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330" r:id="rId3"/>
    <p:sldId id="319" r:id="rId4"/>
    <p:sldId id="363" r:id="rId5"/>
    <p:sldId id="365" r:id="rId6"/>
    <p:sldId id="362" r:id="rId7"/>
    <p:sldId id="332" r:id="rId8"/>
    <p:sldId id="367" r:id="rId9"/>
    <p:sldId id="375" r:id="rId10"/>
    <p:sldId id="376" r:id="rId11"/>
    <p:sldId id="377" r:id="rId12"/>
    <p:sldId id="382" r:id="rId13"/>
    <p:sldId id="368" r:id="rId14"/>
    <p:sldId id="374" r:id="rId15"/>
    <p:sldId id="373" r:id="rId16"/>
    <p:sldId id="378" r:id="rId17"/>
    <p:sldId id="379" r:id="rId18"/>
    <p:sldId id="380" r:id="rId19"/>
    <p:sldId id="381" r:id="rId20"/>
    <p:sldId id="383" r:id="rId21"/>
    <p:sldId id="384" r:id="rId22"/>
    <p:sldId id="385" r:id="rId23"/>
    <p:sldId id="386" r:id="rId24"/>
    <p:sldId id="388" r:id="rId25"/>
    <p:sldId id="387" r:id="rId26"/>
    <p:sldId id="390" r:id="rId27"/>
    <p:sldId id="392" r:id="rId28"/>
    <p:sldId id="394" r:id="rId29"/>
    <p:sldId id="395" r:id="rId30"/>
    <p:sldId id="396" r:id="rId31"/>
    <p:sldId id="397" r:id="rId32"/>
    <p:sldId id="391" r:id="rId33"/>
    <p:sldId id="389" r:id="rId34"/>
    <p:sldId id="398" r:id="rId35"/>
    <p:sldId id="399" r:id="rId36"/>
    <p:sldId id="416" r:id="rId37"/>
    <p:sldId id="412" r:id="rId38"/>
    <p:sldId id="417" r:id="rId39"/>
    <p:sldId id="413" r:id="rId40"/>
    <p:sldId id="414" r:id="rId41"/>
    <p:sldId id="415" r:id="rId42"/>
    <p:sldId id="393" r:id="rId43"/>
    <p:sldId id="406" r:id="rId44"/>
    <p:sldId id="411" r:id="rId45"/>
    <p:sldId id="410" r:id="rId46"/>
    <p:sldId id="418" r:id="rId47"/>
    <p:sldId id="400" r:id="rId48"/>
    <p:sldId id="401" r:id="rId49"/>
    <p:sldId id="402" r:id="rId50"/>
    <p:sldId id="403" r:id="rId51"/>
    <p:sldId id="404" r:id="rId52"/>
    <p:sldId id="405" r:id="rId53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175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fld id="{D483F421-9070-5247-B924-F074A7B634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872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FCB8CF8-777E-4849-B5AD-901315E21B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133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This picture shows the RAS pathway in a normal human cell. An interesting question to ask is: what are the changes in this picture in a cancer cell or in a different state? In that specific condition, experimental observations give us clues about the possible changes in these pathways.</a:t>
            </a: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0031BFE-94DC-D34D-8502-A1F4E43E89B3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BB2CBF6-7737-D14B-934B-2742B9746506}" type="slidenum">
              <a:rPr lang="he-IL"/>
              <a:pPr eaLnBrk="1" hangingPunct="1"/>
              <a:t>17</a:t>
            </a:fld>
            <a:endParaRPr lang="en-US"/>
          </a:p>
        </p:txBody>
      </p:sp>
      <p:sp>
        <p:nvSpPr>
          <p:cNvPr id="645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5C9901A-0E91-B244-884B-A0404B51A17A}" type="slidenum">
              <a:rPr lang="he-IL"/>
              <a:pPr eaLnBrk="1" hangingPunct="1"/>
              <a:t>18</a:t>
            </a:fld>
            <a:endParaRPr lang="en-US"/>
          </a:p>
        </p:txBody>
      </p:sp>
      <p:sp>
        <p:nvSpPr>
          <p:cNvPr id="880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5B7B3E-4CE1-CA46-A31D-B1711EFEA7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634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87FD0C-64E9-2649-A722-FBCB50CEF4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44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EF6A9A-6A7E-2E4A-AD83-545E9D2C2C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71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99140A-288D-904D-A7FF-DC209150F2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74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29CAA3-8D2C-9E4B-904D-529A3286F3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45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70E08D-C178-4F48-B441-DE32D48B8D2E}" type="slidenum">
              <a:rPr lang="he-IL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11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F1ADA4-E4BF-644F-B75D-4E45E532DA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20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C951A5-F520-734F-8434-CC6EDC3F2F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26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949DCA-BCF5-9A46-B41B-5B5154E64D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145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A9B8F-07FE-2E48-987A-FB7E9C0A3B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009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5A26DF-BFF1-5345-8A9D-0985999FA7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9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4CB9E6-861E-344A-A756-05DF645376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955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4DD7CA-8E79-B244-8AD4-CC14E8862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54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8B9C58-B970-C645-8820-59424B7435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665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1C7776FB-72C3-4748-93A4-A8B727E05B1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65363"/>
            <a:ext cx="7772400" cy="1470025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latin typeface="Arial" charset="0"/>
              </a:rPr>
              <a:t/>
            </a:r>
            <a:br>
              <a:rPr lang="en-US" sz="2400" b="1" dirty="0" smtClean="0">
                <a:latin typeface="Arial" charset="0"/>
              </a:rPr>
            </a:br>
            <a:r>
              <a:rPr lang="en-US" sz="2400" b="1" dirty="0" smtClean="0">
                <a:latin typeface="Arial" charset="0"/>
              </a:rPr>
              <a:t>Computational Construction of Intra-Cellular Networks</a:t>
            </a:r>
            <a:endParaRPr lang="en-US" sz="2400" dirty="0">
              <a:latin typeface="Arial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81400"/>
            <a:ext cx="6400800" cy="2438400"/>
          </a:xfrm>
        </p:spPr>
        <p:txBody>
          <a:bodyPr/>
          <a:lstStyle/>
          <a:p>
            <a:pPr eaLnBrk="1" hangingPunct="1"/>
            <a:endParaRPr lang="en-US" sz="2000" i="1" dirty="0" smtClean="0">
              <a:latin typeface="Arial" charset="0"/>
            </a:endParaRPr>
          </a:p>
          <a:p>
            <a:pPr eaLnBrk="1" hangingPunct="1"/>
            <a:r>
              <a:rPr lang="en-US" sz="2000" i="1" dirty="0" smtClean="0">
                <a:latin typeface="Arial" charset="0"/>
              </a:rPr>
              <a:t>Tolga Can</a:t>
            </a:r>
          </a:p>
          <a:p>
            <a:pPr eaLnBrk="1" hangingPunct="1"/>
            <a:r>
              <a:rPr lang="en-US" sz="2000" i="1" dirty="0" smtClean="0">
                <a:latin typeface="Arial" charset="0"/>
              </a:rPr>
              <a:t>Associate Professor</a:t>
            </a:r>
            <a:endParaRPr lang="en-US" sz="2000" i="1" dirty="0">
              <a:latin typeface="Arial" charset="0"/>
            </a:endParaRPr>
          </a:p>
          <a:p>
            <a:pPr eaLnBrk="1" hangingPunct="1"/>
            <a:r>
              <a:rPr lang="en-US" sz="2000" i="1" dirty="0">
                <a:latin typeface="Arial" charset="0"/>
              </a:rPr>
              <a:t>Department of Computer Engineering</a:t>
            </a:r>
          </a:p>
          <a:p>
            <a:pPr eaLnBrk="1" hangingPunct="1"/>
            <a:r>
              <a:rPr lang="en-US" sz="2000" i="1" dirty="0">
                <a:latin typeface="Arial" charset="0"/>
              </a:rPr>
              <a:t>Middle East Technical University</a:t>
            </a:r>
          </a:p>
          <a:p>
            <a:pPr eaLnBrk="1" hangingPunct="1"/>
            <a:r>
              <a:rPr lang="en-US" sz="2000" i="1" dirty="0">
                <a:latin typeface="Arial" charset="0"/>
              </a:rPr>
              <a:t>Ankara, Turkey</a:t>
            </a:r>
          </a:p>
        </p:txBody>
      </p:sp>
      <p:pic>
        <p:nvPicPr>
          <p:cNvPr id="4104" name="Picture 11" descr="http://www.metu.edu.tr/system/files/logo_orj/8/8.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7" t="32088" r="18950" b="29364"/>
          <a:stretch>
            <a:fillRect/>
          </a:stretch>
        </p:blipFill>
        <p:spPr bwMode="auto">
          <a:xfrm>
            <a:off x="3429000" y="5867400"/>
            <a:ext cx="2209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5-09-07 at 08.37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8534400" cy="2410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Transient interactions</a:t>
            </a:r>
            <a:endParaRPr lang="en-US" dirty="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81800" y="2133600"/>
            <a:ext cx="220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MAPK Signaling Pathway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 descr="Screen Shot 2015-09-08 at 10.52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85800"/>
            <a:ext cx="6353809" cy="56248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6400800"/>
            <a:ext cx="7848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www.biolegend.com</a:t>
            </a:r>
            <a:r>
              <a:rPr lang="en-US" dirty="0"/>
              <a:t>/</a:t>
            </a:r>
            <a:r>
              <a:rPr lang="en-US" dirty="0" err="1"/>
              <a:t>pop_pathway.php?id</a:t>
            </a:r>
            <a:r>
              <a:rPr lang="en-US" dirty="0"/>
              <a:t>=52</a:t>
            </a:r>
          </a:p>
        </p:txBody>
      </p:sp>
    </p:spTree>
    <p:extLst>
      <p:ext uri="{BB962C8B-B14F-4D97-AF65-F5344CB8AC3E}">
        <p14:creationId xmlns:p14="http://schemas.microsoft.com/office/powerpoint/2010/main" val="3967389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Transient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81600"/>
          </a:xfrm>
        </p:spPr>
        <p:txBody>
          <a:bodyPr/>
          <a:lstStyle/>
          <a:p>
            <a:r>
              <a:rPr lang="en-US" dirty="0" smtClean="0"/>
              <a:t>Examples:</a:t>
            </a:r>
          </a:p>
          <a:p>
            <a:pPr lvl="1"/>
            <a:r>
              <a:rPr lang="en-US" dirty="0" smtClean="0"/>
              <a:t>protein kinases </a:t>
            </a:r>
            <a:r>
              <a:rPr lang="en-US" dirty="0"/>
              <a:t>add a phosphate group to a target </a:t>
            </a:r>
            <a:r>
              <a:rPr lang="en-US" dirty="0" smtClean="0"/>
              <a:t>protein</a:t>
            </a:r>
          </a:p>
          <a:p>
            <a:pPr lvl="1"/>
            <a:r>
              <a:rPr lang="en-US" dirty="0" smtClean="0"/>
              <a:t>Transport proteins such as nuclear pore </a:t>
            </a:r>
            <a:r>
              <a:rPr lang="en-US" dirty="0" err="1" smtClean="0"/>
              <a:t>importins</a:t>
            </a:r>
            <a:r>
              <a:rPr lang="en-US" dirty="0" smtClean="0"/>
              <a:t> can </a:t>
            </a:r>
            <a:r>
              <a:rPr lang="en-US" dirty="0"/>
              <a:t>carry </a:t>
            </a:r>
            <a:r>
              <a:rPr lang="en-US" dirty="0" smtClean="0"/>
              <a:t>other proteins</a:t>
            </a:r>
            <a:endParaRPr lang="en-US" dirty="0"/>
          </a:p>
          <a:p>
            <a:r>
              <a:rPr lang="en-US" dirty="0" smtClean="0"/>
              <a:t>These interactions </a:t>
            </a:r>
            <a:r>
              <a:rPr lang="en-US" dirty="0"/>
              <a:t>form the dynamic part of PPI networks </a:t>
            </a:r>
          </a:p>
          <a:p>
            <a:r>
              <a:rPr lang="en-US" dirty="0" smtClean="0"/>
              <a:t>A PPI network downloaded from a database may contain mixed stable and transient interactions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26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Signal Transduction Networks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4423" b="4423"/>
          <a:stretch>
            <a:fillRect/>
          </a:stretch>
        </p:blipFill>
        <p:spPr>
          <a:xfrm>
            <a:off x="533400" y="1143000"/>
            <a:ext cx="8229600" cy="4525963"/>
          </a:xfrm>
        </p:spPr>
      </p:pic>
      <p:sp>
        <p:nvSpPr>
          <p:cNvPr id="6" name="Rectangle 5"/>
          <p:cNvSpPr/>
          <p:nvPr/>
        </p:nvSpPr>
        <p:spPr>
          <a:xfrm>
            <a:off x="2286000" y="5638800"/>
            <a:ext cx="4341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PIP3 </a:t>
            </a:r>
            <a:r>
              <a:rPr lang="en-US" dirty="0" err="1"/>
              <a:t>signalling</a:t>
            </a:r>
            <a:r>
              <a:rPr lang="en-US" dirty="0"/>
              <a:t> module in B lymphocytes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" y="6019800"/>
            <a:ext cx="883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Unravelling</a:t>
            </a:r>
            <a:r>
              <a:rPr lang="en-US" dirty="0"/>
              <a:t> the signal-transduction network in B </a:t>
            </a:r>
            <a:r>
              <a:rPr lang="en-US" dirty="0" smtClean="0"/>
              <a:t>lymphocytes, </a:t>
            </a:r>
            <a:r>
              <a:rPr lang="en-US" dirty="0" err="1" smtClean="0"/>
              <a:t>Sambrano</a:t>
            </a:r>
            <a:r>
              <a:rPr lang="en-US" dirty="0" smtClean="0"/>
              <a:t>, Nature, December 2002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518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Sources for interaction data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5410200"/>
          </a:xfrm>
        </p:spPr>
        <p:txBody>
          <a:bodyPr/>
          <a:lstStyle/>
          <a:p>
            <a:r>
              <a:rPr lang="en-US" sz="2800" dirty="0" smtClean="0"/>
              <a:t>Interaction databases</a:t>
            </a:r>
            <a:r>
              <a:rPr lang="en-US" sz="2800" dirty="0"/>
              <a:t>:</a:t>
            </a:r>
          </a:p>
          <a:p>
            <a:pPr lvl="1"/>
            <a:r>
              <a:rPr lang="en-US" sz="2400" dirty="0" err="1" smtClean="0"/>
              <a:t>BioGRID</a:t>
            </a:r>
            <a:r>
              <a:rPr lang="en-US" sz="2400" dirty="0" smtClean="0"/>
              <a:t> 3.4</a:t>
            </a:r>
            <a:endParaRPr lang="en-US" sz="2400" dirty="0"/>
          </a:p>
          <a:p>
            <a:pPr lvl="2"/>
            <a:r>
              <a:rPr lang="en-US" sz="2000" dirty="0" smtClean="0"/>
              <a:t>215,952 physical interactions between 19,906 human genes</a:t>
            </a:r>
          </a:p>
          <a:p>
            <a:pPr lvl="1"/>
            <a:r>
              <a:rPr lang="en-US" sz="2400" dirty="0" err="1" smtClean="0"/>
              <a:t>IntAct</a:t>
            </a:r>
            <a:r>
              <a:rPr lang="en-US" sz="2400" dirty="0" smtClean="0"/>
              <a:t> by EBI (curated from literature)</a:t>
            </a:r>
          </a:p>
          <a:p>
            <a:pPr lvl="2"/>
            <a:r>
              <a:rPr lang="en-US" sz="2000" dirty="0" smtClean="0"/>
              <a:t>531,946 interactions between 89,310 </a:t>
            </a:r>
            <a:r>
              <a:rPr lang="en-US" sz="2000" dirty="0" err="1" smtClean="0"/>
              <a:t>interactors</a:t>
            </a:r>
            <a:r>
              <a:rPr lang="en-US" sz="2000" dirty="0" smtClean="0"/>
              <a:t> extracted from 13,807 publications</a:t>
            </a:r>
          </a:p>
          <a:p>
            <a:pPr lvl="1"/>
            <a:r>
              <a:rPr lang="en-US" sz="2400" dirty="0" smtClean="0"/>
              <a:t>STRING 10 (functional associations)</a:t>
            </a:r>
          </a:p>
          <a:p>
            <a:pPr lvl="2"/>
            <a:r>
              <a:rPr lang="en-US" sz="2000" dirty="0" smtClean="0"/>
              <a:t>Covers 9,643,763 proteins from 2,031 organisms</a:t>
            </a:r>
            <a:endParaRPr lang="en-US" sz="2000" dirty="0"/>
          </a:p>
          <a:p>
            <a:r>
              <a:rPr lang="en-US" sz="2800" dirty="0" smtClean="0"/>
              <a:t>Experimental techniques</a:t>
            </a:r>
            <a:endParaRPr lang="en-US" sz="2800" dirty="0"/>
          </a:p>
          <a:p>
            <a:r>
              <a:rPr lang="en-US" sz="2800" dirty="0" smtClean="0"/>
              <a:t>Focused low-throughout studies</a:t>
            </a:r>
          </a:p>
          <a:p>
            <a:pPr lvl="1"/>
            <a:r>
              <a:rPr lang="en-US" sz="2400" dirty="0" smtClean="0"/>
              <a:t>Should be mined from free-text research literature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6608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associations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E.g. The String Database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62200"/>
            <a:ext cx="4771053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5410200" y="4648200"/>
            <a:ext cx="32559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The network around the BRCA1</a:t>
            </a:r>
          </a:p>
          <a:p>
            <a:pPr eaLnBrk="1" hangingPunct="1"/>
            <a:r>
              <a:rPr lang="en-US" dirty="0"/>
              <a:t>gene in human.</a:t>
            </a:r>
          </a:p>
          <a:p>
            <a:pPr eaLnBrk="1" hangingPunct="1"/>
            <a:r>
              <a:rPr lang="en-US" dirty="0"/>
              <a:t>The snapshot is from the STRING</a:t>
            </a:r>
          </a:p>
          <a:p>
            <a:pPr eaLnBrk="1" hangingPunct="1"/>
            <a:r>
              <a:rPr lang="en-US" dirty="0"/>
              <a:t>Database at </a:t>
            </a:r>
            <a:r>
              <a:rPr lang="en-US" dirty="0" err="1"/>
              <a:t>string.embl.de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745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techniques</a:t>
            </a:r>
            <a:endParaRPr lang="en-US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sz="2800" dirty="0">
                <a:latin typeface="Arial" charset="0"/>
              </a:rPr>
              <a:t>Yeast Two-</a:t>
            </a:r>
            <a:r>
              <a:rPr lang="en-US" sz="2800" dirty="0" smtClean="0">
                <a:latin typeface="Arial" charset="0"/>
              </a:rPr>
              <a:t>hybrid</a:t>
            </a: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latin typeface="Arial" charset="0"/>
              </a:rPr>
              <a:t>Tagged </a:t>
            </a:r>
            <a:r>
              <a:rPr lang="en-US" sz="2800" dirty="0">
                <a:latin typeface="Arial" charset="0"/>
              </a:rPr>
              <a:t>Fusion Proteins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err="1">
                <a:latin typeface="Arial" charset="0"/>
              </a:rPr>
              <a:t>Coimmunoprecipitation</a:t>
            </a:r>
            <a:endParaRPr lang="en-US" sz="2800" dirty="0">
              <a:latin typeface="Arial" charset="0"/>
            </a:endParaRPr>
          </a:p>
          <a:p>
            <a:r>
              <a:rPr lang="en-US" sz="2800" dirty="0"/>
              <a:t>APMS – Affinity Purification-Mass Spectrometry</a:t>
            </a:r>
          </a:p>
          <a:p>
            <a:pPr lvl="1"/>
            <a:r>
              <a:rPr lang="en-US" sz="2000" dirty="0"/>
              <a:t>A tool for the characterization of protein complexes ( Bauer and </a:t>
            </a:r>
            <a:r>
              <a:rPr lang="en-US" sz="2000" dirty="0" err="1"/>
              <a:t>Kuster</a:t>
            </a:r>
            <a:r>
              <a:rPr lang="en-US" sz="2000" dirty="0"/>
              <a:t>, </a:t>
            </a:r>
            <a:r>
              <a:rPr lang="en-US" sz="2000" i="1" dirty="0"/>
              <a:t>Eur. J. </a:t>
            </a:r>
            <a:r>
              <a:rPr lang="en-US" sz="2000" i="1" dirty="0" err="1"/>
              <a:t>Biochem</a:t>
            </a:r>
            <a:r>
              <a:rPr lang="en-US" sz="2000" i="1" dirty="0"/>
              <a:t>.</a:t>
            </a:r>
            <a:r>
              <a:rPr lang="en-US" sz="2000" dirty="0"/>
              <a:t> </a:t>
            </a:r>
            <a:r>
              <a:rPr lang="en-US" sz="2000" b="1" dirty="0"/>
              <a:t>270</a:t>
            </a:r>
            <a:r>
              <a:rPr lang="en-US" sz="2000" dirty="0"/>
              <a:t>, 570-578 (2003) 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err="1" smtClean="0">
                <a:latin typeface="Arial" charset="0"/>
              </a:rPr>
              <a:t>Biacore</a:t>
            </a:r>
            <a:endParaRPr lang="en-US" sz="28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Atomic Force Microscopy (AFM)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Fluorescence </a:t>
            </a:r>
            <a:r>
              <a:rPr lang="en-US" sz="2800" dirty="0" err="1">
                <a:latin typeface="Arial" charset="0"/>
              </a:rPr>
              <a:t>Resonace</a:t>
            </a:r>
            <a:r>
              <a:rPr lang="en-US" sz="2800" dirty="0">
                <a:latin typeface="Arial" charset="0"/>
              </a:rPr>
              <a:t> Energy </a:t>
            </a:r>
            <a:r>
              <a:rPr lang="en-US" sz="2800" dirty="0" err="1">
                <a:latin typeface="Arial" charset="0"/>
              </a:rPr>
              <a:t>Trasfer</a:t>
            </a:r>
            <a:r>
              <a:rPr lang="en-US" sz="2800" dirty="0">
                <a:latin typeface="Arial" charset="0"/>
              </a:rPr>
              <a:t> (FRET)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X-ray Diffraction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445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 regulatory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Interactions between transcription factors and their target proteins</a:t>
            </a:r>
          </a:p>
          <a:p>
            <a:r>
              <a:rPr lang="en-US" dirty="0" smtClean="0"/>
              <a:t>Post translational regulation by other factors such as microRNAs lead to hierarchical networks of diverse components (TFs, </a:t>
            </a:r>
            <a:r>
              <a:rPr lang="en-US" dirty="0" err="1" smtClean="0"/>
              <a:t>miRNAs</a:t>
            </a:r>
            <a:r>
              <a:rPr lang="en-US" dirty="0" smtClean="0"/>
              <a:t>, RNA binding proteins (RBPs))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13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network_motifs_in_coli4"/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31" y="838200"/>
            <a:ext cx="9157652" cy="4495800"/>
          </a:xfrm>
          <a:noFill/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31775" y="5181600"/>
            <a:ext cx="9064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+mn-lt"/>
                <a:cs typeface="Times New Roman" charset="0"/>
              </a:rPr>
              <a:t>shallow network</a:t>
            </a:r>
            <a:r>
              <a:rPr lang="en-US" sz="2400" dirty="0">
                <a:latin typeface="+mn-lt"/>
                <a:cs typeface="Times New Roman" charset="0"/>
              </a:rPr>
              <a:t>, few long cascades.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28600" y="6100763"/>
            <a:ext cx="62760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+mn-lt"/>
                <a:cs typeface="Times New Roman" charset="0"/>
              </a:rPr>
              <a:t>compact in-degree</a:t>
            </a:r>
            <a:r>
              <a:rPr lang="en-US" sz="2400" dirty="0">
                <a:latin typeface="Times New Roman" charset="0"/>
                <a:cs typeface="Times New Roman" charset="0"/>
              </a:rPr>
              <a:t> </a:t>
            </a:r>
            <a:r>
              <a:rPr lang="en-US" sz="2400" dirty="0">
                <a:latin typeface="+mn-lt"/>
                <a:cs typeface="Times New Roman" charset="0"/>
              </a:rPr>
              <a:t>(promoter size limitation)</a:t>
            </a: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152400" y="152400"/>
            <a:ext cx="88241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  <a:latin typeface="+mj-lt"/>
                <a:cs typeface="+mj-cs"/>
              </a:rPr>
              <a:t>The gene regulatory network of E. coli</a:t>
            </a: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5009966" y="4724400"/>
            <a:ext cx="41481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dirty="0" err="1"/>
              <a:t>Shen</a:t>
            </a:r>
            <a:r>
              <a:rPr lang="en-US" dirty="0"/>
              <a:t>-Orr et. al. Nature Genetics 2002</a:t>
            </a: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228600" y="5638800"/>
            <a:ext cx="9064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+mn-lt"/>
                <a:cs typeface="Times New Roman" charset="0"/>
              </a:rPr>
              <a:t>modular</a:t>
            </a:r>
          </a:p>
        </p:txBody>
      </p:sp>
    </p:spTree>
    <p:extLst>
      <p:ext uri="{BB962C8B-B14F-4D97-AF65-F5344CB8AC3E}">
        <p14:creationId xmlns:p14="http://schemas.microsoft.com/office/powerpoint/2010/main" val="2921989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16388" grpId="0"/>
      <p:bldP spid="1639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fls"/>
          <p:cNvPicPr>
            <a:picLocks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7" t="3968" r="15723" b="5575"/>
          <a:stretch/>
        </p:blipFill>
        <p:spPr>
          <a:xfrm>
            <a:off x="0" y="1295400"/>
            <a:ext cx="7221863" cy="5257800"/>
          </a:xfrm>
          <a:noFill/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7404220" y="1752600"/>
            <a:ext cx="13397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rtl="1" eaLnBrk="1" hangingPunct="1"/>
            <a:r>
              <a:rPr lang="en-US" dirty="0"/>
              <a:t>Blue </a:t>
            </a:r>
            <a:r>
              <a:rPr lang="en-US" dirty="0" smtClean="0"/>
              <a:t>nodes</a:t>
            </a:r>
            <a:endParaRPr lang="en-US" dirty="0"/>
          </a:p>
        </p:txBody>
      </p:sp>
      <p:sp>
        <p:nvSpPr>
          <p:cNvPr id="38916" name="Oval 4"/>
          <p:cNvSpPr>
            <a:spLocks noChangeArrowheads="1"/>
          </p:cNvSpPr>
          <p:nvPr/>
        </p:nvSpPr>
        <p:spPr bwMode="auto">
          <a:xfrm>
            <a:off x="7715250" y="2514600"/>
            <a:ext cx="4572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sz="2400"/>
              <a:t>x</a:t>
            </a:r>
          </a:p>
        </p:txBody>
      </p:sp>
      <p:sp>
        <p:nvSpPr>
          <p:cNvPr id="38917" name="Oval 5"/>
          <p:cNvSpPr>
            <a:spLocks noChangeArrowheads="1"/>
          </p:cNvSpPr>
          <p:nvPr/>
        </p:nvSpPr>
        <p:spPr bwMode="auto">
          <a:xfrm>
            <a:off x="8553450" y="3429000"/>
            <a:ext cx="4572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sz="2400"/>
              <a:t>y</a:t>
            </a:r>
          </a:p>
        </p:txBody>
      </p:sp>
      <p:sp>
        <p:nvSpPr>
          <p:cNvPr id="38918" name="Oval 6"/>
          <p:cNvSpPr>
            <a:spLocks noChangeArrowheads="1"/>
          </p:cNvSpPr>
          <p:nvPr/>
        </p:nvSpPr>
        <p:spPr bwMode="auto">
          <a:xfrm>
            <a:off x="7105650" y="3886200"/>
            <a:ext cx="4572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sz="2400"/>
              <a:t>z</a:t>
            </a:r>
          </a:p>
        </p:txBody>
      </p:sp>
      <p:sp>
        <p:nvSpPr>
          <p:cNvPr id="38919" name="Line 7"/>
          <p:cNvSpPr>
            <a:spLocks noChangeShapeType="1"/>
          </p:cNvSpPr>
          <p:nvPr/>
        </p:nvSpPr>
        <p:spPr bwMode="auto">
          <a:xfrm flipH="1">
            <a:off x="7410450" y="2895600"/>
            <a:ext cx="381000" cy="914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0" name="Line 8"/>
          <p:cNvSpPr>
            <a:spLocks noChangeShapeType="1"/>
          </p:cNvSpPr>
          <p:nvPr/>
        </p:nvSpPr>
        <p:spPr bwMode="auto">
          <a:xfrm>
            <a:off x="8172450" y="2895600"/>
            <a:ext cx="45720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1" name="Line 9"/>
          <p:cNvSpPr>
            <a:spLocks noChangeShapeType="1"/>
          </p:cNvSpPr>
          <p:nvPr/>
        </p:nvSpPr>
        <p:spPr bwMode="auto">
          <a:xfrm flipH="1">
            <a:off x="7639050" y="3733800"/>
            <a:ext cx="83820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7834313" y="4187825"/>
            <a:ext cx="603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rtl="1" eaLnBrk="1" hangingPunct="1"/>
            <a:r>
              <a:rPr lang="en-US" b="1"/>
              <a:t>FFL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2590800" y="304800"/>
            <a:ext cx="35765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2"/>
                </a:solidFill>
                <a:latin typeface="+mj-lt"/>
                <a:cs typeface="+mj-cs"/>
              </a:rPr>
              <a:t>Network motifs</a:t>
            </a:r>
            <a:endParaRPr lang="en-US" sz="4000" dirty="0">
              <a:solidFill>
                <a:schemeClr val="tx2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7306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Metabolic pathways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Network of biochemical reactions in a cell</a:t>
            </a:r>
          </a:p>
          <a:p>
            <a:pPr lvl="1"/>
            <a:r>
              <a:rPr lang="en-US" dirty="0" smtClean="0"/>
              <a:t>Reactions, metabolites, reaction dynamics</a:t>
            </a:r>
            <a:endParaRPr lang="en-US" dirty="0"/>
          </a:p>
          <a:p>
            <a:r>
              <a:rPr lang="en-US" dirty="0" smtClean="0"/>
              <a:t>Data sources</a:t>
            </a:r>
            <a:endParaRPr lang="en-US" dirty="0"/>
          </a:p>
          <a:p>
            <a:pPr lvl="1"/>
            <a:r>
              <a:rPr lang="en-US" dirty="0"/>
              <a:t>KEGG (Kyoto Encyclopedia of Genes and Genomes) </a:t>
            </a:r>
            <a:endParaRPr lang="en-US" dirty="0" smtClean="0"/>
          </a:p>
          <a:p>
            <a:pPr lvl="1"/>
            <a:r>
              <a:rPr lang="en-US" dirty="0" err="1" smtClean="0"/>
              <a:t>BioCyc</a:t>
            </a:r>
            <a:r>
              <a:rPr lang="en-US" dirty="0"/>
              <a:t>, </a:t>
            </a:r>
            <a:r>
              <a:rPr lang="en-US" dirty="0" err="1" smtClean="0"/>
              <a:t>EcoCyc</a:t>
            </a:r>
            <a:r>
              <a:rPr lang="en-US" dirty="0"/>
              <a:t>, </a:t>
            </a:r>
            <a:r>
              <a:rPr lang="en-US" dirty="0" err="1" smtClean="0"/>
              <a:t>MetaCyc</a:t>
            </a:r>
            <a:r>
              <a:rPr lang="en-US" dirty="0" smtClean="0"/>
              <a:t> – focus </a:t>
            </a:r>
            <a:r>
              <a:rPr lang="en-US" dirty="0"/>
              <a:t>on particular </a:t>
            </a:r>
            <a:r>
              <a:rPr lang="en-US" dirty="0" smtClean="0"/>
              <a:t>species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982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Getting to </a:t>
            </a:r>
            <a:r>
              <a:rPr lang="en-US" dirty="0" smtClean="0">
                <a:latin typeface="Arial" charset="0"/>
              </a:rPr>
              <a:t>Atlanta</a:t>
            </a:r>
            <a:endParaRPr lang="en-US" dirty="0">
              <a:latin typeface="Arial" charset="0"/>
            </a:endParaRPr>
          </a:p>
        </p:txBody>
      </p:sp>
      <p:pic>
        <p:nvPicPr>
          <p:cNvPr id="2" name="Picture 1" descr="mercator_classic_world_political_wall_mural_lg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7" t="28006" r="32232" b="29029"/>
          <a:stretch/>
        </p:blipFill>
        <p:spPr>
          <a:xfrm>
            <a:off x="228600" y="1600200"/>
            <a:ext cx="8526238" cy="47244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Curved Right Arrow 9"/>
          <p:cNvSpPr/>
          <p:nvPr/>
        </p:nvSpPr>
        <p:spPr>
          <a:xfrm rot="5217050">
            <a:off x="4122446" y="556627"/>
            <a:ext cx="1164136" cy="5363744"/>
          </a:xfrm>
          <a:prstGeom prst="curvedRightArrow">
            <a:avLst>
              <a:gd name="adj1" fmla="val 15303"/>
              <a:gd name="adj2" fmla="val 47024"/>
              <a:gd name="adj3" fmla="val 25000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Metabolic pathways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501" r="-1322"/>
          <a:stretch/>
        </p:blipFill>
        <p:spPr>
          <a:xfrm>
            <a:off x="27429" y="1295400"/>
            <a:ext cx="5791200" cy="4771748"/>
          </a:xfrm>
        </p:spPr>
      </p:pic>
      <p:sp>
        <p:nvSpPr>
          <p:cNvPr id="5" name="Rectangle 4"/>
          <p:cNvSpPr/>
          <p:nvPr/>
        </p:nvSpPr>
        <p:spPr>
          <a:xfrm>
            <a:off x="6096000" y="1752600"/>
            <a:ext cx="2819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Overview of the basic metabolic pathways of D. </a:t>
            </a:r>
            <a:r>
              <a:rPr lang="en-US" sz="2000" dirty="0" err="1"/>
              <a:t>radiodurans</a:t>
            </a:r>
            <a:r>
              <a:rPr lang="en-US" sz="20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7889" y="6174058"/>
            <a:ext cx="89803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How radiation kills cells: Survival of </a:t>
            </a:r>
            <a:r>
              <a:rPr lang="en-US" dirty="0" err="1"/>
              <a:t>Deinococcus</a:t>
            </a:r>
            <a:r>
              <a:rPr lang="en-US" dirty="0"/>
              <a:t> </a:t>
            </a:r>
            <a:r>
              <a:rPr lang="en-US" dirty="0" err="1"/>
              <a:t>radiodurans</a:t>
            </a:r>
            <a:r>
              <a:rPr lang="en-US" dirty="0"/>
              <a:t> and </a:t>
            </a:r>
            <a:r>
              <a:rPr lang="en-US" dirty="0" err="1"/>
              <a:t>Shewanella</a:t>
            </a:r>
            <a:r>
              <a:rPr lang="en-US" dirty="0"/>
              <a:t> </a:t>
            </a:r>
            <a:r>
              <a:rPr lang="en-US" dirty="0" err="1"/>
              <a:t>oneidensis</a:t>
            </a:r>
            <a:r>
              <a:rPr lang="en-US" dirty="0"/>
              <a:t> under oxidative </a:t>
            </a:r>
            <a:r>
              <a:rPr lang="en-US" dirty="0" smtClean="0"/>
              <a:t>stress, by </a:t>
            </a:r>
            <a:r>
              <a:rPr lang="en-US" dirty="0" err="1" smtClean="0"/>
              <a:t>Ghosal</a:t>
            </a:r>
            <a:r>
              <a:rPr lang="en-US" dirty="0" smtClean="0"/>
              <a:t> et al, FEMS Microbiology Reviews, 2005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419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Genome-scale metabolic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May take days to construct</a:t>
            </a:r>
          </a:p>
          <a:p>
            <a:r>
              <a:rPr lang="en-US" dirty="0" smtClean="0"/>
              <a:t>We will discuss the detailed workflow of a metabolic network construction tool: merlin</a:t>
            </a:r>
          </a:p>
          <a:p>
            <a:pPr lvl="1"/>
            <a:r>
              <a:rPr lang="en-US" dirty="0" smtClean="0"/>
              <a:t>1867 reactions, 1467 metabolites in the        </a:t>
            </a:r>
            <a:r>
              <a:rPr lang="en-US" i="1" dirty="0" smtClean="0"/>
              <a:t>K. </a:t>
            </a:r>
            <a:r>
              <a:rPr lang="en-US" i="1" dirty="0" err="1" smtClean="0"/>
              <a:t>lactis</a:t>
            </a:r>
            <a:r>
              <a:rPr lang="en-US" i="1" dirty="0" smtClean="0"/>
              <a:t> </a:t>
            </a:r>
            <a:r>
              <a:rPr lang="en-US" dirty="0" smtClean="0"/>
              <a:t>metabolic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092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73162"/>
          </a:xfrm>
        </p:spPr>
        <p:txBody>
          <a:bodyPr/>
          <a:lstStyle/>
          <a:p>
            <a:r>
              <a:rPr lang="en-US" sz="3600" dirty="0"/>
              <a:t>Computational methods to construct </a:t>
            </a:r>
            <a:r>
              <a:rPr lang="en-US" sz="3600" dirty="0" smtClean="0"/>
              <a:t>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i="1" dirty="0" err="1" smtClean="0"/>
              <a:t>SiPAN</a:t>
            </a:r>
            <a:r>
              <a:rPr lang="en-US" sz="2400" i="1" dirty="0"/>
              <a:t>: simultaneous prediction and alignment of PPI networks </a:t>
            </a:r>
            <a:r>
              <a:rPr lang="en-US" sz="2400" dirty="0"/>
              <a:t>by </a:t>
            </a:r>
            <a:r>
              <a:rPr lang="en-US" sz="2400" dirty="0" err="1"/>
              <a:t>Alkan</a:t>
            </a:r>
            <a:r>
              <a:rPr lang="en-US" sz="2400" dirty="0"/>
              <a:t> and </a:t>
            </a:r>
            <a:r>
              <a:rPr lang="en-US" sz="2400" dirty="0" err="1"/>
              <a:t>Erten</a:t>
            </a:r>
            <a:r>
              <a:rPr lang="en-US" sz="2400" dirty="0"/>
              <a:t> (March 2015, Bioinformatics)</a:t>
            </a:r>
          </a:p>
          <a:p>
            <a:r>
              <a:rPr lang="en-US" sz="2400" i="1" dirty="0" err="1"/>
              <a:t>lpNet</a:t>
            </a:r>
            <a:r>
              <a:rPr lang="en-US" sz="2400" i="1" dirty="0"/>
              <a:t>: a linear programming approach to reconstruct signal transduction networks</a:t>
            </a:r>
            <a:r>
              <a:rPr lang="en-US" sz="2400" dirty="0"/>
              <a:t> by Matos et al (May 2015, Bioinformatics)</a:t>
            </a:r>
          </a:p>
          <a:p>
            <a:r>
              <a:rPr lang="en-US" sz="2400" i="1" dirty="0" smtClean="0"/>
              <a:t>Reconstructing </a:t>
            </a:r>
            <a:r>
              <a:rPr lang="en-US" sz="2400" i="1" dirty="0"/>
              <a:t>genome-scale metabolic models with merlin </a:t>
            </a:r>
            <a:r>
              <a:rPr lang="en-US" sz="2400" dirty="0"/>
              <a:t>by Dias et al. (April 2015, Nucleic Acids Research)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56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SiPAN</a:t>
            </a:r>
            <a:r>
              <a:rPr lang="en-US" dirty="0" smtClean="0"/>
              <a:t>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81600"/>
          </a:xfrm>
        </p:spPr>
        <p:txBody>
          <a:bodyPr/>
          <a:lstStyle/>
          <a:p>
            <a:r>
              <a:rPr lang="en-US" dirty="0" smtClean="0"/>
              <a:t>Protein-protein interactions can be inferred by transferring interactions from a similar organism: </a:t>
            </a:r>
            <a:r>
              <a:rPr lang="en-US" dirty="0" err="1" smtClean="0"/>
              <a:t>interologs</a:t>
            </a:r>
            <a:endParaRPr lang="en-US" dirty="0" smtClean="0"/>
          </a:p>
          <a:p>
            <a:pPr lvl="1"/>
            <a:r>
              <a:rPr lang="en-US" dirty="0" smtClean="0"/>
              <a:t>We need to align networks of two different organisms for identification of </a:t>
            </a:r>
            <a:r>
              <a:rPr lang="en-US" dirty="0" err="1" smtClean="0"/>
              <a:t>interologs</a:t>
            </a:r>
            <a:endParaRPr lang="en-US" dirty="0" smtClean="0"/>
          </a:p>
          <a:p>
            <a:pPr lvl="1"/>
            <a:r>
              <a:rPr lang="en-US" dirty="0" smtClean="0"/>
              <a:t>However, network alignment methods assume error-free networks</a:t>
            </a:r>
          </a:p>
          <a:p>
            <a:r>
              <a:rPr lang="en-US" dirty="0" smtClean="0"/>
              <a:t>Propose an EM like strategy to iteratively refine the networks and converge to a better alignment and networks</a:t>
            </a:r>
          </a:p>
        </p:txBody>
      </p:sp>
    </p:spTree>
    <p:extLst>
      <p:ext uri="{BB962C8B-B14F-4D97-AF65-F5344CB8AC3E}">
        <p14:creationId xmlns:p14="http://schemas.microsoft.com/office/powerpoint/2010/main" val="31078856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SiPAN</a:t>
            </a:r>
            <a:r>
              <a:rPr lang="en-US" dirty="0" smtClean="0"/>
              <a:t> overview</a:t>
            </a:r>
            <a:endParaRPr lang="en-US" dirty="0"/>
          </a:p>
        </p:txBody>
      </p:sp>
      <p:pic>
        <p:nvPicPr>
          <p:cNvPr id="4" name="Content Placeholder 3" descr="Screen Shot 2015-09-08 at 12.09.1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" b="2451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7010400" y="2971800"/>
            <a:ext cx="1268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SPINAL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391400" y="4572000"/>
            <a:ext cx="897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RWS</a:t>
            </a:r>
            <a:endParaRPr lang="en-US" sz="2400" dirty="0"/>
          </a:p>
        </p:txBody>
      </p:sp>
      <p:sp>
        <p:nvSpPr>
          <p:cNvPr id="7" name="Right Arrow 6"/>
          <p:cNvSpPr/>
          <p:nvPr/>
        </p:nvSpPr>
        <p:spPr>
          <a:xfrm rot="20386328">
            <a:off x="5291431" y="3474450"/>
            <a:ext cx="1785142" cy="173112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6553200" y="4648200"/>
            <a:ext cx="866906" cy="342460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89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SiPAN</a:t>
            </a:r>
            <a:r>
              <a:rPr lang="en-US" dirty="0" smtClean="0"/>
              <a:t> overview on an example</a:t>
            </a:r>
            <a:endParaRPr lang="en-US" dirty="0"/>
          </a:p>
        </p:txBody>
      </p:sp>
      <p:pic>
        <p:nvPicPr>
          <p:cNvPr id="4" name="Content Placeholder 3" descr="Screen Shot 2015-09-08 at 12.07.5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991" b="-189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92622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algorithm</a:t>
            </a:r>
            <a:endParaRPr lang="en-US" dirty="0"/>
          </a:p>
        </p:txBody>
      </p:sp>
      <p:pic>
        <p:nvPicPr>
          <p:cNvPr id="4" name="Content Placeholder 3" descr="Screen Shot 2015-09-08 at 12.13.02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1" r="1497"/>
          <a:stretch/>
        </p:blipFill>
        <p:spPr>
          <a:xfrm>
            <a:off x="1143000" y="1219200"/>
            <a:ext cx="6858000" cy="5505513"/>
          </a:xfrm>
        </p:spPr>
      </p:pic>
    </p:spTree>
    <p:extLst>
      <p:ext uri="{BB962C8B-B14F-4D97-AF65-F5344CB8AC3E}">
        <p14:creationId xmlns:p14="http://schemas.microsoft.com/office/powerpoint/2010/main" val="963546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Non-conservation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Non-conservation</a:t>
            </a:r>
          </a:p>
          <a:p>
            <a:pPr lvl="1"/>
            <a:r>
              <a:rPr lang="en-US" dirty="0" smtClean="0"/>
              <a:t>Given a pair mappings (</a:t>
            </a:r>
            <a:r>
              <a:rPr lang="en-US" dirty="0" err="1" smtClean="0"/>
              <a:t>u,u</a:t>
            </a:r>
            <a:r>
              <a:rPr lang="en-US" dirty="0" smtClean="0"/>
              <a:t>’) and (</a:t>
            </a:r>
            <a:r>
              <a:rPr lang="en-US" dirty="0" err="1" smtClean="0"/>
              <a:t>v,v</a:t>
            </a:r>
            <a:r>
              <a:rPr lang="en-US" dirty="0" smtClean="0"/>
              <a:t>’) in an alignment (</a:t>
            </a:r>
            <a:r>
              <a:rPr lang="en-US" dirty="0" err="1" smtClean="0"/>
              <a:t>u,v</a:t>
            </a:r>
            <a:r>
              <a:rPr lang="en-US" dirty="0" smtClean="0"/>
              <a:t> in G</a:t>
            </a:r>
            <a:r>
              <a:rPr lang="en-US" baseline="-25000" dirty="0" smtClean="0"/>
              <a:t>1</a:t>
            </a:r>
            <a:r>
              <a:rPr lang="en-US" dirty="0" smtClean="0"/>
              <a:t> and </a:t>
            </a:r>
            <a:r>
              <a:rPr lang="en-US" dirty="0" err="1" smtClean="0"/>
              <a:t>u’,v</a:t>
            </a:r>
            <a:r>
              <a:rPr lang="en-US" dirty="0" smtClean="0"/>
              <a:t>’ in G</a:t>
            </a:r>
            <a:r>
              <a:rPr lang="en-US" baseline="-25000" dirty="0" smtClean="0"/>
              <a:t>2</a:t>
            </a:r>
            <a:r>
              <a:rPr lang="en-US" dirty="0" smtClean="0"/>
              <a:t>) , if the edge (</a:t>
            </a:r>
            <a:r>
              <a:rPr lang="en-US" dirty="0" err="1" smtClean="0"/>
              <a:t>u,v</a:t>
            </a:r>
            <a:r>
              <a:rPr lang="en-US" dirty="0" smtClean="0"/>
              <a:t>) exists and (</a:t>
            </a:r>
            <a:r>
              <a:rPr lang="en-US" dirty="0" err="1" smtClean="0"/>
              <a:t>u’,v</a:t>
            </a:r>
            <a:r>
              <a:rPr lang="en-US" dirty="0" smtClean="0"/>
              <a:t>’) does not exist (or vice verso), this is called a non-conservation and it can be resolved by either inserting the missing edge or deleting the existing edge.</a:t>
            </a:r>
          </a:p>
          <a:p>
            <a:r>
              <a:rPr lang="en-US" dirty="0" smtClean="0"/>
              <a:t>The objective of the algorithm is to resolve non-conservations that are </a:t>
            </a:r>
            <a:r>
              <a:rPr lang="en-US" i="1" dirty="0" smtClean="0"/>
              <a:t>significant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18418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Candidate 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Candidate sets C</a:t>
            </a:r>
            <a:r>
              <a:rPr lang="en-US" baseline="-25000" dirty="0" smtClean="0"/>
              <a:t>1</a:t>
            </a:r>
            <a:r>
              <a:rPr lang="en-US" dirty="0" smtClean="0"/>
              <a:t> and C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The set of non-conserved edges in G</a:t>
            </a:r>
            <a:r>
              <a:rPr lang="en-US" baseline="-25000" dirty="0" smtClean="0"/>
              <a:t>1</a:t>
            </a:r>
            <a:r>
              <a:rPr lang="en-US" dirty="0" smtClean="0"/>
              <a:t> and G</a:t>
            </a:r>
            <a:r>
              <a:rPr lang="en-US" baseline="-25000" dirty="0" smtClean="0"/>
              <a:t>2</a:t>
            </a:r>
            <a:r>
              <a:rPr lang="en-US" dirty="0" smtClean="0"/>
              <a:t>, respectively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702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Breakpoint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r>
              <a:rPr lang="en-US" dirty="0" smtClean="0"/>
              <a:t>The candidate sets are sorted separately with respect to interaction confidence scores (as computed by RWS)</a:t>
            </a:r>
          </a:p>
          <a:p>
            <a:pPr lvl="1"/>
            <a:r>
              <a:rPr lang="en-US" dirty="0" smtClean="0"/>
              <a:t>Increasing order with respect to edge confidence scores</a:t>
            </a:r>
          </a:p>
          <a:p>
            <a:r>
              <a:rPr lang="en-US" dirty="0" smtClean="0"/>
              <a:t>A breakpoint on a candidate set is an index on the sorted list of candidates such that the resolved deletions have smaller indices and the resolved insertions have higher indices than this index.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463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976438" y="228600"/>
            <a:ext cx="4572000" cy="6858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METU</a:t>
            </a:r>
          </a:p>
        </p:txBody>
      </p:sp>
      <p:pic>
        <p:nvPicPr>
          <p:cNvPr id="6148" name="Picture 11" descr="http://blog.britishcouncil.org/turkey/files/2011/06/DOT%C3%9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1273175"/>
            <a:ext cx="7767637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an edge-pair in both candidate sets is still </a:t>
            </a:r>
            <a:r>
              <a:rPr lang="en-US" i="1" dirty="0" smtClean="0"/>
              <a:t>non-conserved </a:t>
            </a:r>
            <a:r>
              <a:rPr lang="en-US" dirty="0" smtClean="0"/>
              <a:t>after committing both insertions/deletions in the two candidate sets such an edge-pair is called an </a:t>
            </a:r>
            <a:r>
              <a:rPr lang="en-US" i="1" dirty="0" err="1" smtClean="0"/>
              <a:t>indel</a:t>
            </a:r>
            <a:r>
              <a:rPr lang="en-US" dirty="0" smtClean="0"/>
              <a:t> and should be resolved by giving a higher priority to the operation on one of the candidate sets.</a:t>
            </a:r>
          </a:p>
        </p:txBody>
      </p:sp>
    </p:spTree>
    <p:extLst>
      <p:ext uri="{BB962C8B-B14F-4D97-AF65-F5344CB8AC3E}">
        <p14:creationId xmlns:p14="http://schemas.microsoft.com/office/powerpoint/2010/main" val="4250399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Resolving </a:t>
            </a:r>
            <a:r>
              <a:rPr lang="en-US" dirty="0" err="1" smtClean="0"/>
              <a:t>indels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r>
              <a:rPr lang="en-US" dirty="0" err="1"/>
              <a:t>Indels</a:t>
            </a:r>
            <a:r>
              <a:rPr lang="en-US" dirty="0"/>
              <a:t> are resolved from from higher to lower priority</a:t>
            </a:r>
          </a:p>
          <a:p>
            <a:pPr lvl="1"/>
            <a:r>
              <a:rPr lang="en-US" dirty="0"/>
              <a:t>Small weight </a:t>
            </a:r>
            <a:r>
              <a:rPr lang="en-US" dirty="0">
                <a:sym typeface="Wingdings"/>
              </a:rPr>
              <a:t> higher priority</a:t>
            </a:r>
            <a:endParaRPr lang="en-US" dirty="0"/>
          </a:p>
          <a:p>
            <a:r>
              <a:rPr lang="en-US" dirty="0" smtClean="0"/>
              <a:t>Weight of an </a:t>
            </a:r>
            <a:r>
              <a:rPr lang="en-US" dirty="0" err="1" smtClean="0"/>
              <a:t>indel</a:t>
            </a:r>
            <a:r>
              <a:rPr lang="en-US" dirty="0" smtClean="0"/>
              <a:t> is</a:t>
            </a:r>
          </a:p>
          <a:p>
            <a:pPr lvl="1"/>
            <a:r>
              <a:rPr lang="en-US" i="1" dirty="0" smtClean="0"/>
              <a:t>w(</a:t>
            </a:r>
            <a:r>
              <a:rPr lang="en-US" i="1" dirty="0" err="1" smtClean="0"/>
              <a:t>u,v</a:t>
            </a:r>
            <a:r>
              <a:rPr lang="en-US" i="1" dirty="0" smtClean="0"/>
              <a:t>)</a:t>
            </a:r>
            <a:r>
              <a:rPr lang="en-US" dirty="0" smtClean="0"/>
              <a:t> x </a:t>
            </a:r>
            <a:r>
              <a:rPr lang="en-US" i="1" dirty="0" smtClean="0"/>
              <a:t>w(</a:t>
            </a:r>
            <a:r>
              <a:rPr lang="en-US" i="1" dirty="0" err="1" smtClean="0"/>
              <a:t>u’,v</a:t>
            </a:r>
            <a:r>
              <a:rPr lang="en-US" i="1" dirty="0" smtClean="0"/>
              <a:t>’)</a:t>
            </a:r>
          </a:p>
          <a:p>
            <a:pPr lvl="1"/>
            <a:r>
              <a:rPr lang="en-US" dirty="0" smtClean="0"/>
              <a:t>Let </a:t>
            </a:r>
            <a:r>
              <a:rPr lang="en-US" i="1" dirty="0" smtClean="0"/>
              <a:t>in</a:t>
            </a:r>
            <a:r>
              <a:rPr lang="en-US" dirty="0" smtClean="0"/>
              <a:t> be the index of (</a:t>
            </a:r>
            <a:r>
              <a:rPr lang="en-US" i="1" dirty="0" err="1" smtClean="0"/>
              <a:t>u,v</a:t>
            </a:r>
            <a:r>
              <a:rPr lang="en-US" dirty="0" smtClean="0"/>
              <a:t>) and </a:t>
            </a:r>
            <a:r>
              <a:rPr lang="en-US" i="1" dirty="0" smtClean="0"/>
              <a:t>in’</a:t>
            </a:r>
            <a:r>
              <a:rPr lang="en-US" dirty="0" smtClean="0"/>
              <a:t> be the index of (</a:t>
            </a:r>
            <a:r>
              <a:rPr lang="en-US" i="1" dirty="0" err="1" smtClean="0"/>
              <a:t>u’,v</a:t>
            </a:r>
            <a:r>
              <a:rPr lang="en-US" i="1" dirty="0" smtClean="0"/>
              <a:t>’</a:t>
            </a:r>
            <a:r>
              <a:rPr lang="en-US" dirty="0" smtClean="0"/>
              <a:t>) in their corresponding candidate sets</a:t>
            </a:r>
          </a:p>
          <a:p>
            <a:pPr lvl="1"/>
            <a:r>
              <a:rPr lang="en-US" i="1" dirty="0" smtClean="0"/>
              <a:t>w(</a:t>
            </a:r>
            <a:r>
              <a:rPr lang="en-US" i="1" dirty="0" err="1" smtClean="0"/>
              <a:t>u,v</a:t>
            </a:r>
            <a:r>
              <a:rPr lang="en-US" i="1" dirty="0" smtClean="0"/>
              <a:t>)</a:t>
            </a:r>
            <a:r>
              <a:rPr lang="en-US" dirty="0" smtClean="0"/>
              <a:t>=</a:t>
            </a:r>
            <a:r>
              <a:rPr lang="en-US" i="1" dirty="0" smtClean="0"/>
              <a:t>in</a:t>
            </a:r>
            <a:r>
              <a:rPr lang="en-US" dirty="0" smtClean="0"/>
              <a:t>/|</a:t>
            </a:r>
            <a:r>
              <a:rPr lang="en-US" i="1" dirty="0" smtClean="0"/>
              <a:t>C</a:t>
            </a:r>
            <a:r>
              <a:rPr lang="en-US" i="1" baseline="-25000" dirty="0" smtClean="0"/>
              <a:t>1</a:t>
            </a:r>
            <a:r>
              <a:rPr lang="en-US" dirty="0" smtClean="0"/>
              <a:t>| and </a:t>
            </a:r>
            <a:r>
              <a:rPr lang="en-US" i="1" dirty="0" smtClean="0"/>
              <a:t>w(</a:t>
            </a:r>
            <a:r>
              <a:rPr lang="en-US" i="1" dirty="0" err="1" smtClean="0"/>
              <a:t>u’,v</a:t>
            </a:r>
            <a:r>
              <a:rPr lang="en-US" i="1" dirty="0" smtClean="0"/>
              <a:t>’)</a:t>
            </a:r>
            <a:r>
              <a:rPr lang="en-US" dirty="0" smtClean="0"/>
              <a:t>=(|</a:t>
            </a:r>
            <a:r>
              <a:rPr lang="en-US" i="1" dirty="0" smtClean="0"/>
              <a:t>C</a:t>
            </a:r>
            <a:r>
              <a:rPr lang="en-US" i="1" baseline="-25000" dirty="0" smtClean="0"/>
              <a:t>2</a:t>
            </a:r>
            <a:r>
              <a:rPr lang="en-US" dirty="0" smtClean="0"/>
              <a:t>|-</a:t>
            </a:r>
            <a:r>
              <a:rPr lang="en-US" i="1" dirty="0" smtClean="0"/>
              <a:t>in’</a:t>
            </a:r>
            <a:r>
              <a:rPr lang="en-US" dirty="0" smtClean="0"/>
              <a:t>)/|</a:t>
            </a:r>
            <a:r>
              <a:rPr lang="en-US" i="1" dirty="0" smtClean="0"/>
              <a:t>C</a:t>
            </a:r>
            <a:r>
              <a:rPr lang="en-US" i="1" baseline="-25000" dirty="0" smtClean="0"/>
              <a:t>2</a:t>
            </a:r>
            <a:r>
              <a:rPr lang="en-US" dirty="0" smtClean="0"/>
              <a:t>| or</a:t>
            </a:r>
          </a:p>
          <a:p>
            <a:pPr lvl="1"/>
            <a:r>
              <a:rPr lang="en-US" i="1" dirty="0"/>
              <a:t>w(</a:t>
            </a:r>
            <a:r>
              <a:rPr lang="en-US" i="1" dirty="0" err="1"/>
              <a:t>u,v</a:t>
            </a:r>
            <a:r>
              <a:rPr lang="en-US" i="1" dirty="0" smtClean="0"/>
              <a:t>)</a:t>
            </a:r>
            <a:r>
              <a:rPr lang="en-US" dirty="0" smtClean="0"/>
              <a:t>=(</a:t>
            </a:r>
            <a:r>
              <a:rPr lang="en-US" dirty="0"/>
              <a:t>|</a:t>
            </a:r>
            <a:r>
              <a:rPr lang="en-US" i="1" dirty="0" smtClean="0"/>
              <a:t>C</a:t>
            </a:r>
            <a:r>
              <a:rPr lang="en-US" i="1" baseline="-25000" dirty="0" smtClean="0"/>
              <a:t>1</a:t>
            </a:r>
            <a:r>
              <a:rPr lang="en-US" dirty="0" smtClean="0"/>
              <a:t>|</a:t>
            </a:r>
            <a:r>
              <a:rPr lang="en-US" dirty="0"/>
              <a:t>-</a:t>
            </a:r>
            <a:r>
              <a:rPr lang="en-US" i="1" dirty="0" smtClean="0"/>
              <a:t>in</a:t>
            </a:r>
            <a:r>
              <a:rPr lang="en-US" dirty="0" smtClean="0"/>
              <a:t>)</a:t>
            </a:r>
            <a:r>
              <a:rPr lang="en-US" dirty="0"/>
              <a:t>/|</a:t>
            </a:r>
            <a:r>
              <a:rPr lang="en-US" i="1" dirty="0" smtClean="0"/>
              <a:t>C</a:t>
            </a:r>
            <a:r>
              <a:rPr lang="en-US" i="1" baseline="-25000" dirty="0" smtClean="0"/>
              <a:t>1</a:t>
            </a:r>
            <a:r>
              <a:rPr lang="en-US" dirty="0" smtClean="0"/>
              <a:t>| </a:t>
            </a:r>
            <a:r>
              <a:rPr lang="en-US" dirty="0"/>
              <a:t>and </a:t>
            </a:r>
            <a:r>
              <a:rPr lang="en-US" i="1" dirty="0"/>
              <a:t>w(</a:t>
            </a:r>
            <a:r>
              <a:rPr lang="en-US" i="1" dirty="0" err="1"/>
              <a:t>u’,v</a:t>
            </a:r>
            <a:r>
              <a:rPr lang="en-US" i="1" dirty="0"/>
              <a:t>’)</a:t>
            </a:r>
            <a:r>
              <a:rPr lang="en-US" dirty="0" smtClean="0"/>
              <a:t>=</a:t>
            </a:r>
            <a:r>
              <a:rPr lang="en-US" i="1" dirty="0" smtClean="0"/>
              <a:t>in’</a:t>
            </a:r>
            <a:r>
              <a:rPr lang="en-US" dirty="0" smtClean="0"/>
              <a:t>/</a:t>
            </a:r>
            <a:r>
              <a:rPr lang="en-US" dirty="0"/>
              <a:t>|</a:t>
            </a:r>
            <a:r>
              <a:rPr lang="en-US" i="1" dirty="0" smtClean="0"/>
              <a:t>C</a:t>
            </a:r>
            <a:r>
              <a:rPr lang="en-US" i="1" baseline="-25000" dirty="0" smtClean="0"/>
              <a:t>2</a:t>
            </a:r>
            <a:r>
              <a:rPr lang="en-US" dirty="0" smtClean="0"/>
              <a:t>|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5613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Resolving </a:t>
            </a:r>
            <a:r>
              <a:rPr lang="en-US" dirty="0" err="1" smtClean="0"/>
              <a:t>indels</a:t>
            </a:r>
            <a:endParaRPr lang="en-US" dirty="0"/>
          </a:p>
        </p:txBody>
      </p:sp>
      <p:pic>
        <p:nvPicPr>
          <p:cNvPr id="4" name="Content Placeholder 3" descr="Screen Shot 2015-09-08 at 12.14.23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5" r="24825"/>
          <a:stretch/>
        </p:blipFill>
        <p:spPr>
          <a:xfrm>
            <a:off x="2209800" y="1219200"/>
            <a:ext cx="4419600" cy="5513044"/>
          </a:xfrm>
        </p:spPr>
      </p:pic>
    </p:spTree>
    <p:extLst>
      <p:ext uri="{BB962C8B-B14F-4D97-AF65-F5344CB8AC3E}">
        <p14:creationId xmlns:p14="http://schemas.microsoft.com/office/powerpoint/2010/main" val="19066636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 of </a:t>
            </a:r>
            <a:r>
              <a:rPr lang="en-US" dirty="0" err="1" smtClean="0"/>
              <a:t>SiPAN</a:t>
            </a:r>
            <a:r>
              <a:rPr lang="en-US" dirty="0" smtClean="0"/>
              <a:t> on an example</a:t>
            </a:r>
            <a:endParaRPr lang="en-US" dirty="0"/>
          </a:p>
        </p:txBody>
      </p:sp>
      <p:pic>
        <p:nvPicPr>
          <p:cNvPr id="4" name="Content Placeholder 3" descr="Screen Shot 2015-09-08 at 12.10.50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" r="57581" b="-1411"/>
          <a:stretch/>
        </p:blipFill>
        <p:spPr>
          <a:xfrm>
            <a:off x="838200" y="1219200"/>
            <a:ext cx="7620000" cy="5300873"/>
          </a:xfrm>
        </p:spPr>
      </p:pic>
    </p:spTree>
    <p:extLst>
      <p:ext uri="{BB962C8B-B14F-4D97-AF65-F5344CB8AC3E}">
        <p14:creationId xmlns:p14="http://schemas.microsoft.com/office/powerpoint/2010/main" val="32245670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 of </a:t>
            </a:r>
            <a:r>
              <a:rPr lang="en-US" dirty="0" err="1" smtClean="0"/>
              <a:t>SiPAN</a:t>
            </a:r>
            <a:r>
              <a:rPr lang="en-US" dirty="0" smtClean="0"/>
              <a:t> on an example</a:t>
            </a:r>
            <a:endParaRPr lang="en-US" dirty="0"/>
          </a:p>
        </p:txBody>
      </p:sp>
      <p:pic>
        <p:nvPicPr>
          <p:cNvPr id="4" name="Content Placeholder 3" descr="Screen Shot 2015-09-08 at 12.10.50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9" t="-8" r="27008" b="-1411"/>
          <a:stretch/>
        </p:blipFill>
        <p:spPr>
          <a:xfrm>
            <a:off x="1676400" y="1143000"/>
            <a:ext cx="5486400" cy="5295611"/>
          </a:xfrm>
        </p:spPr>
      </p:pic>
    </p:spTree>
    <p:extLst>
      <p:ext uri="{BB962C8B-B14F-4D97-AF65-F5344CB8AC3E}">
        <p14:creationId xmlns:p14="http://schemas.microsoft.com/office/powerpoint/2010/main" val="11664320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 of </a:t>
            </a:r>
            <a:r>
              <a:rPr lang="en-US" dirty="0" err="1" smtClean="0"/>
              <a:t>SiPAN</a:t>
            </a:r>
            <a:r>
              <a:rPr lang="en-US" dirty="0" smtClean="0"/>
              <a:t> on an example</a:t>
            </a:r>
            <a:endParaRPr lang="en-US" dirty="0"/>
          </a:p>
        </p:txBody>
      </p:sp>
      <p:pic>
        <p:nvPicPr>
          <p:cNvPr id="4" name="Content Placeholder 3" descr="Screen Shot 2015-09-08 at 12.10.50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91" t="-8" b="-1411"/>
          <a:stretch/>
        </p:blipFill>
        <p:spPr>
          <a:xfrm>
            <a:off x="1981200" y="1295400"/>
            <a:ext cx="4953000" cy="5411538"/>
          </a:xfrm>
        </p:spPr>
      </p:pic>
    </p:spTree>
    <p:extLst>
      <p:ext uri="{BB962C8B-B14F-4D97-AF65-F5344CB8AC3E}">
        <p14:creationId xmlns:p14="http://schemas.microsoft.com/office/powerpoint/2010/main" val="11664320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en-US" dirty="0" smtClean="0"/>
              <a:t>Inference of Signaling Networks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1388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HPN-DREAM breast cancer network inference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r>
              <a:rPr lang="en-US" sz="2800" dirty="0" smtClean="0"/>
              <a:t>The goal of the </a:t>
            </a:r>
            <a:r>
              <a:rPr lang="en-US" sz="2800" dirty="0"/>
              <a:t>breast cancer network inference challenge is to quickly and effectively advance our ability to infer causal signaling networks and predict protein phosphorylation dynamics in cancer. </a:t>
            </a:r>
            <a:endParaRPr lang="en-US" sz="2800" dirty="0" smtClean="0"/>
          </a:p>
          <a:p>
            <a:r>
              <a:rPr lang="en-US" sz="2800" dirty="0" smtClean="0"/>
              <a:t>Dataset</a:t>
            </a:r>
          </a:p>
          <a:p>
            <a:pPr lvl="1"/>
            <a:r>
              <a:rPr lang="en-US" sz="2400" dirty="0" smtClean="0"/>
              <a:t>extensive </a:t>
            </a:r>
            <a:r>
              <a:rPr lang="en-US" sz="2400" dirty="0"/>
              <a:t>training data from experiments on four breast cancer cell lines stimulated with various ligands. The data comprise protein abundance time-courses under inhibitor perturbations. 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6248400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www.synapse.org</a:t>
            </a:r>
            <a:r>
              <a:rPr lang="en-US" dirty="0"/>
              <a:t>/#!Synapse:syn1720047/wiki/</a:t>
            </a:r>
          </a:p>
        </p:txBody>
      </p:sp>
    </p:spTree>
    <p:extLst>
      <p:ext uri="{BB962C8B-B14F-4D97-AF65-F5344CB8AC3E}">
        <p14:creationId xmlns:p14="http://schemas.microsoft.com/office/powerpoint/2010/main" val="3612703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</a:t>
            </a:r>
            <a:r>
              <a:rPr lang="en-US" dirty="0" err="1" smtClean="0"/>
              <a:t>silico</a:t>
            </a:r>
            <a:r>
              <a:rPr lang="en-US" dirty="0" smtClean="0"/>
              <a:t>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dirty="0"/>
              <a:t>Infer the causal edges in a 20 node network given a dataset containing the 20 nodes’ observations across 10 time points and 4 perturbation experiments (one of these being the control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6851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</a:t>
            </a:r>
            <a:r>
              <a:rPr lang="en-US" dirty="0" err="1" smtClean="0"/>
              <a:t>silico</a:t>
            </a:r>
            <a:r>
              <a:rPr lang="en-US" dirty="0" smtClean="0"/>
              <a:t> challenge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1" r="803"/>
          <a:stretch/>
        </p:blipFill>
        <p:spPr>
          <a:xfrm>
            <a:off x="-1" y="1524000"/>
            <a:ext cx="4922177" cy="3810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170" y="1371600"/>
            <a:ext cx="4250830" cy="289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619" y="4648200"/>
            <a:ext cx="4216381" cy="199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22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the Tutorial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r>
              <a:rPr lang="en-US" dirty="0" smtClean="0"/>
              <a:t>Introduction to Intra-cellular networks</a:t>
            </a:r>
          </a:p>
          <a:p>
            <a:pPr lvl="1"/>
            <a:r>
              <a:rPr lang="en-US" dirty="0"/>
              <a:t>Protein-protein interaction networks</a:t>
            </a:r>
          </a:p>
          <a:p>
            <a:pPr lvl="1"/>
            <a:r>
              <a:rPr lang="en-US" dirty="0"/>
              <a:t>Signal transduction networks</a:t>
            </a:r>
          </a:p>
          <a:p>
            <a:pPr lvl="1"/>
            <a:r>
              <a:rPr lang="en-US" dirty="0" smtClean="0"/>
              <a:t>Transcriptional regulation networks </a:t>
            </a:r>
            <a:r>
              <a:rPr lang="en-US" dirty="0" err="1" smtClean="0"/>
              <a:t>a.k.a</a:t>
            </a:r>
            <a:r>
              <a:rPr lang="en-US" dirty="0" smtClean="0"/>
              <a:t> gene regulatory networks (GRNs)</a:t>
            </a:r>
            <a:endParaRPr lang="en-US" dirty="0"/>
          </a:p>
          <a:p>
            <a:pPr lvl="1"/>
            <a:r>
              <a:rPr lang="en-US" dirty="0"/>
              <a:t>Metabolic networks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284853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Infer </a:t>
            </a:r>
            <a:r>
              <a:rPr lang="en-US" dirty="0"/>
              <a:t>32 causal networks, </a:t>
            </a:r>
            <a:r>
              <a:rPr lang="en-US" dirty="0" smtClean="0"/>
              <a:t>one for </a:t>
            </a:r>
            <a:r>
              <a:rPr lang="en-US" dirty="0"/>
              <a:t>each combination of cell </a:t>
            </a:r>
            <a:r>
              <a:rPr lang="en-US" dirty="0" smtClean="0"/>
              <a:t>line and stimulus </a:t>
            </a:r>
          </a:p>
          <a:p>
            <a:pPr lvl="1"/>
            <a:r>
              <a:rPr lang="en-US" dirty="0" smtClean="0"/>
              <a:t>4 </a:t>
            </a:r>
            <a:r>
              <a:rPr lang="en-US" dirty="0"/>
              <a:t>cell </a:t>
            </a:r>
            <a:r>
              <a:rPr lang="en-US" dirty="0" smtClean="0"/>
              <a:t>lines</a:t>
            </a:r>
          </a:p>
          <a:p>
            <a:pPr lvl="1"/>
            <a:r>
              <a:rPr lang="en-US" dirty="0" smtClean="0"/>
              <a:t>8 </a:t>
            </a:r>
            <a:r>
              <a:rPr lang="en-US" dirty="0"/>
              <a:t>different </a:t>
            </a:r>
            <a:r>
              <a:rPr lang="en-US" dirty="0" smtClean="0"/>
              <a:t>stimuli.</a:t>
            </a:r>
          </a:p>
          <a:p>
            <a:r>
              <a:rPr lang="en-US" dirty="0" smtClean="0"/>
              <a:t>Each </a:t>
            </a:r>
            <a:r>
              <a:rPr lang="en-US" dirty="0"/>
              <a:t>of the 32 datasets </a:t>
            </a:r>
            <a:r>
              <a:rPr lang="en-US" dirty="0" smtClean="0"/>
              <a:t>contains </a:t>
            </a:r>
            <a:r>
              <a:rPr lang="en-US" dirty="0"/>
              <a:t>45 </a:t>
            </a:r>
            <a:r>
              <a:rPr lang="en-US" dirty="0" smtClean="0"/>
              <a:t>nodes’</a:t>
            </a:r>
            <a:r>
              <a:rPr lang="en-US" dirty="0"/>
              <a:t> </a:t>
            </a:r>
            <a:r>
              <a:rPr lang="en-US" dirty="0" smtClean="0"/>
              <a:t>observations </a:t>
            </a:r>
            <a:r>
              <a:rPr lang="en-US" dirty="0"/>
              <a:t>across 7 time points and 4 inhibition experiments (</a:t>
            </a:r>
            <a:r>
              <a:rPr lang="en-US" dirty="0" smtClean="0"/>
              <a:t>one of </a:t>
            </a:r>
            <a:r>
              <a:rPr lang="en-US" dirty="0"/>
              <a:t>these being the control).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1662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challenge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39" t="-1139" r="339" b="-1330"/>
          <a:stretch/>
        </p:blipFill>
        <p:spPr>
          <a:xfrm>
            <a:off x="152400" y="1981200"/>
            <a:ext cx="8782032" cy="3276600"/>
          </a:xfrm>
        </p:spPr>
      </p:pic>
    </p:spTree>
    <p:extLst>
      <p:ext uri="{BB962C8B-B14F-4D97-AF65-F5344CB8AC3E}">
        <p14:creationId xmlns:p14="http://schemas.microsoft.com/office/powerpoint/2010/main" val="17631185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lpNet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r>
              <a:rPr lang="en-US" dirty="0" smtClean="0"/>
              <a:t>Network inference based on linear programming</a:t>
            </a:r>
          </a:p>
          <a:p>
            <a:r>
              <a:rPr lang="en-US" dirty="0" smtClean="0"/>
              <a:t>Infer interactions based on a combination </a:t>
            </a:r>
            <a:r>
              <a:rPr lang="en-US" dirty="0"/>
              <a:t>of perturbation/non-perturbation </a:t>
            </a:r>
            <a:r>
              <a:rPr lang="en-US" dirty="0" smtClean="0"/>
              <a:t>and steady</a:t>
            </a:r>
            <a:r>
              <a:rPr lang="en-US" dirty="0"/>
              <a:t>-state/time-series </a:t>
            </a:r>
            <a:r>
              <a:rPr lang="en-US" dirty="0" smtClean="0"/>
              <a:t>data</a:t>
            </a:r>
          </a:p>
          <a:p>
            <a:r>
              <a:rPr lang="en-US" dirty="0"/>
              <a:t>The signaling network to be inferred is modeled by a </a:t>
            </a:r>
            <a:r>
              <a:rPr lang="en-US" dirty="0" smtClean="0"/>
              <a:t>weighted graph G</a:t>
            </a:r>
          </a:p>
          <a:p>
            <a:pPr lvl="1"/>
            <a:r>
              <a:rPr lang="en-US" dirty="0" smtClean="0"/>
              <a:t>Nodes represent proteins</a:t>
            </a:r>
          </a:p>
          <a:p>
            <a:pPr lvl="1"/>
            <a:r>
              <a:rPr lang="en-US" dirty="0" smtClean="0"/>
              <a:t>A weighted edge </a:t>
            </a:r>
            <a:r>
              <a:rPr lang="en-US" i="1" dirty="0" err="1" smtClean="0"/>
              <a:t>w</a:t>
            </a:r>
            <a:r>
              <a:rPr lang="en-US" i="1" baseline="-25000" dirty="0" err="1" smtClean="0"/>
              <a:t>ij</a:t>
            </a:r>
            <a:r>
              <a:rPr lang="en-US" dirty="0" smtClean="0"/>
              <a:t> represents an interaction</a:t>
            </a:r>
          </a:p>
          <a:p>
            <a:pPr lvl="2"/>
            <a:r>
              <a:rPr lang="en-US" dirty="0" smtClean="0"/>
              <a:t>&gt;0 activation, &lt;0 inhibition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0584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Activity of a node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Computed by the following model</a:t>
            </a:r>
            <a:endParaRPr lang="en-US" dirty="0"/>
          </a:p>
        </p:txBody>
      </p:sp>
      <p:pic>
        <p:nvPicPr>
          <p:cNvPr id="5" name="Picture 4" descr="Screen Shot 2015-09-08 at 14.33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895600"/>
            <a:ext cx="4724400" cy="183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46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/>
          <a:lstStyle/>
          <a:p>
            <a:r>
              <a:rPr lang="en-US" sz="2800" dirty="0" smtClean="0"/>
              <a:t>The linear programming model</a:t>
            </a:r>
            <a:endParaRPr lang="en-US" sz="2800" dirty="0"/>
          </a:p>
        </p:txBody>
      </p:sp>
      <p:pic>
        <p:nvPicPr>
          <p:cNvPr id="4" name="Picture 3" descr="Screen Shot 2015-09-08 at 14.53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533400"/>
            <a:ext cx="7958547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822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err="1" smtClean="0"/>
              <a:t>lpNet</a:t>
            </a:r>
            <a:r>
              <a:rPr lang="en-US" sz="2800" dirty="0" smtClean="0"/>
              <a:t> ranked 3</a:t>
            </a:r>
            <a:r>
              <a:rPr lang="en-US" sz="2800" baseline="30000" dirty="0" smtClean="0"/>
              <a:t>rd</a:t>
            </a:r>
            <a:r>
              <a:rPr lang="en-US" sz="2800" dirty="0" smtClean="0"/>
              <a:t> in the in </a:t>
            </a:r>
            <a:r>
              <a:rPr lang="en-US" sz="2800" dirty="0" err="1" smtClean="0"/>
              <a:t>silico</a:t>
            </a:r>
            <a:r>
              <a:rPr lang="en-US" sz="2800" dirty="0" smtClean="0"/>
              <a:t> challenge and 29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in the experimental challenge among 60 participating teams.</a:t>
            </a:r>
          </a:p>
          <a:p>
            <a:r>
              <a:rPr lang="en-US" sz="2800" dirty="0" err="1"/>
              <a:t>lpNet</a:t>
            </a:r>
            <a:r>
              <a:rPr lang="en-US" sz="2800" dirty="0"/>
              <a:t> is </a:t>
            </a:r>
            <a:r>
              <a:rPr lang="en-US" sz="2800" dirty="0" smtClean="0"/>
              <a:t>robust </a:t>
            </a:r>
            <a:r>
              <a:rPr lang="en-US" sz="2800" dirty="0"/>
              <a:t>against </a:t>
            </a:r>
            <a:r>
              <a:rPr lang="en-US" sz="2800" dirty="0" smtClean="0"/>
              <a:t>noise</a:t>
            </a:r>
          </a:p>
          <a:p>
            <a:r>
              <a:rPr lang="en-US" sz="2800" dirty="0" err="1" smtClean="0"/>
              <a:t>lpNet</a:t>
            </a:r>
            <a:r>
              <a:rPr lang="en-US" sz="2800" dirty="0" smtClean="0"/>
              <a:t> is faster than DDEPN</a:t>
            </a:r>
          </a:p>
          <a:p>
            <a:pPr lvl="1"/>
            <a:r>
              <a:rPr lang="en-US" sz="2400" dirty="0" err="1" smtClean="0"/>
              <a:t>lpNet</a:t>
            </a:r>
            <a:r>
              <a:rPr lang="en-US" sz="2400" dirty="0" smtClean="0"/>
              <a:t> </a:t>
            </a:r>
            <a:r>
              <a:rPr lang="en-US" sz="2400" dirty="0"/>
              <a:t>takes on average 15 min to infer a </a:t>
            </a:r>
            <a:r>
              <a:rPr lang="en-US" sz="2400" dirty="0" smtClean="0"/>
              <a:t>network with </a:t>
            </a:r>
            <a:r>
              <a:rPr lang="en-US" sz="2400" dirty="0"/>
              <a:t>10 nodes, 10 time points and 2 perturbations, </a:t>
            </a:r>
            <a:r>
              <a:rPr lang="en-US" sz="2400" dirty="0" smtClean="0"/>
              <a:t>while DDEPN </a:t>
            </a:r>
            <a:r>
              <a:rPr lang="en-US" sz="2400" dirty="0"/>
              <a:t>takes, on average, 101 </a:t>
            </a:r>
            <a:r>
              <a:rPr lang="en-US" sz="2400" dirty="0" smtClean="0"/>
              <a:t>min</a:t>
            </a:r>
          </a:p>
          <a:p>
            <a:pPr lvl="1"/>
            <a:r>
              <a:rPr lang="en-US" sz="2400" dirty="0" smtClean="0"/>
              <a:t>(</a:t>
            </a:r>
            <a:r>
              <a:rPr lang="en-US" sz="2400" dirty="0"/>
              <a:t>computations done on an </a:t>
            </a:r>
            <a:r>
              <a:rPr lang="en-US" sz="2400" dirty="0" smtClean="0"/>
              <a:t>Intel </a:t>
            </a:r>
            <a:r>
              <a:rPr lang="fr-FR" sz="2400" dirty="0" smtClean="0"/>
              <a:t>Xeon </a:t>
            </a:r>
            <a:r>
              <a:rPr lang="fr-FR" sz="2400" dirty="0"/>
              <a:t>X5460 @ 3 GHz, 26MB L2 cache, 32GB RAM, 64 bit </a:t>
            </a:r>
            <a:r>
              <a:rPr lang="fr-FR" sz="2400" dirty="0" smtClean="0"/>
              <a:t>Linux OS</a:t>
            </a:r>
            <a:r>
              <a:rPr lang="fr-FR" sz="2400" dirty="0"/>
              <a:t>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983297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en-US" dirty="0" smtClean="0"/>
              <a:t>Inference of Genome-Scale Metabolic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9304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merlin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tool for reconstructing genome-scale metabolic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0239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GSMM reconstruction process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175" b="11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077607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merlin architecture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20" r="-642"/>
          <a:stretch/>
        </p:blipFill>
        <p:spPr>
          <a:xfrm>
            <a:off x="381000" y="1219200"/>
            <a:ext cx="8382000" cy="5389491"/>
          </a:xfrm>
        </p:spPr>
      </p:pic>
    </p:spTree>
    <p:extLst>
      <p:ext uri="{BB962C8B-B14F-4D97-AF65-F5344CB8AC3E}">
        <p14:creationId xmlns:p14="http://schemas.microsoft.com/office/powerpoint/2010/main" val="1216405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the Tutorial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Computational methods to construct networks</a:t>
            </a:r>
          </a:p>
          <a:p>
            <a:pPr lvl="1"/>
            <a:r>
              <a:rPr lang="en-US" sz="2000" i="1" dirty="0" err="1"/>
              <a:t>SiPAN</a:t>
            </a:r>
            <a:r>
              <a:rPr lang="en-US" sz="2000" i="1" dirty="0"/>
              <a:t>: simultaneous prediction and alignment of PPI networks </a:t>
            </a:r>
            <a:r>
              <a:rPr lang="en-US" sz="2000" dirty="0"/>
              <a:t>by </a:t>
            </a:r>
            <a:r>
              <a:rPr lang="en-US" sz="2000" dirty="0" err="1"/>
              <a:t>Alkan</a:t>
            </a:r>
            <a:r>
              <a:rPr lang="en-US" sz="2000" dirty="0"/>
              <a:t> and </a:t>
            </a:r>
            <a:r>
              <a:rPr lang="en-US" sz="2000" dirty="0" err="1"/>
              <a:t>Erten</a:t>
            </a:r>
            <a:r>
              <a:rPr lang="en-US" sz="2000" dirty="0"/>
              <a:t> (March 2015, Bioinformatics)</a:t>
            </a:r>
          </a:p>
          <a:p>
            <a:pPr lvl="1"/>
            <a:r>
              <a:rPr lang="en-US" sz="2000" i="1" dirty="0" err="1"/>
              <a:t>lpNet</a:t>
            </a:r>
            <a:r>
              <a:rPr lang="en-US" sz="2000" i="1" dirty="0"/>
              <a:t>: a linear programming approach to reconstruct signal transduction networks</a:t>
            </a:r>
            <a:r>
              <a:rPr lang="en-US" sz="2000" dirty="0"/>
              <a:t> by Matos et al (May 2015, Bioinformatics)</a:t>
            </a:r>
          </a:p>
          <a:p>
            <a:pPr lvl="1"/>
            <a:r>
              <a:rPr lang="en-US" sz="2000" i="1" dirty="0" smtClean="0"/>
              <a:t>Reconstructing </a:t>
            </a:r>
            <a:r>
              <a:rPr lang="en-US" sz="2000" i="1" dirty="0"/>
              <a:t>genome-scale metabolic models with merlin </a:t>
            </a:r>
            <a:r>
              <a:rPr lang="en-US" sz="2000" dirty="0"/>
              <a:t>by Dias et al. (April 2015, Nucleic Acids Research)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9318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merlin: homology data </a:t>
            </a:r>
            <a:r>
              <a:rPr lang="en-US" dirty="0" err="1" smtClean="0"/>
              <a:t>curation</a:t>
            </a:r>
            <a:r>
              <a:rPr lang="en-US" dirty="0" smtClean="0"/>
              <a:t> interface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683" r="-225"/>
          <a:stretch/>
        </p:blipFill>
        <p:spPr>
          <a:xfrm>
            <a:off x="609600" y="1524000"/>
            <a:ext cx="8001000" cy="5242287"/>
          </a:xfrm>
        </p:spPr>
      </p:pic>
    </p:spTree>
    <p:extLst>
      <p:ext uri="{BB962C8B-B14F-4D97-AF65-F5344CB8AC3E}">
        <p14:creationId xmlns:p14="http://schemas.microsoft.com/office/powerpoint/2010/main" val="13510962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merlin: Reactions viewer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70" r="-526"/>
          <a:stretch/>
        </p:blipFill>
        <p:spPr>
          <a:xfrm>
            <a:off x="381000" y="1219200"/>
            <a:ext cx="8373576" cy="5486400"/>
          </a:xfrm>
        </p:spPr>
      </p:pic>
    </p:spTree>
    <p:extLst>
      <p:ext uri="{BB962C8B-B14F-4D97-AF65-F5344CB8AC3E}">
        <p14:creationId xmlns:p14="http://schemas.microsoft.com/office/powerpoint/2010/main" val="14480632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Several tools, methods exist for construction of genome-scale intra-cellular networks</a:t>
            </a:r>
          </a:p>
          <a:p>
            <a:r>
              <a:rPr lang="en-US" dirty="0" smtClean="0"/>
              <a:t>Challenge:</a:t>
            </a:r>
          </a:p>
          <a:p>
            <a:pPr lvl="1"/>
            <a:r>
              <a:rPr lang="en-US" dirty="0" smtClean="0"/>
              <a:t>Integrate different types of genome-scale networks together in a single cell model to simulate all processes </a:t>
            </a:r>
            <a:r>
              <a:rPr lang="en-US" i="1" dirty="0" smtClean="0"/>
              <a:t>in </a:t>
            </a:r>
            <a:r>
              <a:rPr lang="en-US" i="1" dirty="0" err="1" smtClean="0"/>
              <a:t>silico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284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Networks are inter-linked</a:t>
            </a:r>
            <a:endParaRPr lang="en-US" dirty="0"/>
          </a:p>
        </p:txBody>
      </p:sp>
      <p:pic>
        <p:nvPicPr>
          <p:cNvPr id="4" name="Picture 3" descr="Screen Shot 2015-09-08 at 09.30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507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38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genome.jp/kegg/pathway/hsa/hsa040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8877300" cy="560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150813" y="6172200"/>
            <a:ext cx="62245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from the KEGG PATHWAY Database</a:t>
            </a:r>
          </a:p>
          <a:p>
            <a:pPr eaLnBrk="1" hangingPunct="1"/>
            <a:r>
              <a:rPr lang="en-US" sz="1800" dirty="0"/>
              <a:t>http://</a:t>
            </a:r>
            <a:r>
              <a:rPr lang="en-US" sz="1800" dirty="0" err="1"/>
              <a:t>www.genome.jp</a:t>
            </a:r>
            <a:r>
              <a:rPr lang="en-US" sz="1800" dirty="0"/>
              <a:t>/</a:t>
            </a:r>
            <a:r>
              <a:rPr lang="en-US" sz="1800" dirty="0" err="1"/>
              <a:t>kegg</a:t>
            </a:r>
            <a:r>
              <a:rPr lang="en-US" sz="1800" dirty="0"/>
              <a:t>-bin/show_pathway?hsa04014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6397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/>
              <a:t>and can be complex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Protein-protein interaction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be stable or transient physical interactions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58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>
                <a:latin typeface="Arial" charset="0"/>
              </a:rPr>
              <a:t>Stable interactions in protein complexes</a:t>
            </a:r>
            <a:endParaRPr lang="en-US" sz="4000" dirty="0">
              <a:latin typeface="Arial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dirty="0" smtClean="0">
                <a:latin typeface="Arial" charset="0"/>
              </a:rPr>
              <a:t>E.g., ATPase</a:t>
            </a:r>
            <a:endParaRPr lang="en-US" dirty="0">
              <a:latin typeface="Arial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09800"/>
            <a:ext cx="594360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769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4236</TotalTime>
  <Words>1597</Words>
  <Application>Microsoft Macintosh PowerPoint</Application>
  <PresentationFormat>On-screen Show (4:3)</PresentationFormat>
  <Paragraphs>179</Paragraphs>
  <Slides>52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Default Design</vt:lpstr>
      <vt:lpstr> Computational Construction of Intra-Cellular Networks</vt:lpstr>
      <vt:lpstr>Getting to Atlanta</vt:lpstr>
      <vt:lpstr>METU</vt:lpstr>
      <vt:lpstr>Overview of the Tutorial (1)</vt:lpstr>
      <vt:lpstr>Overview of the Tutorial (2)</vt:lpstr>
      <vt:lpstr>Networks are inter-linked</vt:lpstr>
      <vt:lpstr>PowerPoint Presentation</vt:lpstr>
      <vt:lpstr>Protein-protein interaction networks</vt:lpstr>
      <vt:lpstr>Stable interactions in protein complexes</vt:lpstr>
      <vt:lpstr>Transient interactions</vt:lpstr>
      <vt:lpstr>Transient interactions</vt:lpstr>
      <vt:lpstr>Signal Transduction Networks</vt:lpstr>
      <vt:lpstr>Sources for interaction data</vt:lpstr>
      <vt:lpstr>Functional associations</vt:lpstr>
      <vt:lpstr>Experimental techniques</vt:lpstr>
      <vt:lpstr>Gene regulatory networks</vt:lpstr>
      <vt:lpstr>PowerPoint Presentation</vt:lpstr>
      <vt:lpstr>PowerPoint Presentation</vt:lpstr>
      <vt:lpstr>Metabolic pathways</vt:lpstr>
      <vt:lpstr>Metabolic pathways</vt:lpstr>
      <vt:lpstr>Genome-scale metabolic networks</vt:lpstr>
      <vt:lpstr>Computational methods to construct networks</vt:lpstr>
      <vt:lpstr>SiPAN overview</vt:lpstr>
      <vt:lpstr>SiPAN overview</vt:lpstr>
      <vt:lpstr>SiPAN overview on an example</vt:lpstr>
      <vt:lpstr>The algorithm</vt:lpstr>
      <vt:lpstr>Non-conservation</vt:lpstr>
      <vt:lpstr>Candidate set</vt:lpstr>
      <vt:lpstr>Breakpoint</vt:lpstr>
      <vt:lpstr>Indel</vt:lpstr>
      <vt:lpstr>Resolving indels</vt:lpstr>
      <vt:lpstr>Resolving indels</vt:lpstr>
      <vt:lpstr>Steps of SiPAN on an example</vt:lpstr>
      <vt:lpstr>Steps of SiPAN on an example</vt:lpstr>
      <vt:lpstr>Steps of SiPAN on an example</vt:lpstr>
      <vt:lpstr>Inference of Signaling Networks</vt:lpstr>
      <vt:lpstr>HPN-DREAM breast cancer network inference challenge</vt:lpstr>
      <vt:lpstr>In silico challenge</vt:lpstr>
      <vt:lpstr>In silico challenge</vt:lpstr>
      <vt:lpstr>Experimental challenge</vt:lpstr>
      <vt:lpstr>Experimental challenge</vt:lpstr>
      <vt:lpstr>lpNet</vt:lpstr>
      <vt:lpstr> Activity of a node</vt:lpstr>
      <vt:lpstr>The linear programming model</vt:lpstr>
      <vt:lpstr>Results</vt:lpstr>
      <vt:lpstr>Inference of Genome-Scale Metabolic Models</vt:lpstr>
      <vt:lpstr>merlin</vt:lpstr>
      <vt:lpstr>Traditional GSMM reconstruction process</vt:lpstr>
      <vt:lpstr>merlin architecture</vt:lpstr>
      <vt:lpstr>merlin: homology data curation interface</vt:lpstr>
      <vt:lpstr>merlin: Reactions viewer</vt:lpstr>
      <vt:lpstr>Conclusions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Protein-protein interaction networks Part I: Building networks using heterogeneous data sources</dc:title>
  <dc:creator>DBL</dc:creator>
  <cp:lastModifiedBy>Tolga Can</cp:lastModifiedBy>
  <cp:revision>152</cp:revision>
  <dcterms:created xsi:type="dcterms:W3CDTF">2004-11-15T23:12:26Z</dcterms:created>
  <dcterms:modified xsi:type="dcterms:W3CDTF">2015-09-09T15:18:07Z</dcterms:modified>
</cp:coreProperties>
</file>