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332" r:id="rId4"/>
    <p:sldId id="333" r:id="rId5"/>
    <p:sldId id="334" r:id="rId6"/>
    <p:sldId id="335" r:id="rId7"/>
    <p:sldId id="337" r:id="rId8"/>
    <p:sldId id="338" r:id="rId9"/>
    <p:sldId id="339" r:id="rId10"/>
    <p:sldId id="340" r:id="rId11"/>
    <p:sldId id="341" r:id="rId12"/>
    <p:sldId id="336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51" r:id="rId22"/>
    <p:sldId id="264" r:id="rId23"/>
    <p:sldId id="350" r:id="rId24"/>
    <p:sldId id="35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5BBA5-28D6-4FEC-BDCF-A471F1B098DC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59093-AD9B-4038-95B1-74A0CCD24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56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E92994-2AF3-4088-B521-311C9BDDABFF}" type="datetime1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CENG 477 – Computer Graphics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99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D9B84A-DE6C-4EBF-97DE-47904CB71658}" type="datetime1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71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823F72-96AE-4011-96E8-0E3AAFAAEE10}" type="datetime1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9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defRPr sz="2400"/>
            </a:lvl1pPr>
            <a:lvl2pPr>
              <a:buClr>
                <a:schemeClr val="tx1"/>
              </a:buCl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BBBF56-47A6-44FB-B912-DC09FDF047B7}" type="datetime1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0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288B32-27F6-4060-9A60-3C148ABA1F52}" type="datetime1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10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B9BBF7B-EF96-4F8B-8335-ED3396C69F36}" type="datetime1">
              <a:rPr lang="en-US" smtClean="0"/>
              <a:t>12/15/23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9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065D1C-BC86-4003-A488-15648C32DFB2}" type="datetime1">
              <a:rPr lang="en-US" smtClean="0"/>
              <a:t>12/15/23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32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2A35D-74C8-47B6-9BF3-E5D5CB29D2DB}" type="datetime1">
              <a:rPr lang="en-US" smtClean="0"/>
              <a:t>12/15/23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9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F66C4A-C091-4C30-B5F6-53EF5C02859A}" type="datetime1">
              <a:rPr lang="en-US" smtClean="0"/>
              <a:t>12/15/23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49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9F0C88-F4E5-4C9C-9697-20E587423745}" type="datetime1">
              <a:rPr lang="en-US" smtClean="0"/>
              <a:t>12/15/23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4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F92661-D1B7-4F90-8444-69C876A91503}" type="datetime1">
              <a:rPr lang="en-US" smtClean="0"/>
              <a:t>12/15/23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05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418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CENG 477 – Computer Graphics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418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85F22-8D96-4CC0-8AEC-D5DD4505838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0779"/>
            <a:ext cx="762000" cy="31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6391656"/>
            <a:ext cx="9144000" cy="91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830568"/>
            <a:ext cx="91440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40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ow.ceng.metu.edu.tr/News/thread.php?group=metu.ceng.course.477" TargetMode="External"/><Relationship Id="rId2" Type="http://schemas.openxmlformats.org/officeDocument/2006/relationships/hyperlink" Target="http://www.ceng.metu.edu.tr/courses/ceng477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gaEE27nsQw" TargetMode="External"/><Relationship Id="rId2" Type="http://schemas.openxmlformats.org/officeDocument/2006/relationships/hyperlink" Target="https://www.youtube.com/watch?v=Oie1ZXWceq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322ptjCeYmw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CENG 477</a:t>
            </a:r>
            <a:br>
              <a:rPr lang="en-US" dirty="0"/>
            </a:br>
            <a:r>
              <a:rPr lang="en-US" dirty="0"/>
              <a:t>Introduction to Computer Graphics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Prof. Dr. Yusuf </a:t>
            </a:r>
            <a:r>
              <a:rPr lang="en-US" dirty="0" err="1"/>
              <a:t>Sahillioğlu</a:t>
            </a:r>
            <a:endParaRPr lang="en-US" dirty="0"/>
          </a:p>
          <a:p>
            <a:r>
              <a:rPr lang="en-US" dirty="0"/>
              <a:t>Slides from Prof. Dr. </a:t>
            </a:r>
            <a:r>
              <a:rPr lang="en-US" dirty="0" err="1"/>
              <a:t>Oğuz</a:t>
            </a:r>
            <a:r>
              <a:rPr lang="en-US" dirty="0"/>
              <a:t> </a:t>
            </a:r>
            <a:r>
              <a:rPr lang="en-US" dirty="0" err="1"/>
              <a:t>Akyüz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138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CG is extensively used for:</a:t>
            </a:r>
          </a:p>
          <a:p>
            <a:pPr lvl="1"/>
            <a:r>
              <a:rPr lang="en-US" dirty="0"/>
              <a:t>video games</a:t>
            </a:r>
          </a:p>
          <a:p>
            <a:pPr lvl="1"/>
            <a:r>
              <a:rPr lang="en-US" dirty="0"/>
              <a:t>animation movies</a:t>
            </a:r>
          </a:p>
          <a:p>
            <a:pPr lvl="1"/>
            <a:r>
              <a:rPr lang="en-US" dirty="0"/>
              <a:t>visual effects</a:t>
            </a:r>
          </a:p>
          <a:p>
            <a:pPr lvl="1"/>
            <a:r>
              <a:rPr lang="en-US" dirty="0"/>
              <a:t>CAD/CAM tools</a:t>
            </a:r>
          </a:p>
          <a:p>
            <a:pPr lvl="1"/>
            <a:r>
              <a:rPr lang="en-US" dirty="0"/>
              <a:t>simulation/training</a:t>
            </a:r>
          </a:p>
          <a:p>
            <a:pPr lvl="1"/>
            <a:r>
              <a:rPr lang="en-US" dirty="0"/>
              <a:t>scientific visualization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10</a:t>
            </a:fld>
            <a:endParaRPr lang="en-US"/>
          </a:p>
        </p:txBody>
      </p:sp>
      <p:pic>
        <p:nvPicPr>
          <p:cNvPr id="6146" name="Picture 2" descr="Image result for assassin's creed gamepl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2133600"/>
            <a:ext cx="4000500" cy="225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pbs.twimg.com/media/Cpb5TlfVYAAZpK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30" y="2286000"/>
            <a:ext cx="27622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nyp.edu.sg/nyp/slot/u107/SIDM/Courses/dip%20in%20DVE/A_SIDM_VFX_HRFs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76514"/>
            <a:ext cx="4086225" cy="272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i1-win.softpedia-static.com/screenshots/3D-Tool_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727" y="2779395"/>
            <a:ext cx="4097780" cy="247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c2.staticflickr.com/4/3449/3393313526_a65076471d_z.jpg?zz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2998144"/>
            <a:ext cx="3952875" cy="262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www.cg.tuwien.ac.at/courses/Visualisierung2/HallOfFame/2012/3-Giani/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161152"/>
            <a:ext cx="2912095" cy="291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95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vs 3D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2D and 3D rendering falls in the realm of computer graphics</a:t>
            </a:r>
          </a:p>
          <a:p>
            <a:r>
              <a:rPr lang="en-US" dirty="0"/>
              <a:t>Many mobile games are in fact 2D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11</a:t>
            </a:fld>
            <a:endParaRPr lang="en-US"/>
          </a:p>
        </p:txBody>
      </p:sp>
      <p:pic>
        <p:nvPicPr>
          <p:cNvPr id="7170" name="Picture 2" descr="http://1079638729.rsc.cdn77.org/androidgame_img/mobu_adventure_begins/real/2_mobu_adventure_begi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3200400"/>
            <a:ext cx="483870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00419" y="5954732"/>
            <a:ext cx="1943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MoBu</a:t>
            </a:r>
            <a:r>
              <a:rPr lang="en-US" sz="1200" dirty="0"/>
              <a:t> by </a:t>
            </a:r>
            <a:r>
              <a:rPr lang="en-US" sz="1200" dirty="0" err="1"/>
              <a:t>Panteon</a:t>
            </a:r>
            <a:r>
              <a:rPr lang="en-US" sz="1200" dirty="0"/>
              <a:t> Games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52650" y="3338513"/>
            <a:ext cx="4876800" cy="2438400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Our primary focus on this course will be on 3D graphics</a:t>
            </a:r>
          </a:p>
        </p:txBody>
      </p:sp>
    </p:spTree>
    <p:extLst>
      <p:ext uri="{BB962C8B-B14F-4D97-AF65-F5344CB8AC3E}">
        <p14:creationId xmlns:p14="http://schemas.microsoft.com/office/powerpoint/2010/main" val="254204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this course, we will learn a little bit about all three subfields within CG</a:t>
            </a:r>
          </a:p>
          <a:p>
            <a:r>
              <a:rPr lang="en-US" dirty="0"/>
              <a:t>Our focus will be on 3D rendering but we will touch upon modeling and animation as well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31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Overall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generation is a result of scene definition realized by rendering which ultimately is sent to a display device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70826"/>
            <a:ext cx="7791450" cy="2587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3854" y="5438001"/>
            <a:ext cx="7002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William Thompson et al. Visual perception from a computer graphics perspective. CRC Press, 2011. </a:t>
            </a:r>
          </a:p>
        </p:txBody>
      </p:sp>
    </p:spTree>
    <p:extLst>
      <p:ext uri="{BB962C8B-B14F-4D97-AF65-F5344CB8AC3E}">
        <p14:creationId xmlns:p14="http://schemas.microsoft.com/office/powerpoint/2010/main" val="1093515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Overall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output is perceived by a human observer, who may then interact with the system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895600"/>
            <a:ext cx="7162800" cy="231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94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Devices and Perception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Therefore, graphic algorithms must take into consideration the target </a:t>
            </a:r>
            <a:r>
              <a:rPr lang="en-US" dirty="0">
                <a:solidFill>
                  <a:srgbClr val="C00000"/>
                </a:solidFill>
              </a:rPr>
              <a:t>display device</a:t>
            </a:r>
            <a:r>
              <a:rPr lang="en-US" dirty="0"/>
              <a:t> and the viewers’ capabilities</a:t>
            </a:r>
          </a:p>
          <a:p>
            <a:pPr lvl="1"/>
            <a:r>
              <a:rPr lang="en-US" dirty="0"/>
              <a:t>No need to render an 8K image if the target display device is 2K</a:t>
            </a:r>
          </a:p>
          <a:p>
            <a:pPr lvl="1"/>
            <a:r>
              <a:rPr lang="en-US" dirty="0"/>
              <a:t>No need to render tiny details that cannot be perceived by a human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11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and Video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Also, the output of rendering is an </a:t>
            </a:r>
            <a:r>
              <a:rPr lang="en-US" dirty="0">
                <a:solidFill>
                  <a:srgbClr val="C00000"/>
                </a:solidFill>
              </a:rPr>
              <a:t>image</a:t>
            </a:r>
            <a:r>
              <a:rPr lang="en-US" dirty="0"/>
              <a:t>, also known as a </a:t>
            </a:r>
            <a:r>
              <a:rPr lang="en-US" dirty="0">
                <a:solidFill>
                  <a:srgbClr val="C00000"/>
                </a:solidFill>
              </a:rPr>
              <a:t>frame</a:t>
            </a:r>
            <a:r>
              <a:rPr lang="en-US" dirty="0"/>
              <a:t>, which can be directly sent to a display device (real-time rendering) or saved for offline viewing as an image or a sequence of images stored in a </a:t>
            </a:r>
            <a:r>
              <a:rPr lang="en-US" dirty="0">
                <a:solidFill>
                  <a:srgbClr val="C00000"/>
                </a:solidFill>
              </a:rPr>
              <a:t>video</a:t>
            </a:r>
          </a:p>
          <a:p>
            <a:r>
              <a:rPr lang="en-US" dirty="0"/>
              <a:t>Therefore, as a starting point, it is important to understand the basic properties of</a:t>
            </a:r>
          </a:p>
          <a:p>
            <a:pPr lvl="1"/>
            <a:r>
              <a:rPr lang="en-US" dirty="0"/>
              <a:t>images, </a:t>
            </a:r>
          </a:p>
          <a:p>
            <a:pPr lvl="1"/>
            <a:r>
              <a:rPr lang="en-US" dirty="0"/>
              <a:t>display devices,</a:t>
            </a:r>
          </a:p>
          <a:p>
            <a:pPr lvl="1"/>
            <a:r>
              <a:rPr lang="en-US" dirty="0"/>
              <a:t>and the human visual system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5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Progression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will first start with images and displays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90800"/>
            <a:ext cx="838200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96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Progression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will then talk a little bit of visual perception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87" y="2491581"/>
            <a:ext cx="83915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23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Progression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Next, we will learn about modeling and rendering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77" y="2667000"/>
            <a:ext cx="83629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06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Computer Graphics (CG)?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133600" y="2579649"/>
            <a:ext cx="4876800" cy="2438400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Any use of computers to create and manipulate images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286000" y="2732049"/>
            <a:ext cx="4876800" cy="2438400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Tools and algorithms used to make such pictures, software, and hardware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496015" y="2877092"/>
            <a:ext cx="4876800" cy="2438400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Ken </a:t>
            </a:r>
            <a:r>
              <a:rPr lang="en-US" sz="2400" dirty="0" err="1"/>
              <a:t>Perlin</a:t>
            </a:r>
            <a:r>
              <a:rPr lang="en-US" sz="2400" dirty="0"/>
              <a:t>: What you need to show other people your dreams!</a:t>
            </a:r>
          </a:p>
        </p:txBody>
      </p:sp>
    </p:spTree>
    <p:extLst>
      <p:ext uri="{BB962C8B-B14F-4D97-AF65-F5344CB8AC3E}">
        <p14:creationId xmlns:p14="http://schemas.microsoft.com/office/powerpoint/2010/main" val="138604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Progression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will finally touch upon animation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457450"/>
            <a:ext cx="84582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26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Way to Look At It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8763000" cy="3755572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63286" y="5133702"/>
            <a:ext cx="3341914" cy="886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Create geometric model</a:t>
            </a:r>
          </a:p>
          <a:p>
            <a:pPr marL="0" indent="0">
              <a:buNone/>
            </a:pPr>
            <a:r>
              <a:rPr lang="en-US" sz="2000" dirty="0"/>
              <a:t>(e.g., 2B faces)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276600" y="5127172"/>
            <a:ext cx="2743200" cy="886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>
                <a:solidFill>
                  <a:srgbClr val="00B050"/>
                </a:solidFill>
              </a:rPr>
              <a:t>Breathe life into them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>
                <a:solidFill>
                  <a:srgbClr val="00B050"/>
                </a:solidFill>
              </a:rPr>
              <a:t>(e.g., motion capture)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019800" y="5133703"/>
            <a:ext cx="2819400" cy="886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>
                <a:solidFill>
                  <a:srgbClr val="0070C0"/>
                </a:solidFill>
              </a:rPr>
              <a:t>Given the </a:t>
            </a:r>
            <a:r>
              <a:rPr lang="en-US" sz="2000" dirty="0" err="1">
                <a:solidFill>
                  <a:srgbClr val="0070C0"/>
                </a:solidFill>
              </a:rPr>
              <a:t>geom-anim</a:t>
            </a:r>
            <a:r>
              <a:rPr lang="en-US" sz="2000" dirty="0">
                <a:solidFill>
                  <a:srgbClr val="0070C0"/>
                </a:solidFill>
              </a:rPr>
              <a:t>, create realistic images (e.g., light propagation)</a:t>
            </a:r>
          </a:p>
        </p:txBody>
      </p:sp>
    </p:spTree>
    <p:extLst>
      <p:ext uri="{BB962C8B-B14F-4D97-AF65-F5344CB8AC3E}">
        <p14:creationId xmlns:p14="http://schemas.microsoft.com/office/powerpoint/2010/main" val="1160274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text book will be Fundamentals of Computer Graphics by Shirley et al.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22</a:t>
            </a:fld>
            <a:endParaRPr lang="en-US"/>
          </a:p>
        </p:txBody>
      </p:sp>
      <p:pic>
        <p:nvPicPr>
          <p:cNvPr id="8194" name="Picture 2" descr="Image result for fundamentals of computer graph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218" y="2782487"/>
            <a:ext cx="2595563" cy="336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93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course website is located at:</a:t>
            </a:r>
          </a:p>
          <a:p>
            <a:pPr lvl="1"/>
            <a:r>
              <a:rPr lang="en-US" dirty="0">
                <a:hlinkClick r:id="rId2"/>
              </a:rPr>
              <a:t>www.ceng.metu.edu.tr/courses/ceng477</a:t>
            </a:r>
            <a:endParaRPr lang="en-US" dirty="0"/>
          </a:p>
          <a:p>
            <a:r>
              <a:rPr lang="en-US" dirty="0"/>
              <a:t>Check it out for important news and updates</a:t>
            </a:r>
          </a:p>
          <a:p>
            <a:r>
              <a:rPr lang="en-US" dirty="0"/>
              <a:t>Also make sure to regularly check out the newsgroup:</a:t>
            </a:r>
          </a:p>
          <a:p>
            <a:pPr lvl="1"/>
            <a:r>
              <a:rPr lang="en-US" dirty="0">
                <a:hlinkClick r:id="rId3"/>
              </a:rPr>
              <a:t>https://cow.ceng.metu.edu.tr/News/thread.php?group=metu.ceng.course.477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24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 Videos for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Modeling</a:t>
            </a:r>
          </a:p>
          <a:p>
            <a:pPr lvl="1"/>
            <a:r>
              <a:rPr lang="en-US" dirty="0">
                <a:hlinkClick r:id="rId2"/>
              </a:rPr>
              <a:t>https://www.youtube.com/watch?v=Oie1ZXWceqM</a:t>
            </a:r>
            <a:endParaRPr lang="en-US" dirty="0"/>
          </a:p>
          <a:p>
            <a:r>
              <a:rPr lang="en-US" dirty="0"/>
              <a:t>Animation</a:t>
            </a:r>
          </a:p>
          <a:p>
            <a:pPr lvl="1"/>
            <a:r>
              <a:rPr lang="en-US" dirty="0">
                <a:hlinkClick r:id="rId3"/>
              </a:rPr>
              <a:t>https://www.youtube.com/watch?v=pgaEE27nsQw</a:t>
            </a:r>
            <a:endParaRPr lang="en-US" dirty="0"/>
          </a:p>
          <a:p>
            <a:r>
              <a:rPr lang="en-US" dirty="0"/>
              <a:t>Rendering</a:t>
            </a:r>
          </a:p>
          <a:p>
            <a:pPr lvl="1"/>
            <a:r>
              <a:rPr lang="en-US" dirty="0">
                <a:hlinkClick r:id="rId4"/>
              </a:rPr>
              <a:t>https://www.youtube.com/watch?v=322ptjCeYmw</a:t>
            </a:r>
            <a:endParaRPr lang="en-US" dirty="0"/>
          </a:p>
          <a:p>
            <a:r>
              <a:rPr lang="en-US" dirty="0"/>
              <a:t>And much </a:t>
            </a:r>
            <a:r>
              <a:rPr lang="en-US" dirty="0" err="1"/>
              <a:t>much</a:t>
            </a:r>
            <a:r>
              <a:rPr lang="en-US" dirty="0"/>
              <a:t> more.</a:t>
            </a:r>
          </a:p>
          <a:p>
            <a:endParaRPr lang="en-US" dirty="0"/>
          </a:p>
          <a:p>
            <a:r>
              <a:rPr lang="en-US" dirty="0"/>
              <a:t>Also </a:t>
            </a:r>
            <a:r>
              <a:rPr lang="en-US" dirty="0" err="1"/>
              <a:t>youtube</a:t>
            </a:r>
            <a:r>
              <a:rPr lang="en-US" dirty="0"/>
              <a:t> for </a:t>
            </a:r>
            <a:r>
              <a:rPr lang="en-US" dirty="0" err="1"/>
              <a:t>Siggraph</a:t>
            </a:r>
            <a:r>
              <a:rPr lang="en-US" dirty="0"/>
              <a:t> Technical Papers Trailer.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66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CG consists of three main subfields:</a:t>
            </a:r>
          </a:p>
          <a:p>
            <a:pPr lvl="1"/>
            <a:r>
              <a:rPr lang="en-US" dirty="0"/>
              <a:t>Modeling </a:t>
            </a:r>
          </a:p>
          <a:p>
            <a:pPr lvl="1"/>
            <a:r>
              <a:rPr lang="en-US" dirty="0"/>
              <a:t>Rendering</a:t>
            </a:r>
          </a:p>
          <a:p>
            <a:pPr lvl="1"/>
            <a:r>
              <a:rPr lang="en-US" dirty="0"/>
              <a:t>Animation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5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Modeling is the process of representing 3D shapes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 descr="http://www.headus.com.au/images/stories/cow/headus-poly-to-nurbs-cow-nurb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14600"/>
            <a:ext cx="4329339" cy="303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91000" y="5545138"/>
            <a:ext cx="1592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Headus</a:t>
            </a:r>
            <a:r>
              <a:rPr lang="en-US" sz="1200" dirty="0"/>
              <a:t> COW Model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62651" y="4705389"/>
            <a:ext cx="2861549" cy="1431925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Many modeling techniques exist</a:t>
            </a:r>
          </a:p>
        </p:txBody>
      </p:sp>
    </p:spTree>
    <p:extLst>
      <p:ext uri="{BB962C8B-B14F-4D97-AF65-F5344CB8AC3E}">
        <p14:creationId xmlns:p14="http://schemas.microsoft.com/office/powerpoint/2010/main" val="68758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Rendering is the actual process of generating an image from a scene definition file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</a:t>
            </a:fld>
            <a:endParaRPr lang="en-US"/>
          </a:p>
        </p:txBody>
      </p:sp>
      <p:pic>
        <p:nvPicPr>
          <p:cNvPr id="2050" name="Picture 2" descr="Initial_X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57039"/>
            <a:ext cx="2663825" cy="315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terial_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596" y="2543969"/>
            <a:ext cx="4000204" cy="358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505200" y="4114800"/>
            <a:ext cx="1066800" cy="3048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26825" y="3274981"/>
            <a:ext cx="4326375" cy="1958182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Similar to modeling, there are various rendering techniques</a:t>
            </a:r>
          </a:p>
        </p:txBody>
      </p:sp>
    </p:spTree>
    <p:extLst>
      <p:ext uri="{BB962C8B-B14F-4D97-AF65-F5344CB8AC3E}">
        <p14:creationId xmlns:p14="http://schemas.microsoft.com/office/powerpoint/2010/main" val="31073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Animation is the process of bringing life to virtual objects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</a:t>
            </a:fld>
            <a:endParaRPr lang="en-US"/>
          </a:p>
        </p:txBody>
      </p:sp>
      <p:pic>
        <p:nvPicPr>
          <p:cNvPr id="6" name="vlc-record-2016-09-30-23h24m31s-AMD Froblins Demo Video.mp4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2438400"/>
            <a:ext cx="6096000" cy="3429000"/>
          </a:xfrm>
          <a:prstGeom prst="rect">
            <a:avLst/>
          </a:prstGeom>
        </p:spPr>
      </p:pic>
      <p:pic>
        <p:nvPicPr>
          <p:cNvPr id="7" name="Shoreline - UNIGINE 2.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100" y="2309812"/>
            <a:ext cx="6667500" cy="375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6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main goal of CG is to create realistic images as fast as possible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</a:t>
            </a:fld>
            <a:endParaRPr lang="en-US"/>
          </a:p>
        </p:txBody>
      </p:sp>
      <p:pic>
        <p:nvPicPr>
          <p:cNvPr id="3074" name="Picture 2" descr="http://i1.wp.com/castleview3d.com/renderings/LC_Rheney_kitchen3_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7000"/>
            <a:ext cx="6244590" cy="35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483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often requires vast computational resources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8</a:t>
            </a:fld>
            <a:endParaRPr lang="en-US"/>
          </a:p>
        </p:txBody>
      </p:sp>
      <p:pic>
        <p:nvPicPr>
          <p:cNvPr id="4098" name="Picture 2" descr="http://i0.wp.com/bitcast-a.bitgravity.com/slashfilm/images/lettermantechro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529902"/>
            <a:ext cx="7505700" cy="250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95987" y="5215198"/>
            <a:ext cx="4352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  photo of the </a:t>
            </a:r>
            <a:r>
              <a:rPr lang="en-US" sz="1200" dirty="0" err="1"/>
              <a:t>LucasFilm</a:t>
            </a:r>
            <a:r>
              <a:rPr lang="en-US" sz="1200" dirty="0"/>
              <a:t> Rendering Farm (by Peter </a:t>
            </a:r>
            <a:r>
              <a:rPr lang="en-US" sz="1200" dirty="0" err="1"/>
              <a:t>Sciretta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32482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Besides creating realistic images CG also aims to create</a:t>
            </a:r>
          </a:p>
          <a:p>
            <a:pPr lvl="1"/>
            <a:r>
              <a:rPr lang="en-US" dirty="0"/>
              <a:t>informative technical illustrations</a:t>
            </a:r>
          </a:p>
          <a:p>
            <a:pPr lvl="1"/>
            <a:r>
              <a:rPr lang="en-US" dirty="0"/>
              <a:t>architectural drawings</a:t>
            </a:r>
          </a:p>
          <a:p>
            <a:pPr lvl="1"/>
            <a:r>
              <a:rPr lang="en-US" dirty="0" err="1"/>
              <a:t>nonphotorealistic</a:t>
            </a:r>
            <a:r>
              <a:rPr lang="en-US" dirty="0"/>
              <a:t> images</a:t>
            </a:r>
          </a:p>
          <a:p>
            <a:pPr lvl="1"/>
            <a:r>
              <a:rPr lang="en-US" dirty="0"/>
              <a:t>geeky (and very cool) art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9</a:t>
            </a:fld>
            <a:endParaRPr lang="en-US"/>
          </a:p>
        </p:txBody>
      </p:sp>
      <p:pic>
        <p:nvPicPr>
          <p:cNvPr id="5122" name="Picture 2" descr="https://i.ytimg.com/vi/EAhYrRMQ8qU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43" y="3777439"/>
            <a:ext cx="4456113" cy="250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1.bp.blogspot.com/-VVu-f2vwLTY/Vbov8wcHB_I/AAAAAAAAB-I/rbOh8tIJzrU/s1600/Rev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22" y="3777439"/>
            <a:ext cx="4255678" cy="250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isaacbotkin.com/siggraph/tra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568" y="3777439"/>
            <a:ext cx="4454143" cy="250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Explore Your Creative Side: Art at SIGGRAPH 20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349" y="3787482"/>
            <a:ext cx="4436745" cy="250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38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tu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Benton">
      <a:majorFont>
        <a:latin typeface="BentonSansTRUMed"/>
        <a:ea typeface=""/>
        <a:cs typeface=""/>
      </a:majorFont>
      <a:minorFont>
        <a:latin typeface="BentonSansTRURe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metu</Template>
  <TotalTime>1199</TotalTime>
  <Words>831</Words>
  <Application>Microsoft Macintosh PowerPoint</Application>
  <PresentationFormat>On-screen Show (4:3)</PresentationFormat>
  <Paragraphs>144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BentonSansTRUMed</vt:lpstr>
      <vt:lpstr>BentonSansTRUReg</vt:lpstr>
      <vt:lpstr>Calibri</vt:lpstr>
      <vt:lpstr>metu</vt:lpstr>
      <vt:lpstr>CENG 477 Introduction to Computer Graphics</vt:lpstr>
      <vt:lpstr>Computer Graphics</vt:lpstr>
      <vt:lpstr>Computer Graphics</vt:lpstr>
      <vt:lpstr>Modeling</vt:lpstr>
      <vt:lpstr>Rendering</vt:lpstr>
      <vt:lpstr>Animation</vt:lpstr>
      <vt:lpstr>The Goal</vt:lpstr>
      <vt:lpstr>The Goal</vt:lpstr>
      <vt:lpstr>Other Goals</vt:lpstr>
      <vt:lpstr>Application Areas</vt:lpstr>
      <vt:lpstr>2D vs 3D</vt:lpstr>
      <vt:lpstr>This Course</vt:lpstr>
      <vt:lpstr>The Overall Pipeline</vt:lpstr>
      <vt:lpstr>The Overall Pipeline</vt:lpstr>
      <vt:lpstr>Display Devices and Perception</vt:lpstr>
      <vt:lpstr>Images and Video</vt:lpstr>
      <vt:lpstr>Course Progression</vt:lpstr>
      <vt:lpstr>Course Progression</vt:lpstr>
      <vt:lpstr>Course Progression</vt:lpstr>
      <vt:lpstr>Course Progression</vt:lpstr>
      <vt:lpstr>Another Way to Look At It</vt:lpstr>
      <vt:lpstr>Text Book</vt:lpstr>
      <vt:lpstr>Website</vt:lpstr>
      <vt:lpstr>Cool Videos for Motivation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CENG - 477</dc:title>
  <dc:creator>akyuz</dc:creator>
  <cp:lastModifiedBy>Yusuf Sahillioglu</cp:lastModifiedBy>
  <cp:revision>387</cp:revision>
  <dcterms:created xsi:type="dcterms:W3CDTF">2012-11-20T10:00:08Z</dcterms:created>
  <dcterms:modified xsi:type="dcterms:W3CDTF">2023-12-15T08:15:45Z</dcterms:modified>
</cp:coreProperties>
</file>