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82"/>
  </p:notesMasterIdLst>
  <p:handoutMasterIdLst>
    <p:handoutMasterId r:id="rId83"/>
  </p:handoutMasterIdLst>
  <p:sldIdLst>
    <p:sldId id="256" r:id="rId2"/>
    <p:sldId id="480" r:id="rId3"/>
    <p:sldId id="523" r:id="rId4"/>
    <p:sldId id="481" r:id="rId5"/>
    <p:sldId id="482" r:id="rId6"/>
    <p:sldId id="488" r:id="rId7"/>
    <p:sldId id="526" r:id="rId8"/>
    <p:sldId id="489" r:id="rId9"/>
    <p:sldId id="525" r:id="rId10"/>
    <p:sldId id="490" r:id="rId11"/>
    <p:sldId id="491" r:id="rId12"/>
    <p:sldId id="527" r:id="rId13"/>
    <p:sldId id="492" r:id="rId14"/>
    <p:sldId id="493" r:id="rId15"/>
    <p:sldId id="494" r:id="rId16"/>
    <p:sldId id="529" r:id="rId17"/>
    <p:sldId id="530" r:id="rId18"/>
    <p:sldId id="531" r:id="rId19"/>
    <p:sldId id="533" r:id="rId20"/>
    <p:sldId id="534" r:id="rId21"/>
    <p:sldId id="535" r:id="rId22"/>
    <p:sldId id="536" r:id="rId23"/>
    <p:sldId id="537" r:id="rId24"/>
    <p:sldId id="539" r:id="rId25"/>
    <p:sldId id="540" r:id="rId26"/>
    <p:sldId id="558" r:id="rId27"/>
    <p:sldId id="500" r:id="rId28"/>
    <p:sldId id="501" r:id="rId29"/>
    <p:sldId id="502" r:id="rId30"/>
    <p:sldId id="528" r:id="rId31"/>
    <p:sldId id="496" r:id="rId32"/>
    <p:sldId id="497" r:id="rId33"/>
    <p:sldId id="541" r:id="rId34"/>
    <p:sldId id="546" r:id="rId35"/>
    <p:sldId id="548" r:id="rId36"/>
    <p:sldId id="547" r:id="rId37"/>
    <p:sldId id="550" r:id="rId38"/>
    <p:sldId id="553" r:id="rId39"/>
    <p:sldId id="551" r:id="rId40"/>
    <p:sldId id="552" r:id="rId41"/>
    <p:sldId id="554" r:id="rId42"/>
    <p:sldId id="556" r:id="rId43"/>
    <p:sldId id="557" r:id="rId44"/>
    <p:sldId id="555" r:id="rId45"/>
    <p:sldId id="507" r:id="rId46"/>
    <p:sldId id="508" r:id="rId47"/>
    <p:sldId id="509" r:id="rId48"/>
    <p:sldId id="510" r:id="rId49"/>
    <p:sldId id="511" r:id="rId50"/>
    <p:sldId id="512" r:id="rId51"/>
    <p:sldId id="513" r:id="rId52"/>
    <p:sldId id="514" r:id="rId53"/>
    <p:sldId id="515" r:id="rId54"/>
    <p:sldId id="516" r:id="rId55"/>
    <p:sldId id="517" r:id="rId56"/>
    <p:sldId id="568" r:id="rId57"/>
    <p:sldId id="581" r:id="rId58"/>
    <p:sldId id="518" r:id="rId59"/>
    <p:sldId id="559" r:id="rId60"/>
    <p:sldId id="519" r:id="rId61"/>
    <p:sldId id="560" r:id="rId62"/>
    <p:sldId id="561" r:id="rId63"/>
    <p:sldId id="562" r:id="rId64"/>
    <p:sldId id="563" r:id="rId65"/>
    <p:sldId id="564" r:id="rId66"/>
    <p:sldId id="565" r:id="rId67"/>
    <p:sldId id="566" r:id="rId68"/>
    <p:sldId id="567" r:id="rId69"/>
    <p:sldId id="569" r:id="rId70"/>
    <p:sldId id="570" r:id="rId71"/>
    <p:sldId id="571" r:id="rId72"/>
    <p:sldId id="572" r:id="rId73"/>
    <p:sldId id="573" r:id="rId74"/>
    <p:sldId id="574" r:id="rId75"/>
    <p:sldId id="575" r:id="rId76"/>
    <p:sldId id="576" r:id="rId77"/>
    <p:sldId id="577" r:id="rId78"/>
    <p:sldId id="578" r:id="rId79"/>
    <p:sldId id="579" r:id="rId80"/>
    <p:sldId id="580" r:id="rId8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0101"/>
    <a:srgbClr val="727C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2" autoAdjust="0"/>
    <p:restoredTop sz="85752" autoAdjust="0"/>
  </p:normalViewPr>
  <p:slideViewPr>
    <p:cSldViewPr>
      <p:cViewPr varScale="1">
        <p:scale>
          <a:sx n="111" d="100"/>
          <a:sy n="111" d="100"/>
        </p:scale>
        <p:origin x="2208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326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AE555-3BD8-44AE-81B8-CEBC11108DAD}" type="datetimeFigureOut">
              <a:rPr lang="en-US" smtClean="0"/>
              <a:t>5/31/21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0FF40-7AE5-4172-A97C-1AA3AC2F7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48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B2274-0A50-4573-AC5E-2BA910662B63}" type="datetimeFigureOut">
              <a:rPr lang="en-US" smtClean="0"/>
              <a:t>5/31/21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D9FC4-FF40-4120-8672-25457C5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13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379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14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379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85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481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21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584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73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584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29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686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580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789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89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891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01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993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7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738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172D9E-D40C-4921-A5D6-20234A38FD01}" type="datetime1">
              <a:rPr lang="en-US" smtClean="0"/>
              <a:t>5/31/21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CENG 477 – Computer Graphics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16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 sz="2400"/>
            </a:lvl1pPr>
            <a:lvl2pPr>
              <a:buClr>
                <a:schemeClr val="tx1"/>
              </a:buCl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DA0ECC-0B9E-44D9-8B45-8B8EFAF49D63}" type="datetime1">
              <a:rPr lang="en-US" smtClean="0"/>
              <a:t>5/31/21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93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E4E0F4-2DF6-4691-9C74-0F2D9863AED1}" type="datetime1">
              <a:rPr lang="en-US" smtClean="0"/>
              <a:t>5/31/21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700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ADABD2-FC94-43B4-B5D2-AD8E6A5AC720}" type="datetime1">
              <a:rPr lang="en-US" smtClean="0"/>
              <a:t>5/31/21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18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38A4BA-4B5A-4157-8538-B6927C280FAE}" type="datetime1">
              <a:rPr lang="en-US" smtClean="0"/>
              <a:t>5/31/21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12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6C5F59-0154-4E3D-8618-2BDD310D5A33}" type="datetime1">
              <a:rPr lang="en-US" smtClean="0"/>
              <a:t>5/31/21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79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041A3D-3BA6-4C14-83AA-4AD2B237B2E3}" type="datetime1">
              <a:rPr lang="en-US" smtClean="0"/>
              <a:t>5/31/21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60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418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CENG 477 – Computer Graphics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418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85F22-8D96-4CC0-8AEC-D5DD4505838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470779"/>
            <a:ext cx="762000" cy="31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6391656"/>
            <a:ext cx="9144000" cy="91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830568"/>
            <a:ext cx="91440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2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0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wm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25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30.wmf"/><Relationship Id="rId5" Type="http://schemas.openxmlformats.org/officeDocument/2006/relationships/image" Target="../media/image27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9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hyperlink" Target="https://www.bluesnews.com/abrash/chap64.shtml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tif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CENG 477</a:t>
            </a:r>
            <a:br>
              <a:rPr lang="en-US" dirty="0"/>
            </a:br>
            <a:r>
              <a:rPr lang="en-US" dirty="0"/>
              <a:t>Introduction to Computer Graphics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Rasterization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1"/>
          <p:cNvSpPr>
            <a:spLocks noGrp="1" noChangeArrowheads="1"/>
          </p:cNvSpPr>
          <p:nvPr>
            <p:ph type="title"/>
          </p:nvPr>
        </p:nvSpPr>
        <p:spPr>
          <a:xfrm>
            <a:off x="670631" y="568861"/>
            <a:ext cx="7808500" cy="1146360"/>
          </a:xfrm>
        </p:spPr>
        <p:txBody>
          <a:bodyPr/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b="1" dirty="0"/>
              <a:t>Digital Differential </a:t>
            </a:r>
            <a:r>
              <a:rPr lang="en-GB" b="1" dirty="0" err="1"/>
              <a:t>Analyzer</a:t>
            </a:r>
            <a:endParaRPr lang="en-GB" b="1" dirty="0"/>
          </a:p>
        </p:txBody>
      </p:sp>
      <p:sp>
        <p:nvSpPr>
          <p:cNvPr id="2056" name="Rectangle 2"/>
          <p:cNvSpPr>
            <a:spLocks noGrp="1" noChangeArrowheads="1"/>
          </p:cNvSpPr>
          <p:nvPr>
            <p:ph idx="1"/>
          </p:nvPr>
        </p:nvSpPr>
        <p:spPr>
          <a:xfrm>
            <a:off x="670631" y="1715221"/>
            <a:ext cx="8074124" cy="4904519"/>
          </a:xfrm>
        </p:spPr>
        <p:txBody>
          <a:bodyPr/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dirty="0"/>
              <a:t>Simple approach: too many floating point operations and repeated calculations</a:t>
            </a:r>
          </a:p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dirty="0"/>
              <a:t>Calculate            from       for a          value</a:t>
            </a:r>
            <a:br>
              <a:rPr lang="en-GB" dirty="0"/>
            </a:br>
            <a:r>
              <a:rPr lang="en-GB" dirty="0"/>
              <a:t> 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extLst/>
          </p:nvPr>
        </p:nvGraphicFramePr>
        <p:xfrm>
          <a:off x="2395212" y="2582828"/>
          <a:ext cx="695593" cy="48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2" r:id="rId4" imgW="695160" imgH="485640" progId="">
                  <p:embed/>
                </p:oleObj>
              </mc:Choice>
              <mc:Fallback>
                <p:oleObj r:id="rId4" imgW="695160" imgH="485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5212" y="2582828"/>
                        <a:ext cx="695593" cy="488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4"/>
          <p:cNvGraphicFramePr>
            <a:graphicFrameLocks noChangeAspect="1"/>
          </p:cNvGraphicFramePr>
          <p:nvPr>
            <p:extLst/>
          </p:nvPr>
        </p:nvGraphicFramePr>
        <p:xfrm>
          <a:off x="4009705" y="2582828"/>
          <a:ext cx="404683" cy="49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3" r:id="rId6" imgW="390600" imgH="476280" progId="">
                  <p:embed/>
                </p:oleObj>
              </mc:Choice>
              <mc:Fallback>
                <p:oleObj r:id="rId6" imgW="390600" imgH="4762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9705" y="2582828"/>
                        <a:ext cx="404683" cy="495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891802"/>
              </p:ext>
            </p:extLst>
          </p:nvPr>
        </p:nvGraphicFramePr>
        <p:xfrm>
          <a:off x="5333288" y="2590800"/>
          <a:ext cx="571740" cy="413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4" r:id="rId8" imgW="590400" imgH="428760" progId="">
                  <p:embed/>
                </p:oleObj>
              </mc:Choice>
              <mc:Fallback>
                <p:oleObj r:id="rId8" imgW="590400" imgH="428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3288" y="2590800"/>
                        <a:ext cx="571740" cy="4133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6"/>
          <p:cNvGraphicFramePr>
            <a:graphicFrameLocks noChangeAspect="1"/>
          </p:cNvGraphicFramePr>
          <p:nvPr>
            <p:extLst/>
          </p:nvPr>
        </p:nvGraphicFramePr>
        <p:xfrm>
          <a:off x="705499" y="3863836"/>
          <a:ext cx="2037509" cy="1578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" name="OpenOffice.org" r:id="rId10" imgW="1743120" imgH="1343160" progId="soffice.StarMathDocument.6">
                  <p:embed/>
                </p:oleObj>
              </mc:Choice>
              <mc:Fallback>
                <p:oleObj name="OpenOffice.org" r:id="rId10" imgW="1743120" imgH="1343160" progId="soffice.StarMathDocument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499" y="3863836"/>
                        <a:ext cx="2037509" cy="157832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7"/>
          <p:cNvGraphicFramePr>
            <a:graphicFrameLocks noChangeAspect="1"/>
          </p:cNvGraphicFramePr>
          <p:nvPr>
            <p:extLst/>
          </p:nvPr>
        </p:nvGraphicFramePr>
        <p:xfrm>
          <a:off x="2930865" y="3948374"/>
          <a:ext cx="5813890" cy="1428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6" r:id="rId12" imgW="5715000" imgH="1400040" progId="">
                  <p:embed/>
                </p:oleObj>
              </mc:Choice>
              <mc:Fallback>
                <p:oleObj r:id="rId12" imgW="5715000" imgH="1400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865" y="3948374"/>
                        <a:ext cx="5813890" cy="14286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4212046" y="4167480"/>
            <a:ext cx="2023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281042" y="4912308"/>
            <a:ext cx="2023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64533" y="4912308"/>
            <a:ext cx="34231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15593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95275"/>
            <a:ext cx="8991600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550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276225"/>
            <a:ext cx="8782050" cy="6305550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5029200"/>
            <a:ext cx="6324600" cy="1752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sz="2000" dirty="0">
                <a:solidFill>
                  <a:srgbClr val="FF0000"/>
                </a:solidFill>
              </a:rPr>
              <a:t>d = </a:t>
            </a:r>
            <a:r>
              <a:rPr lang="en-GB" sz="2000" dirty="0" err="1">
                <a:solidFill>
                  <a:srgbClr val="FF0000"/>
                </a:solidFill>
              </a:rPr>
              <a:t>y</a:t>
            </a:r>
            <a:r>
              <a:rPr lang="en-GB" sz="2000" baseline="-25000" dirty="0" err="1">
                <a:solidFill>
                  <a:srgbClr val="FF0000"/>
                </a:solidFill>
              </a:rPr>
              <a:t>new</a:t>
            </a:r>
            <a:r>
              <a:rPr lang="en-GB" sz="2000" dirty="0">
                <a:solidFill>
                  <a:srgbClr val="FF0000"/>
                </a:solidFill>
              </a:rPr>
              <a:t> – y for the initialization</a:t>
            </a:r>
          </a:p>
        </p:txBody>
      </p:sp>
    </p:spTree>
    <p:extLst>
      <p:ext uri="{BB962C8B-B14F-4D97-AF65-F5344CB8AC3E}">
        <p14:creationId xmlns:p14="http://schemas.microsoft.com/office/powerpoint/2010/main" val="3288250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453" t="12436" r="26375" b="7700"/>
          <a:stretch/>
        </p:blipFill>
        <p:spPr>
          <a:xfrm>
            <a:off x="152400" y="0"/>
            <a:ext cx="9106745" cy="63364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62400" y="4876800"/>
            <a:ext cx="5181600" cy="1459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962400" y="4876800"/>
            <a:ext cx="5181600" cy="1752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sz="1600" dirty="0">
                <a:solidFill>
                  <a:srgbClr val="FF0000"/>
                </a:solidFill>
              </a:rPr>
              <a:t>Suppose m=.3</a:t>
            </a:r>
          </a:p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sz="1600" dirty="0">
                <a:solidFill>
                  <a:srgbClr val="FF0000"/>
                </a:solidFill>
              </a:rPr>
              <a:t>.3	.6 (&gt;.5)	  -.1	.2	.5	.8	.1	.4</a:t>
            </a:r>
          </a:p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sz="1600" dirty="0">
                <a:solidFill>
                  <a:srgbClr val="FF0000"/>
                </a:solidFill>
              </a:rPr>
              <a:t>y	y+1	  y+1	y+1	y+1	y+2	y+2	y+2</a:t>
            </a:r>
          </a:p>
        </p:txBody>
      </p:sp>
    </p:spTree>
    <p:extLst>
      <p:ext uri="{BB962C8B-B14F-4D97-AF65-F5344CB8AC3E}">
        <p14:creationId xmlns:p14="http://schemas.microsoft.com/office/powerpoint/2010/main" val="3522641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855" t="21572" r="14003" b="6400"/>
          <a:stretch/>
        </p:blipFill>
        <p:spPr>
          <a:xfrm>
            <a:off x="9525" y="891381"/>
            <a:ext cx="9144000" cy="5472464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04800" y="228600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DDA Algorithm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66800" y="4419600"/>
            <a:ext cx="2895600" cy="1676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sz="1200" u="sng" dirty="0">
                <a:solidFill>
                  <a:srgbClr val="FF0000"/>
                </a:solidFill>
              </a:rPr>
              <a:t>x</a:t>
            </a:r>
            <a:r>
              <a:rPr lang="en-GB" sz="1200" dirty="0">
                <a:solidFill>
                  <a:srgbClr val="FF0000"/>
                </a:solidFill>
              </a:rPr>
              <a:t>	</a:t>
            </a:r>
            <a:r>
              <a:rPr lang="en-GB" sz="1200" u="sng" dirty="0">
                <a:solidFill>
                  <a:srgbClr val="FF0000"/>
                </a:solidFill>
              </a:rPr>
              <a:t>y</a:t>
            </a:r>
            <a:r>
              <a:rPr lang="en-GB" sz="1200" dirty="0">
                <a:solidFill>
                  <a:srgbClr val="FF0000"/>
                </a:solidFill>
              </a:rPr>
              <a:t>	</a:t>
            </a:r>
            <a:r>
              <a:rPr lang="en-GB" sz="1200" u="sng" dirty="0">
                <a:solidFill>
                  <a:srgbClr val="FF0000"/>
                </a:solidFill>
              </a:rPr>
              <a:t>d</a:t>
            </a:r>
          </a:p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sz="1200" dirty="0">
                <a:solidFill>
                  <a:srgbClr val="FF0000"/>
                </a:solidFill>
              </a:rPr>
              <a:t>1	2	2.65 – 2 = .65</a:t>
            </a:r>
          </a:p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sz="1200" dirty="0">
                <a:solidFill>
                  <a:srgbClr val="FF0000"/>
                </a:solidFill>
              </a:rPr>
              <a:t>2	3	.65 – 1 + .37 = .02</a:t>
            </a:r>
          </a:p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sz="1200" dirty="0">
                <a:solidFill>
                  <a:srgbClr val="FF0000"/>
                </a:solidFill>
              </a:rPr>
              <a:t>3	3	.02 + .37 = .39</a:t>
            </a:r>
          </a:p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sz="1200" dirty="0">
                <a:solidFill>
                  <a:srgbClr val="FF0000"/>
                </a:solidFill>
              </a:rPr>
              <a:t>4	3	.39 + .37 = .76</a:t>
            </a:r>
          </a:p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sz="1200" dirty="0">
                <a:solidFill>
                  <a:srgbClr val="FF0000"/>
                </a:solidFill>
              </a:rPr>
              <a:t>5	4	.76 – 1 + .37 = .13</a:t>
            </a:r>
          </a:p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sz="1200" dirty="0">
                <a:solidFill>
                  <a:srgbClr val="FF0000"/>
                </a:solidFill>
              </a:rPr>
              <a:t>6	4	.13 + .37 = .5	</a:t>
            </a:r>
          </a:p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endParaRPr lang="en-GB" sz="1200" u="sng" dirty="0">
              <a:solidFill>
                <a:srgbClr val="FF0000"/>
              </a:solidFill>
            </a:endParaRPr>
          </a:p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endParaRPr lang="en-GB" sz="1200" u="sng" dirty="0">
              <a:solidFill>
                <a:srgbClr val="FF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90800" y="1143000"/>
            <a:ext cx="4241854" cy="146345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sz="1200" b="1" dirty="0">
                <a:solidFill>
                  <a:srgbClr val="FF0000"/>
                </a:solidFill>
              </a:rPr>
              <a:t>y = 1.91 + .37x</a:t>
            </a:r>
          </a:p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sz="1200" dirty="0">
                <a:solidFill>
                  <a:srgbClr val="FF0000"/>
                </a:solidFill>
              </a:rPr>
              <a:t>x0=.5,</a:t>
            </a:r>
          </a:p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sz="1200" dirty="0">
                <a:solidFill>
                  <a:srgbClr val="FF0000"/>
                </a:solidFill>
              </a:rPr>
              <a:t>y0=1.91+.37/2 = 2.09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229755"/>
            <a:ext cx="1314450" cy="2667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285750" y="2327386"/>
            <a:ext cx="2209800" cy="229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413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b="1" dirty="0"/>
              <a:t>DDA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/>
            <a:r>
              <a:rPr lang="en-US" dirty="0"/>
              <a:t>Is faster than directly implementing </a:t>
            </a:r>
            <a:r>
              <a:rPr lang="en-US" i="1" dirty="0">
                <a:latin typeface="Times New Roman" panose="02020603050405020304" pitchFamily="18" charset="0"/>
              </a:rPr>
              <a:t>y=</a:t>
            </a:r>
            <a:r>
              <a:rPr lang="en-US" i="1" dirty="0" err="1">
                <a:latin typeface="Times New Roman" panose="02020603050405020304" pitchFamily="18" charset="0"/>
              </a:rPr>
              <a:t>mx+b</a:t>
            </a:r>
            <a:r>
              <a:rPr lang="en-US" dirty="0"/>
              <a:t>. No floating point multiplications. We have floating point additions only at each step.</a:t>
            </a:r>
          </a:p>
          <a:p>
            <a:pPr eaLnBrk="1"/>
            <a:r>
              <a:rPr lang="en-US" dirty="0"/>
              <a:t>But what about round-off errors?</a:t>
            </a:r>
          </a:p>
          <a:p>
            <a:pPr eaLnBrk="1"/>
            <a:r>
              <a:rPr lang="en-US" dirty="0"/>
              <a:t>Can we get rid of floating point operations completely?</a:t>
            </a:r>
          </a:p>
          <a:p>
            <a:pPr eaLnBrk="1"/>
            <a:r>
              <a:rPr lang="en-US" dirty="0"/>
              <a:t>Yes</a:t>
            </a:r>
          </a:p>
          <a:p>
            <a:pPr lvl="1"/>
            <a:r>
              <a:rPr lang="en-US" dirty="0"/>
              <a:t>Midpoint Line Algorithm</a:t>
            </a:r>
          </a:p>
          <a:p>
            <a:pPr lvl="1"/>
            <a:r>
              <a:rPr lang="en-US" dirty="0" err="1"/>
              <a:t>Bresenham’s</a:t>
            </a:r>
            <a:r>
              <a:rPr lang="en-US" dirty="0"/>
              <a:t> Line Algorithm</a:t>
            </a:r>
          </a:p>
          <a:p>
            <a:pPr lvl="2"/>
            <a:r>
              <a:rPr lang="en-US" dirty="0"/>
              <a:t>Both produce the same exact result (for lines and integer circles, the midpoint formulation reduces to the </a:t>
            </a:r>
            <a:r>
              <a:rPr lang="en-US" dirty="0" err="1"/>
              <a:t>Bresenham</a:t>
            </a:r>
            <a:r>
              <a:rPr lang="en-US" dirty="0"/>
              <a:t> formulation)</a:t>
            </a:r>
          </a:p>
          <a:p>
            <a:pPr lvl="2"/>
            <a:r>
              <a:rPr lang="en-US" dirty="0"/>
              <a:t>Both can be extended to other primitives such as circle</a:t>
            </a:r>
          </a:p>
          <a:p>
            <a:pPr lvl="2"/>
            <a:r>
              <a:rPr lang="en-US" dirty="0"/>
              <a:t>We study the former as it is easier to understand</a:t>
            </a:r>
          </a:p>
        </p:txBody>
      </p:sp>
    </p:spTree>
    <p:extLst>
      <p:ext uri="{BB962C8B-B14F-4D97-AF65-F5344CB8AC3E}">
        <p14:creationId xmlns:p14="http://schemas.microsoft.com/office/powerpoint/2010/main" val="2318637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b="1" dirty="0"/>
              <a:t>DDA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/>
            <a:r>
              <a:rPr lang="en-US" dirty="0"/>
              <a:t>Is faster than directly implementing </a:t>
            </a:r>
            <a:r>
              <a:rPr lang="en-US" i="1" dirty="0">
                <a:latin typeface="Times New Roman" panose="02020603050405020304" pitchFamily="18" charset="0"/>
              </a:rPr>
              <a:t>y=</a:t>
            </a:r>
            <a:r>
              <a:rPr lang="en-US" i="1" dirty="0" err="1">
                <a:latin typeface="Times New Roman" panose="02020603050405020304" pitchFamily="18" charset="0"/>
              </a:rPr>
              <a:t>mx+b</a:t>
            </a:r>
            <a:r>
              <a:rPr lang="en-US" dirty="0"/>
              <a:t>. No floating point multiplications. We have floating point additions only at each step.</a:t>
            </a:r>
          </a:p>
          <a:p>
            <a:pPr eaLnBrk="1"/>
            <a:r>
              <a:rPr lang="en-US" dirty="0"/>
              <a:t>But what about round-off errors?</a:t>
            </a:r>
          </a:p>
          <a:p>
            <a:pPr eaLnBrk="1"/>
            <a:r>
              <a:rPr lang="en-US" dirty="0"/>
              <a:t>Can we get rid of floating point operations completely?</a:t>
            </a:r>
          </a:p>
          <a:p>
            <a:pPr eaLnBrk="1"/>
            <a:r>
              <a:rPr lang="en-US" dirty="0"/>
              <a:t>Yes</a:t>
            </a:r>
          </a:p>
          <a:p>
            <a:pPr lvl="1"/>
            <a:r>
              <a:rPr lang="en-US" dirty="0"/>
              <a:t>Midpoint Line Algorithm</a:t>
            </a:r>
          </a:p>
          <a:p>
            <a:pPr lvl="2"/>
            <a:r>
              <a:rPr lang="en-US" dirty="0"/>
              <a:t>Idea: Find out if the midpoint b/w E-NE pixels is above or below the ideal line</a:t>
            </a:r>
          </a:p>
          <a:p>
            <a:pPr lvl="1"/>
            <a:r>
              <a:rPr lang="en-US" dirty="0" err="1"/>
              <a:t>Bresenham’s</a:t>
            </a:r>
            <a:r>
              <a:rPr lang="en-US" dirty="0"/>
              <a:t> Line Algorithm</a:t>
            </a:r>
          </a:p>
          <a:p>
            <a:pPr lvl="2"/>
            <a:r>
              <a:rPr lang="en-US" dirty="0"/>
              <a:t>Idea: Choose the pixel closest to the ideal line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246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Midpoint Line Algorithm</a:t>
            </a:r>
            <a:endParaRPr lang="en-US" b="1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/>
            <a:r>
              <a:rPr lang="en-US" dirty="0"/>
              <a:t>Again assume lines with slopes in [0, 1] interval</a:t>
            </a:r>
          </a:p>
          <a:p>
            <a:pPr eaLnBrk="1"/>
            <a:r>
              <a:rPr lang="en-US" dirty="0"/>
              <a:t>Simply exchange the role of x and y for other lines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029200" y="3429000"/>
            <a:ext cx="1113237" cy="1261572"/>
            <a:chOff x="3547" y="2609"/>
            <a:chExt cx="773" cy="876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3586" y="3390"/>
              <a:ext cx="73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33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3571" y="2841"/>
              <a:ext cx="73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33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3571" y="2978"/>
              <a:ext cx="73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33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3571" y="3115"/>
              <a:ext cx="73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33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3579" y="3253"/>
              <a:ext cx="73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33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3571" y="2703"/>
              <a:ext cx="73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33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3680" y="2609"/>
              <a:ext cx="1" cy="8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33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3834" y="2609"/>
              <a:ext cx="1" cy="8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33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3989" y="2609"/>
              <a:ext cx="1" cy="8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33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4143" y="2609"/>
              <a:ext cx="1" cy="8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33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4297" y="2609"/>
              <a:ext cx="1" cy="8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33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3688" y="3113"/>
              <a:ext cx="133" cy="132"/>
            </a:xfrm>
            <a:prstGeom prst="ellipse">
              <a:avLst/>
            </a:prstGeom>
            <a:solidFill>
              <a:srgbClr val="00B8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sz="2177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3844" y="3113"/>
              <a:ext cx="133" cy="132"/>
            </a:xfrm>
            <a:prstGeom prst="ellipse">
              <a:avLst/>
            </a:prstGeom>
            <a:solidFill>
              <a:srgbClr val="00B8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sz="2177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3993" y="2988"/>
              <a:ext cx="133" cy="132"/>
            </a:xfrm>
            <a:prstGeom prst="ellipse">
              <a:avLst/>
            </a:prstGeom>
            <a:solidFill>
              <a:srgbClr val="00B8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sz="2177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4149" y="2988"/>
              <a:ext cx="133" cy="132"/>
            </a:xfrm>
            <a:prstGeom prst="ellipse">
              <a:avLst/>
            </a:prstGeom>
            <a:solidFill>
              <a:srgbClr val="00B8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sz="2177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3547" y="3266"/>
              <a:ext cx="133" cy="132"/>
            </a:xfrm>
            <a:prstGeom prst="ellipse">
              <a:avLst/>
            </a:prstGeom>
            <a:solidFill>
              <a:srgbClr val="00B8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sz="2177"/>
            </a:p>
          </p:txBody>
        </p:sp>
      </p:grp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6852430" y="4533596"/>
            <a:ext cx="1058512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6829388" y="3741513"/>
            <a:ext cx="1058512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6829388" y="3940254"/>
            <a:ext cx="1058512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6829388" y="4137555"/>
            <a:ext cx="1058512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6840909" y="4334855"/>
            <a:ext cx="1058512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>
            <a:off x="6829388" y="3544212"/>
            <a:ext cx="1058512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6987805" y="3407398"/>
            <a:ext cx="1441" cy="12630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7209588" y="3407398"/>
            <a:ext cx="1441" cy="12630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7431371" y="3407398"/>
            <a:ext cx="1441" cy="12630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7654595" y="3407398"/>
            <a:ext cx="1440" cy="12630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>
            <a:off x="7876378" y="3407398"/>
            <a:ext cx="1440" cy="12630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6997886" y="4133233"/>
            <a:ext cx="191540" cy="1901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177"/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7212468" y="3744392"/>
            <a:ext cx="191541" cy="1901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177"/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7696359" y="2923506"/>
            <a:ext cx="191541" cy="1901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177"/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7437132" y="3344030"/>
            <a:ext cx="191541" cy="1901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177"/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6773222" y="4565279"/>
            <a:ext cx="191540" cy="1901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177"/>
          </a:p>
        </p:txBody>
      </p:sp>
      <p:sp>
        <p:nvSpPr>
          <p:cNvPr id="37" name="Oval 33"/>
          <p:cNvSpPr>
            <a:spLocks noChangeArrowheads="1"/>
          </p:cNvSpPr>
          <p:nvPr/>
        </p:nvSpPr>
        <p:spPr bwMode="auto">
          <a:xfrm>
            <a:off x="7010847" y="4342774"/>
            <a:ext cx="191541" cy="1901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177"/>
          </a:p>
        </p:txBody>
      </p:sp>
      <p:sp>
        <p:nvSpPr>
          <p:cNvPr id="38" name="Oval 33"/>
          <p:cNvSpPr>
            <a:spLocks noChangeArrowheads="1"/>
          </p:cNvSpPr>
          <p:nvPr/>
        </p:nvSpPr>
        <p:spPr bwMode="auto">
          <a:xfrm>
            <a:off x="7210308" y="3951078"/>
            <a:ext cx="191541" cy="1901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177"/>
          </a:p>
        </p:txBody>
      </p:sp>
      <p:sp>
        <p:nvSpPr>
          <p:cNvPr id="39" name="Oval 33"/>
          <p:cNvSpPr>
            <a:spLocks noChangeArrowheads="1"/>
          </p:cNvSpPr>
          <p:nvPr/>
        </p:nvSpPr>
        <p:spPr bwMode="auto">
          <a:xfrm>
            <a:off x="7418410" y="3552481"/>
            <a:ext cx="191541" cy="1901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177"/>
          </a:p>
        </p:txBody>
      </p:sp>
      <p:sp>
        <p:nvSpPr>
          <p:cNvPr id="40" name="Oval 33"/>
          <p:cNvSpPr>
            <a:spLocks noChangeArrowheads="1"/>
          </p:cNvSpPr>
          <p:nvPr/>
        </p:nvSpPr>
        <p:spPr bwMode="auto">
          <a:xfrm>
            <a:off x="7684837" y="3170974"/>
            <a:ext cx="191541" cy="1901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177"/>
          </a:p>
        </p:txBody>
      </p:sp>
    </p:spTree>
    <p:extLst>
      <p:ext uri="{BB962C8B-B14F-4D97-AF65-F5344CB8AC3E}">
        <p14:creationId xmlns:p14="http://schemas.microsoft.com/office/powerpoint/2010/main" val="806406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Midpoint Line Algorithm</a:t>
            </a:r>
            <a:endParaRPr lang="en-US" b="1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/>
            <a:r>
              <a:rPr lang="en-US" dirty="0"/>
              <a:t>Decision based on the midpoint of the two candidate pixels, namely E and NE</a:t>
            </a:r>
          </a:p>
          <a:p>
            <a:pPr eaLnBrk="1"/>
            <a:r>
              <a:rPr lang="en-US" dirty="0"/>
              <a:t>Find on what side of the line the midpoint M is</a:t>
            </a:r>
          </a:p>
          <a:p>
            <a:pPr eaLnBrk="1"/>
            <a:r>
              <a:rPr lang="en-US" dirty="0"/>
              <a:t>If below, NE is closer to the line (choose NE)</a:t>
            </a:r>
          </a:p>
          <a:p>
            <a:r>
              <a:rPr lang="en-US" dirty="0"/>
              <a:t>If above, E is closer to the line (choose E)</a:t>
            </a:r>
          </a:p>
          <a:p>
            <a:pPr eaLnBrk="1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863181"/>
            <a:ext cx="394335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007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Midpoint Line Algorithm</a:t>
            </a:r>
            <a:endParaRPr lang="en-US" b="1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/>
            <a:r>
              <a:rPr lang="en-GB" dirty="0"/>
              <a:t>F(x, y) = 0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/>
              <a:t>(x, y) on line</a:t>
            </a:r>
          </a:p>
          <a:p>
            <a:r>
              <a:rPr lang="en-GB" dirty="0"/>
              <a:t>F(x, y) &lt; 0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/>
              <a:t>(x, y) below line</a:t>
            </a:r>
          </a:p>
          <a:p>
            <a:r>
              <a:rPr lang="en-GB" dirty="0"/>
              <a:t>F(x, y) &gt; 0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/>
              <a:t>(x, y) above line</a:t>
            </a:r>
          </a:p>
          <a:p>
            <a:r>
              <a:rPr lang="en-GB" dirty="0"/>
              <a:t>What is F?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446213"/>
            <a:ext cx="3517042" cy="18859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3625160"/>
            <a:ext cx="3090862" cy="2501003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1981200" y="2819400"/>
            <a:ext cx="14478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962400" y="4267200"/>
            <a:ext cx="2133600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6057900" y="4043363"/>
            <a:ext cx="2667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rgbClr val="C00000"/>
                </a:solidFill>
              </a:rPr>
              <a:t>observe the sign as</a:t>
            </a:r>
          </a:p>
          <a:p>
            <a:pPr marL="0" indent="0">
              <a:buNone/>
            </a:pPr>
            <a:r>
              <a:rPr lang="en-GB" dirty="0">
                <a:solidFill>
                  <a:srgbClr val="C00000"/>
                </a:solidFill>
              </a:rPr>
              <a:t>you go in this direction</a:t>
            </a:r>
          </a:p>
        </p:txBody>
      </p:sp>
    </p:spTree>
    <p:extLst>
      <p:ext uri="{BB962C8B-B14F-4D97-AF65-F5344CB8AC3E}">
        <p14:creationId xmlns:p14="http://schemas.microsoft.com/office/powerpoint/2010/main" val="210564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70631" y="568861"/>
            <a:ext cx="7808500" cy="1146360"/>
          </a:xfrm>
        </p:spPr>
        <p:txBody>
          <a:bodyPr/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dirty="0"/>
              <a:t>Goal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70631" y="1906760"/>
            <a:ext cx="7808500" cy="4320454"/>
          </a:xfrm>
        </p:spPr>
        <p:txBody>
          <a:bodyPr/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dirty="0"/>
              <a:t>After projection transformations we have a 2D scene in our viewport</a:t>
            </a:r>
          </a:p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dirty="0"/>
              <a:t>Convert 2D scene (continuous) to pixels/</a:t>
            </a:r>
            <a:r>
              <a:rPr lang="en-GB" dirty="0" err="1"/>
              <a:t>rasters</a:t>
            </a:r>
            <a:r>
              <a:rPr lang="en-GB" dirty="0"/>
              <a:t> of the display device (discrete)</a:t>
            </a:r>
          </a:p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dirty="0"/>
              <a:t>We refer this process as</a:t>
            </a:r>
          </a:p>
          <a:p>
            <a:pPr lvl="1"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dirty="0"/>
              <a:t>Rasterization, or</a:t>
            </a:r>
          </a:p>
          <a:p>
            <a:pPr lvl="1"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dirty="0" err="1"/>
              <a:t>Pixelization</a:t>
            </a:r>
            <a:r>
              <a:rPr lang="en-GB" dirty="0"/>
              <a:t>, or</a:t>
            </a:r>
          </a:p>
          <a:p>
            <a:pPr lvl="1"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dirty="0"/>
              <a:t>Scan conversion</a:t>
            </a:r>
          </a:p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dirty="0"/>
              <a:t>We will look at rasterization process in terms of drawing algorithms for various primitives</a:t>
            </a:r>
          </a:p>
        </p:txBody>
      </p:sp>
    </p:spTree>
    <p:extLst>
      <p:ext uri="{BB962C8B-B14F-4D97-AF65-F5344CB8AC3E}">
        <p14:creationId xmlns:p14="http://schemas.microsoft.com/office/powerpoint/2010/main" val="118361467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Midpoint Line Algorithm</a:t>
            </a:r>
            <a:endParaRPr lang="en-US" b="1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/>
            <a:r>
              <a:rPr lang="en-GB" dirty="0"/>
              <a:t>Implicit line equation y = mx + b</a:t>
            </a:r>
          </a:p>
          <a:p>
            <a:pPr eaLnBrk="1"/>
            <a:r>
              <a:rPr lang="en-GB" dirty="0"/>
              <a:t>y - mx – b = 0</a:t>
            </a:r>
          </a:p>
          <a:p>
            <a:pPr eaLnBrk="1"/>
            <a:r>
              <a:rPr lang="en-GB" dirty="0"/>
              <a:t>y – </a:t>
            </a:r>
            <a:r>
              <a:rPr lang="en-GB" dirty="0" err="1"/>
              <a:t>dy</a:t>
            </a:r>
            <a:r>
              <a:rPr lang="en-GB" dirty="0"/>
              <a:t>/dx x – b = 0</a:t>
            </a:r>
          </a:p>
          <a:p>
            <a:pPr eaLnBrk="1"/>
            <a:r>
              <a:rPr lang="en-GB" dirty="0" err="1"/>
              <a:t>dy</a:t>
            </a:r>
            <a:r>
              <a:rPr lang="en-GB" dirty="0"/>
              <a:t> x – dx y + dx b = 0</a:t>
            </a:r>
          </a:p>
          <a:p>
            <a:pPr eaLnBrk="1"/>
            <a:endParaRPr lang="en-GB" dirty="0"/>
          </a:p>
          <a:p>
            <a:pPr eaLnBrk="1"/>
            <a:r>
              <a:rPr lang="en-GB" dirty="0"/>
              <a:t>F(x, y) = </a:t>
            </a:r>
            <a:r>
              <a:rPr lang="en-GB" dirty="0" err="1"/>
              <a:t>ax</a:t>
            </a:r>
            <a:r>
              <a:rPr lang="en-GB" dirty="0"/>
              <a:t> + by + c = 0</a:t>
            </a:r>
          </a:p>
          <a:p>
            <a:pPr eaLnBrk="1"/>
            <a:r>
              <a:rPr lang="en-GB" dirty="0"/>
              <a:t>Hence, a = </a:t>
            </a:r>
            <a:r>
              <a:rPr lang="en-GB" dirty="0" err="1"/>
              <a:t>dy</a:t>
            </a:r>
            <a:r>
              <a:rPr lang="en-GB" dirty="0"/>
              <a:t>, b = -dx, c = b dx</a:t>
            </a:r>
          </a:p>
          <a:p>
            <a:pPr eaLnBrk="1"/>
            <a:endParaRPr lang="en-GB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446213"/>
            <a:ext cx="3517042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535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Midpoint Line Algorithm</a:t>
            </a:r>
            <a:endParaRPr lang="en-US" b="1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/>
            <a:r>
              <a:rPr lang="en-GB" dirty="0"/>
              <a:t>F(x, y) = </a:t>
            </a:r>
            <a:r>
              <a:rPr lang="en-GB" dirty="0" err="1"/>
              <a:t>ax</a:t>
            </a:r>
            <a:r>
              <a:rPr lang="en-GB" dirty="0"/>
              <a:t> + by + c = 0</a:t>
            </a:r>
          </a:p>
          <a:p>
            <a:pPr eaLnBrk="1"/>
            <a:r>
              <a:rPr lang="en-GB" dirty="0"/>
              <a:t>Hence, a = </a:t>
            </a:r>
            <a:r>
              <a:rPr lang="en-GB" dirty="0" err="1"/>
              <a:t>dy</a:t>
            </a:r>
            <a:r>
              <a:rPr lang="en-GB" dirty="0"/>
              <a:t>, b = -dx, c = b dx</a:t>
            </a:r>
          </a:p>
          <a:p>
            <a:pPr eaLnBrk="1"/>
            <a:endParaRPr lang="en-GB" dirty="0"/>
          </a:p>
          <a:p>
            <a:pPr eaLnBrk="1"/>
            <a:r>
              <a:rPr lang="en-GB" dirty="0"/>
              <a:t>F(M) = F(</a:t>
            </a:r>
            <a:r>
              <a:rPr lang="en-GB" dirty="0" err="1"/>
              <a:t>xp</a:t>
            </a:r>
            <a:r>
              <a:rPr lang="en-GB" dirty="0"/>
              <a:t> + 1, </a:t>
            </a:r>
            <a:r>
              <a:rPr lang="en-GB" dirty="0" err="1"/>
              <a:t>yp</a:t>
            </a:r>
            <a:r>
              <a:rPr lang="en-GB" dirty="0"/>
              <a:t> + 1/2) = d</a:t>
            </a:r>
          </a:p>
          <a:p>
            <a:pPr eaLnBrk="1"/>
            <a:r>
              <a:rPr lang="en-GB" dirty="0"/>
              <a:t>d = a(xp+1) + b(yp+1/2) + c</a:t>
            </a:r>
          </a:p>
          <a:p>
            <a:pPr eaLnBrk="1"/>
            <a:endParaRPr lang="en-GB" dirty="0"/>
          </a:p>
          <a:p>
            <a:pPr eaLnBrk="1"/>
            <a:r>
              <a:rPr lang="en-GB" dirty="0"/>
              <a:t>If d &gt; 0, M is above the line, choose E</a:t>
            </a:r>
          </a:p>
          <a:p>
            <a:r>
              <a:rPr lang="en-GB" dirty="0"/>
              <a:t>If d &lt; 0, M is below the line, choose NE</a:t>
            </a:r>
          </a:p>
          <a:p>
            <a:pPr eaLnBrk="1"/>
            <a:endParaRPr lang="en-GB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446213"/>
            <a:ext cx="3517042" cy="188595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400800" y="2838450"/>
            <a:ext cx="20574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/>
              <a:t>(</a:t>
            </a:r>
            <a:r>
              <a:rPr lang="en-GB" sz="1600" dirty="0" err="1"/>
              <a:t>xp</a:t>
            </a:r>
            <a:r>
              <a:rPr lang="en-GB" sz="1600" dirty="0"/>
              <a:t>, </a:t>
            </a:r>
            <a:r>
              <a:rPr lang="en-GB" sz="1600" dirty="0" err="1"/>
              <a:t>yp</a:t>
            </a:r>
            <a:r>
              <a:rPr lang="en-GB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781714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Midpoint Line Algorithm</a:t>
            </a:r>
            <a:endParaRPr lang="en-US" b="1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/>
          <a:lstStyle/>
          <a:p>
            <a:r>
              <a:rPr lang="en-GB" dirty="0"/>
              <a:t>Now we decided on E or NE; how do we change d’s?</a:t>
            </a:r>
          </a:p>
          <a:p>
            <a:pPr eaLnBrk="1"/>
            <a:r>
              <a:rPr lang="en-GB" dirty="0"/>
              <a:t>According to this decision</a:t>
            </a:r>
          </a:p>
          <a:p>
            <a:pPr marL="0" indent="0" eaLnBrk="1">
              <a:buNone/>
            </a:pPr>
            <a:r>
              <a:rPr lang="en-GB" dirty="0"/>
              <a:t>    consider further M’ or M’’</a:t>
            </a:r>
          </a:p>
          <a:p>
            <a:endParaRPr lang="en-GB" dirty="0"/>
          </a:p>
          <a:p>
            <a:r>
              <a:rPr lang="en-GB" dirty="0"/>
              <a:t>If we have plotted/decided E, consider M’</a:t>
            </a:r>
          </a:p>
          <a:p>
            <a:r>
              <a:rPr lang="en-GB" dirty="0" err="1"/>
              <a:t>d</a:t>
            </a:r>
            <a:r>
              <a:rPr lang="en-GB" baseline="-25000" dirty="0" err="1"/>
              <a:t>new</a:t>
            </a:r>
            <a:r>
              <a:rPr lang="en-GB" dirty="0"/>
              <a:t> = F(M’) = F(</a:t>
            </a:r>
            <a:r>
              <a:rPr lang="en-GB" dirty="0" err="1"/>
              <a:t>xp</a:t>
            </a:r>
            <a:r>
              <a:rPr lang="en-GB" dirty="0"/>
              <a:t> + 2, </a:t>
            </a:r>
            <a:r>
              <a:rPr lang="en-GB" dirty="0" err="1"/>
              <a:t>yp</a:t>
            </a:r>
            <a:r>
              <a:rPr lang="en-GB" dirty="0"/>
              <a:t> + 1/2)</a:t>
            </a:r>
          </a:p>
          <a:p>
            <a:r>
              <a:rPr lang="en-GB" dirty="0" err="1"/>
              <a:t>d</a:t>
            </a:r>
            <a:r>
              <a:rPr lang="en-GB" baseline="-25000" dirty="0" err="1"/>
              <a:t>new</a:t>
            </a:r>
            <a:r>
              <a:rPr lang="en-GB" dirty="0"/>
              <a:t> = a(</a:t>
            </a:r>
            <a:r>
              <a:rPr lang="en-GB" dirty="0" err="1"/>
              <a:t>xp</a:t>
            </a:r>
            <a:r>
              <a:rPr lang="en-GB" dirty="0"/>
              <a:t> + 2) + b(</a:t>
            </a:r>
            <a:r>
              <a:rPr lang="en-GB" dirty="0" err="1"/>
              <a:t>yp</a:t>
            </a:r>
            <a:r>
              <a:rPr lang="en-GB" dirty="0"/>
              <a:t> + 1/2) + c</a:t>
            </a:r>
          </a:p>
          <a:p>
            <a:r>
              <a:rPr lang="en-GB" dirty="0" err="1"/>
              <a:t>d</a:t>
            </a:r>
            <a:r>
              <a:rPr lang="en-GB" baseline="-25000" dirty="0" err="1"/>
              <a:t>old</a:t>
            </a:r>
            <a:r>
              <a:rPr lang="en-GB" dirty="0"/>
              <a:t> = F(M) = a(</a:t>
            </a:r>
            <a:r>
              <a:rPr lang="en-GB" dirty="0" err="1"/>
              <a:t>xp</a:t>
            </a:r>
            <a:r>
              <a:rPr lang="en-GB" dirty="0"/>
              <a:t> + 1) + b(</a:t>
            </a:r>
            <a:r>
              <a:rPr lang="en-GB" dirty="0" err="1"/>
              <a:t>yp</a:t>
            </a:r>
            <a:r>
              <a:rPr lang="en-GB" dirty="0"/>
              <a:t> + 1/2) + c</a:t>
            </a:r>
          </a:p>
          <a:p>
            <a:r>
              <a:rPr lang="en-GB" dirty="0" err="1"/>
              <a:t>dd</a:t>
            </a:r>
            <a:r>
              <a:rPr lang="en-GB" baseline="-25000" dirty="0" err="1"/>
              <a:t>E</a:t>
            </a:r>
            <a:r>
              <a:rPr lang="en-GB" dirty="0"/>
              <a:t> = </a:t>
            </a:r>
            <a:r>
              <a:rPr lang="en-GB" dirty="0" err="1"/>
              <a:t>d</a:t>
            </a:r>
            <a:r>
              <a:rPr lang="en-GB" baseline="-25000" dirty="0" err="1"/>
              <a:t>new</a:t>
            </a:r>
            <a:r>
              <a:rPr lang="en-GB" baseline="-25000" dirty="0"/>
              <a:t> </a:t>
            </a:r>
            <a:r>
              <a:rPr lang="en-GB" dirty="0"/>
              <a:t>- </a:t>
            </a:r>
            <a:r>
              <a:rPr lang="en-GB" dirty="0" err="1"/>
              <a:t>d</a:t>
            </a:r>
            <a:r>
              <a:rPr lang="en-GB" baseline="-25000" dirty="0" err="1"/>
              <a:t>old</a:t>
            </a:r>
            <a:r>
              <a:rPr lang="en-GB" baseline="-25000" dirty="0"/>
              <a:t> </a:t>
            </a:r>
            <a:r>
              <a:rPr lang="en-GB" dirty="0"/>
              <a:t>= a = </a:t>
            </a:r>
            <a:r>
              <a:rPr lang="en-GB" dirty="0" err="1"/>
              <a:t>dy</a:t>
            </a:r>
            <a:r>
              <a:rPr lang="en-GB" dirty="0"/>
              <a:t> //delta d when E is selected</a:t>
            </a:r>
          </a:p>
          <a:p>
            <a:r>
              <a:rPr lang="en-GB" dirty="0"/>
              <a:t>When </a:t>
            </a:r>
            <a:r>
              <a:rPr lang="en-GB" dirty="0" err="1"/>
              <a:t>const</a:t>
            </a:r>
            <a:r>
              <a:rPr lang="en-GB" dirty="0"/>
              <a:t> </a:t>
            </a:r>
            <a:r>
              <a:rPr lang="en-GB" dirty="0" err="1"/>
              <a:t>dy</a:t>
            </a:r>
            <a:r>
              <a:rPr lang="en-GB" dirty="0"/>
              <a:t> added to </a:t>
            </a:r>
            <a:r>
              <a:rPr lang="en-GB" dirty="0" err="1"/>
              <a:t>d</a:t>
            </a:r>
            <a:r>
              <a:rPr lang="en-GB" baseline="-25000" dirty="0" err="1"/>
              <a:t>old</a:t>
            </a:r>
            <a:r>
              <a:rPr lang="en-GB" baseline="-25000" dirty="0"/>
              <a:t> </a:t>
            </a:r>
            <a:r>
              <a:rPr lang="en-GB" dirty="0"/>
              <a:t>I get the desired </a:t>
            </a:r>
            <a:r>
              <a:rPr lang="en-GB" dirty="0" err="1"/>
              <a:t>d</a:t>
            </a:r>
            <a:r>
              <a:rPr lang="en-GB" baseline="-25000" dirty="0" err="1"/>
              <a:t>new</a:t>
            </a:r>
            <a:r>
              <a:rPr lang="en-GB" baseline="-25000" dirty="0"/>
              <a:t> </a:t>
            </a:r>
            <a:r>
              <a:rPr lang="en-GB" dirty="0"/>
              <a:t>quickly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eaLnBrk="1">
              <a:buNone/>
            </a:pPr>
            <a:endParaRPr lang="en-GB" dirty="0"/>
          </a:p>
          <a:p>
            <a:pPr marL="0" indent="0" eaLnBrk="1">
              <a:buNone/>
            </a:pP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838" y="2082007"/>
            <a:ext cx="1828800" cy="1504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3450" y="3797300"/>
            <a:ext cx="186055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785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Midpoint Line Algorithm</a:t>
            </a:r>
            <a:endParaRPr lang="en-US" b="1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GB" dirty="0"/>
              <a:t>Now we decided on E or NE; how do we change d’s?</a:t>
            </a:r>
          </a:p>
          <a:p>
            <a:pPr eaLnBrk="1"/>
            <a:r>
              <a:rPr lang="en-GB" dirty="0"/>
              <a:t>According to this decision</a:t>
            </a:r>
          </a:p>
          <a:p>
            <a:pPr marL="0" indent="0" eaLnBrk="1">
              <a:buNone/>
            </a:pPr>
            <a:r>
              <a:rPr lang="en-GB" dirty="0"/>
              <a:t>    consider further M’ or M’’</a:t>
            </a:r>
          </a:p>
          <a:p>
            <a:endParaRPr lang="en-GB" dirty="0"/>
          </a:p>
          <a:p>
            <a:r>
              <a:rPr lang="en-GB" dirty="0"/>
              <a:t>If we have plotted/decided NE, consider M’’</a:t>
            </a:r>
          </a:p>
          <a:p>
            <a:r>
              <a:rPr lang="en-GB" dirty="0" err="1"/>
              <a:t>d</a:t>
            </a:r>
            <a:r>
              <a:rPr lang="en-GB" baseline="-25000" dirty="0" err="1"/>
              <a:t>new</a:t>
            </a:r>
            <a:r>
              <a:rPr lang="en-GB" dirty="0"/>
              <a:t> = F(M’’) = F(</a:t>
            </a:r>
            <a:r>
              <a:rPr lang="en-GB" dirty="0" err="1"/>
              <a:t>xp</a:t>
            </a:r>
            <a:r>
              <a:rPr lang="en-GB" dirty="0"/>
              <a:t> + 2, </a:t>
            </a:r>
            <a:r>
              <a:rPr lang="en-GB" dirty="0" err="1"/>
              <a:t>yp</a:t>
            </a:r>
            <a:r>
              <a:rPr lang="en-GB" dirty="0"/>
              <a:t> + 3/2)</a:t>
            </a:r>
          </a:p>
          <a:p>
            <a:r>
              <a:rPr lang="en-GB" dirty="0" err="1"/>
              <a:t>d</a:t>
            </a:r>
            <a:r>
              <a:rPr lang="en-GB" baseline="-25000" dirty="0" err="1"/>
              <a:t>new</a:t>
            </a:r>
            <a:r>
              <a:rPr lang="en-GB" dirty="0"/>
              <a:t> = a(</a:t>
            </a:r>
            <a:r>
              <a:rPr lang="en-GB" dirty="0" err="1"/>
              <a:t>xp</a:t>
            </a:r>
            <a:r>
              <a:rPr lang="en-GB" dirty="0"/>
              <a:t> + 2) + b(</a:t>
            </a:r>
            <a:r>
              <a:rPr lang="en-GB" dirty="0" err="1"/>
              <a:t>yp</a:t>
            </a:r>
            <a:r>
              <a:rPr lang="en-GB" dirty="0"/>
              <a:t> + 3/2) + c</a:t>
            </a:r>
          </a:p>
          <a:p>
            <a:r>
              <a:rPr lang="en-GB" dirty="0" err="1"/>
              <a:t>d</a:t>
            </a:r>
            <a:r>
              <a:rPr lang="en-GB" baseline="-25000" dirty="0" err="1"/>
              <a:t>old</a:t>
            </a:r>
            <a:r>
              <a:rPr lang="en-GB" dirty="0"/>
              <a:t> = F(M) = a(</a:t>
            </a:r>
            <a:r>
              <a:rPr lang="en-GB" dirty="0" err="1"/>
              <a:t>xp</a:t>
            </a:r>
            <a:r>
              <a:rPr lang="en-GB" dirty="0"/>
              <a:t> + 1) + b(</a:t>
            </a:r>
            <a:r>
              <a:rPr lang="en-GB" dirty="0" err="1"/>
              <a:t>yp</a:t>
            </a:r>
            <a:r>
              <a:rPr lang="en-GB" dirty="0"/>
              <a:t> + 1/2) + c</a:t>
            </a:r>
          </a:p>
          <a:p>
            <a:r>
              <a:rPr lang="en-GB" dirty="0" err="1"/>
              <a:t>dd</a:t>
            </a:r>
            <a:r>
              <a:rPr lang="en-GB" baseline="-25000" dirty="0" err="1"/>
              <a:t>NE</a:t>
            </a:r>
            <a:r>
              <a:rPr lang="en-GB" dirty="0"/>
              <a:t> = </a:t>
            </a:r>
            <a:r>
              <a:rPr lang="en-GB" dirty="0" err="1"/>
              <a:t>d</a:t>
            </a:r>
            <a:r>
              <a:rPr lang="en-GB" baseline="-25000" dirty="0" err="1"/>
              <a:t>new</a:t>
            </a:r>
            <a:r>
              <a:rPr lang="en-GB" baseline="-25000" dirty="0"/>
              <a:t> </a:t>
            </a:r>
            <a:r>
              <a:rPr lang="en-GB" dirty="0"/>
              <a:t>- </a:t>
            </a:r>
            <a:r>
              <a:rPr lang="en-GB" dirty="0" err="1"/>
              <a:t>d</a:t>
            </a:r>
            <a:r>
              <a:rPr lang="en-GB" baseline="-25000" dirty="0" err="1"/>
              <a:t>old</a:t>
            </a:r>
            <a:r>
              <a:rPr lang="en-GB" baseline="-25000" dirty="0"/>
              <a:t> </a:t>
            </a:r>
            <a:r>
              <a:rPr lang="en-GB" dirty="0"/>
              <a:t>= a + b = </a:t>
            </a:r>
            <a:r>
              <a:rPr lang="en-GB" dirty="0" err="1"/>
              <a:t>dy</a:t>
            </a:r>
            <a:r>
              <a:rPr lang="en-GB" dirty="0"/>
              <a:t>-dx //delta d when NE selected</a:t>
            </a:r>
          </a:p>
          <a:p>
            <a:r>
              <a:rPr lang="en-GB" dirty="0"/>
              <a:t>When </a:t>
            </a:r>
            <a:r>
              <a:rPr lang="en-GB" dirty="0" err="1"/>
              <a:t>const</a:t>
            </a:r>
            <a:r>
              <a:rPr lang="en-GB" dirty="0"/>
              <a:t> </a:t>
            </a:r>
            <a:r>
              <a:rPr lang="en-GB" dirty="0" err="1"/>
              <a:t>dy</a:t>
            </a:r>
            <a:r>
              <a:rPr lang="en-GB" dirty="0"/>
              <a:t>-dx added to </a:t>
            </a:r>
            <a:r>
              <a:rPr lang="en-GB" dirty="0" err="1"/>
              <a:t>d</a:t>
            </a:r>
            <a:r>
              <a:rPr lang="en-GB" baseline="-25000" dirty="0" err="1"/>
              <a:t>old</a:t>
            </a:r>
            <a:r>
              <a:rPr lang="en-GB" baseline="-25000" dirty="0"/>
              <a:t> </a:t>
            </a:r>
            <a:r>
              <a:rPr lang="en-GB" dirty="0"/>
              <a:t>I get the desired </a:t>
            </a:r>
            <a:r>
              <a:rPr lang="en-GB" dirty="0" err="1"/>
              <a:t>d</a:t>
            </a:r>
            <a:r>
              <a:rPr lang="en-GB" baseline="-25000" dirty="0" err="1"/>
              <a:t>new</a:t>
            </a:r>
            <a:r>
              <a:rPr lang="en-GB" baseline="-25000" dirty="0"/>
              <a:t> </a:t>
            </a:r>
            <a:r>
              <a:rPr lang="en-GB" dirty="0"/>
              <a:t>quickly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eaLnBrk="1">
              <a:buNone/>
            </a:pPr>
            <a:endParaRPr lang="en-GB" dirty="0"/>
          </a:p>
          <a:p>
            <a:pPr marL="0" indent="0" eaLnBrk="1">
              <a:buNone/>
            </a:pP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234" y="2112103"/>
            <a:ext cx="1908950" cy="14430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6705" y="3777389"/>
            <a:ext cx="1902479" cy="140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4809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Midpoint Line Algorithm</a:t>
            </a:r>
            <a:endParaRPr lang="en-US" b="1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28602" cy="4953000"/>
          </a:xfrm>
        </p:spPr>
        <p:txBody>
          <a:bodyPr/>
          <a:lstStyle/>
          <a:p>
            <a:pPr eaLnBrk="1"/>
            <a:r>
              <a:rPr lang="en-GB" dirty="0"/>
              <a:t>Everything* ready to give the full </a:t>
            </a:r>
            <a:r>
              <a:rPr lang="en-GB" dirty="0" err="1"/>
              <a:t>algo</a:t>
            </a:r>
            <a:endParaRPr lang="en-GB" dirty="0"/>
          </a:p>
          <a:p>
            <a:pPr eaLnBrk="1"/>
            <a:r>
              <a:rPr lang="en-GB" dirty="0"/>
              <a:t>Need to eliminate division to stay</a:t>
            </a:r>
          </a:p>
          <a:p>
            <a:pPr marL="0" indent="0" eaLnBrk="1">
              <a:buNone/>
            </a:pPr>
            <a:r>
              <a:rPr lang="en-GB" dirty="0"/>
              <a:t>     completely in integer arithmetic</a:t>
            </a:r>
          </a:p>
          <a:p>
            <a:pPr marL="0" indent="0" eaLnBrk="1">
              <a:buNone/>
            </a:pPr>
            <a:endParaRPr lang="en-GB" dirty="0"/>
          </a:p>
          <a:p>
            <a:r>
              <a:rPr lang="en-GB" dirty="0"/>
              <a:t>Consider the decision variable at the starting case</a:t>
            </a:r>
          </a:p>
          <a:p>
            <a:r>
              <a:rPr lang="en-GB" dirty="0" err="1"/>
              <a:t>d</a:t>
            </a:r>
            <a:r>
              <a:rPr lang="en-GB" baseline="-25000" dirty="0" err="1"/>
              <a:t>start</a:t>
            </a:r>
            <a:r>
              <a:rPr lang="en-GB" dirty="0"/>
              <a:t> = F(x0 + 1, y0+1/2) = a(x0 + 1) + b(y0+1/2) + c</a:t>
            </a:r>
          </a:p>
          <a:p>
            <a:r>
              <a:rPr lang="en-GB" dirty="0" err="1"/>
              <a:t>d</a:t>
            </a:r>
            <a:r>
              <a:rPr lang="en-GB" baseline="-25000" dirty="0" err="1"/>
              <a:t>start</a:t>
            </a:r>
            <a:r>
              <a:rPr lang="en-GB" dirty="0"/>
              <a:t> = ax0 + by0 + c     +     a + b/2</a:t>
            </a:r>
          </a:p>
          <a:p>
            <a:r>
              <a:rPr lang="en-GB" dirty="0" err="1"/>
              <a:t>d</a:t>
            </a:r>
            <a:r>
              <a:rPr lang="en-GB" baseline="-25000" dirty="0" err="1"/>
              <a:t>start</a:t>
            </a:r>
            <a:r>
              <a:rPr lang="en-GB" dirty="0"/>
              <a:t> = 0		         +     a + b/2 //’cos (x0, y0) on the line</a:t>
            </a:r>
          </a:p>
          <a:p>
            <a:r>
              <a:rPr lang="en-GB" dirty="0" err="1"/>
              <a:t>d</a:t>
            </a:r>
            <a:r>
              <a:rPr lang="en-GB" baseline="-25000" dirty="0" err="1"/>
              <a:t>start</a:t>
            </a:r>
            <a:r>
              <a:rPr lang="en-GB" dirty="0"/>
              <a:t> = a + b/2 = </a:t>
            </a:r>
            <a:r>
              <a:rPr lang="en-GB" dirty="0" err="1"/>
              <a:t>dy</a:t>
            </a:r>
            <a:r>
              <a:rPr lang="en-GB" dirty="0"/>
              <a:t> – dx/2 </a:t>
            </a:r>
            <a:r>
              <a:rPr lang="en-GB" dirty="0">
                <a:sym typeface="Wingdings" panose="05000000000000000000" pitchFamily="2" charset="2"/>
              </a:rPr>
              <a:t>//division </a:t>
            </a:r>
          </a:p>
          <a:p>
            <a:r>
              <a:rPr lang="en-GB" dirty="0">
                <a:sym typeface="Wingdings" panose="05000000000000000000" pitchFamily="2" charset="2"/>
              </a:rPr>
              <a:t>Solution: use F(x, y) = 2(</a:t>
            </a:r>
            <a:r>
              <a:rPr lang="en-GB" dirty="0" err="1">
                <a:sym typeface="Wingdings" panose="05000000000000000000" pitchFamily="2" charset="2"/>
              </a:rPr>
              <a:t>ax</a:t>
            </a:r>
            <a:r>
              <a:rPr lang="en-GB" dirty="0">
                <a:sym typeface="Wingdings" panose="05000000000000000000" pitchFamily="2" charset="2"/>
              </a:rPr>
              <a:t> + by + c) 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Note that this trick does not affect 0, -</a:t>
            </a:r>
            <a:r>
              <a:rPr lang="en-GB" dirty="0" err="1">
                <a:sym typeface="Wingdings" panose="05000000000000000000" pitchFamily="2" charset="2"/>
              </a:rPr>
              <a:t>ve</a:t>
            </a:r>
            <a:r>
              <a:rPr lang="en-GB" dirty="0">
                <a:sym typeface="Wingdings" panose="05000000000000000000" pitchFamily="2" charset="2"/>
              </a:rPr>
              <a:t>, +</a:t>
            </a:r>
            <a:r>
              <a:rPr lang="en-GB" dirty="0" err="1">
                <a:sym typeface="Wingdings" panose="05000000000000000000" pitchFamily="2" charset="2"/>
              </a:rPr>
              <a:t>ve</a:t>
            </a:r>
            <a:r>
              <a:rPr lang="en-GB" dirty="0">
                <a:sym typeface="Wingdings" panose="05000000000000000000" pitchFamily="2" charset="2"/>
              </a:rPr>
              <a:t> output structure of F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pPr eaLnBrk="1"/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219200"/>
            <a:ext cx="3066002" cy="205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0661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Midpoint Line Algorithm</a:t>
            </a:r>
            <a:endParaRPr lang="en-US" b="1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28602" cy="4525963"/>
          </a:xfrm>
        </p:spPr>
        <p:txBody>
          <a:bodyPr/>
          <a:lstStyle/>
          <a:p>
            <a:r>
              <a:rPr lang="en-GB" dirty="0">
                <a:sym typeface="Wingdings" panose="05000000000000000000" pitchFamily="2" charset="2"/>
              </a:rPr>
              <a:t>Complete Algorithm (no floating ops)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dx=x1-x0; </a:t>
            </a:r>
            <a:r>
              <a:rPr lang="en-GB" dirty="0" err="1"/>
              <a:t>dy</a:t>
            </a:r>
            <a:r>
              <a:rPr lang="en-GB" dirty="0"/>
              <a:t>=y1-y0; d=2dy-dx;</a:t>
            </a:r>
          </a:p>
          <a:p>
            <a:pPr marL="0" indent="0">
              <a:buNone/>
            </a:pPr>
            <a:r>
              <a:rPr lang="en-GB" dirty="0"/>
              <a:t>    </a:t>
            </a:r>
            <a:r>
              <a:rPr lang="en-GB" dirty="0" err="1"/>
              <a:t>dd</a:t>
            </a:r>
            <a:r>
              <a:rPr lang="en-GB" baseline="-25000" dirty="0" err="1"/>
              <a:t>E</a:t>
            </a:r>
            <a:r>
              <a:rPr lang="en-GB" dirty="0"/>
              <a:t> = 2dy; </a:t>
            </a:r>
            <a:r>
              <a:rPr lang="en-GB" dirty="0" err="1"/>
              <a:t>dd</a:t>
            </a:r>
            <a:r>
              <a:rPr lang="en-GB" baseline="-25000" dirty="0" err="1"/>
              <a:t>NE</a:t>
            </a:r>
            <a:r>
              <a:rPr lang="en-GB" dirty="0"/>
              <a:t> = 2(</a:t>
            </a:r>
            <a:r>
              <a:rPr lang="en-GB" dirty="0" err="1"/>
              <a:t>dy</a:t>
            </a:r>
            <a:r>
              <a:rPr lang="en-GB" dirty="0"/>
              <a:t>-dx);</a:t>
            </a:r>
          </a:p>
          <a:p>
            <a:pPr marL="0" indent="0">
              <a:buNone/>
            </a:pPr>
            <a:r>
              <a:rPr lang="en-GB" dirty="0"/>
              <a:t>    x=x1; y=y1;</a:t>
            </a:r>
          </a:p>
          <a:p>
            <a:pPr marL="0" indent="0">
              <a:buNone/>
            </a:pPr>
            <a:r>
              <a:rPr lang="en-GB" dirty="0"/>
              <a:t>    output(x, y);</a:t>
            </a:r>
          </a:p>
          <a:p>
            <a:pPr marL="0" indent="0">
              <a:buNone/>
            </a:pPr>
            <a:r>
              <a:rPr lang="en-GB" dirty="0"/>
              <a:t>    while (x&lt;x1)</a:t>
            </a:r>
          </a:p>
          <a:p>
            <a:pPr marL="0" indent="0">
              <a:buNone/>
            </a:pPr>
            <a:r>
              <a:rPr lang="en-GB" dirty="0"/>
              <a:t>       if d &lt; 0  d += </a:t>
            </a:r>
            <a:r>
              <a:rPr lang="en-GB" dirty="0" err="1"/>
              <a:t>dd</a:t>
            </a:r>
            <a:r>
              <a:rPr lang="en-GB" baseline="-25000" dirty="0" err="1"/>
              <a:t>NE</a:t>
            </a:r>
            <a:r>
              <a:rPr lang="en-GB" dirty="0"/>
              <a:t>; x++; y++;</a:t>
            </a:r>
          </a:p>
          <a:p>
            <a:pPr marL="0" indent="0">
              <a:buNone/>
            </a:pPr>
            <a:r>
              <a:rPr lang="en-GB" dirty="0"/>
              <a:t>       else      d += </a:t>
            </a:r>
            <a:r>
              <a:rPr lang="en-GB" dirty="0" err="1"/>
              <a:t>dd</a:t>
            </a:r>
            <a:r>
              <a:rPr lang="en-GB" baseline="-25000" dirty="0" err="1"/>
              <a:t>E</a:t>
            </a:r>
            <a:r>
              <a:rPr lang="en-GB" dirty="0"/>
              <a:t>; x++;</a:t>
            </a:r>
          </a:p>
          <a:p>
            <a:pPr marL="0" indent="0">
              <a:buNone/>
            </a:pPr>
            <a:r>
              <a:rPr lang="en-GB" dirty="0"/>
              <a:t>       output(x, y);</a:t>
            </a:r>
          </a:p>
          <a:p>
            <a:pPr marL="0" indent="0" eaLnBrk="1">
              <a:buNone/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219200"/>
            <a:ext cx="3066002" cy="205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772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Float vs Integer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midpoint algorithm was originally developed by </a:t>
            </a:r>
            <a:r>
              <a:rPr lang="en-US" dirty="0" err="1"/>
              <a:t>Pitteway</a:t>
            </a:r>
            <a:r>
              <a:rPr lang="en-US" dirty="0"/>
              <a:t> in 1967</a:t>
            </a:r>
          </a:p>
          <a:p>
            <a:r>
              <a:rPr lang="en-US" dirty="0"/>
              <a:t>Floating point arithmetic was very expensive at the time</a:t>
            </a:r>
          </a:p>
          <a:p>
            <a:r>
              <a:rPr lang="en-US" dirty="0"/>
              <a:t>Does it still matter?</a:t>
            </a:r>
          </a:p>
          <a:p>
            <a:r>
              <a:rPr lang="en-US" dirty="0"/>
              <a:t>We implemented both algorithms and drew one million lines each between 1000 and 1400 pixels long:</a:t>
            </a:r>
          </a:p>
          <a:p>
            <a:pPr lvl="1"/>
            <a:r>
              <a:rPr lang="en-US" dirty="0"/>
              <a:t>Test run on Intel Core i7 CPU at 3.2 GHz</a:t>
            </a:r>
          </a:p>
          <a:p>
            <a:pPr lvl="1"/>
            <a:r>
              <a:rPr lang="en-US" dirty="0"/>
              <a:t>Compiled with g++ and –O2 option</a:t>
            </a:r>
          </a:p>
          <a:p>
            <a:pPr lvl="1"/>
            <a:r>
              <a:rPr lang="en-US" dirty="0"/>
              <a:t>Basic algorithm: 7.2 seconds</a:t>
            </a:r>
          </a:p>
          <a:p>
            <a:pPr lvl="1"/>
            <a:r>
              <a:rPr lang="en-US" dirty="0"/>
              <a:t>Optimized algorithm: 3 seconds</a:t>
            </a:r>
          </a:p>
          <a:p>
            <a:pPr lvl="1"/>
            <a:r>
              <a:rPr lang="en-US" dirty="0"/>
              <a:t>So </a:t>
            </a:r>
            <a:r>
              <a:rPr lang="en-US"/>
              <a:t>it still makes </a:t>
            </a:r>
            <a:r>
              <a:rPr lang="en-US" dirty="0"/>
              <a:t>a difference!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477 - Computer Graphics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6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dirty="0"/>
              <a:t>Example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/>
            <a:r>
              <a:rPr lang="en-US" dirty="0"/>
              <a:t>Using Midpoint Line Algorithm digitize the line with endpoints (20,10) and (30,18)</a:t>
            </a:r>
          </a:p>
        </p:txBody>
      </p:sp>
    </p:spTree>
    <p:extLst>
      <p:ext uri="{BB962C8B-B14F-4D97-AF65-F5344CB8AC3E}">
        <p14:creationId xmlns:p14="http://schemas.microsoft.com/office/powerpoint/2010/main" val="22178470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/>
              <a:t>Example continued...</a:t>
            </a:r>
          </a:p>
        </p:txBody>
      </p:sp>
      <p:sp>
        <p:nvSpPr>
          <p:cNvPr id="23555" name="Line 11"/>
          <p:cNvSpPr>
            <a:spLocks noChangeShapeType="1"/>
          </p:cNvSpPr>
          <p:nvPr/>
        </p:nvSpPr>
        <p:spPr bwMode="auto">
          <a:xfrm>
            <a:off x="1566405" y="1731062"/>
            <a:ext cx="14402" cy="427869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3556" name="Line 12"/>
          <p:cNvSpPr>
            <a:spLocks noChangeShapeType="1"/>
          </p:cNvSpPr>
          <p:nvPr/>
        </p:nvSpPr>
        <p:spPr bwMode="auto">
          <a:xfrm>
            <a:off x="2051737" y="1728182"/>
            <a:ext cx="7200" cy="428157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3557" name="Line 13"/>
          <p:cNvSpPr>
            <a:spLocks noChangeShapeType="1"/>
          </p:cNvSpPr>
          <p:nvPr/>
        </p:nvSpPr>
        <p:spPr bwMode="auto">
          <a:xfrm>
            <a:off x="2534187" y="1738264"/>
            <a:ext cx="1441" cy="42714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3558" name="Line 14"/>
          <p:cNvSpPr>
            <a:spLocks noChangeShapeType="1"/>
          </p:cNvSpPr>
          <p:nvPr/>
        </p:nvSpPr>
        <p:spPr bwMode="auto">
          <a:xfrm>
            <a:off x="3012318" y="1756986"/>
            <a:ext cx="1441" cy="425276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3559" name="Line 15"/>
          <p:cNvSpPr>
            <a:spLocks noChangeShapeType="1"/>
          </p:cNvSpPr>
          <p:nvPr/>
        </p:nvSpPr>
        <p:spPr bwMode="auto">
          <a:xfrm>
            <a:off x="3471726" y="1731062"/>
            <a:ext cx="18722" cy="427869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3560" name="Oval 16"/>
          <p:cNvSpPr>
            <a:spLocks noChangeArrowheads="1"/>
          </p:cNvSpPr>
          <p:nvPr/>
        </p:nvSpPr>
        <p:spPr bwMode="auto">
          <a:xfrm>
            <a:off x="1576486" y="5368886"/>
            <a:ext cx="459408" cy="442127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177"/>
          </a:p>
        </p:txBody>
      </p:sp>
      <p:sp>
        <p:nvSpPr>
          <p:cNvPr id="23561" name="Text Box 18"/>
          <p:cNvSpPr txBox="1">
            <a:spLocks noChangeArrowheads="1"/>
          </p:cNvSpPr>
          <p:nvPr/>
        </p:nvSpPr>
        <p:spPr bwMode="auto">
          <a:xfrm>
            <a:off x="1632653" y="5976628"/>
            <a:ext cx="326915" cy="3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177">
                <a:solidFill>
                  <a:srgbClr val="000000"/>
                </a:solidFill>
              </a:rPr>
              <a:t>20</a:t>
            </a:r>
            <a:endParaRPr lang="en-GB" sz="2177" baseline="-33000">
              <a:solidFill>
                <a:srgbClr val="000000"/>
              </a:solidFill>
            </a:endParaRPr>
          </a:p>
        </p:txBody>
      </p:sp>
      <p:sp>
        <p:nvSpPr>
          <p:cNvPr id="23562" name="Line 27"/>
          <p:cNvSpPr>
            <a:spLocks noChangeShapeType="1"/>
          </p:cNvSpPr>
          <p:nvPr/>
        </p:nvSpPr>
        <p:spPr bwMode="auto">
          <a:xfrm flipV="1">
            <a:off x="1240931" y="2710365"/>
            <a:ext cx="6074558" cy="3312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3563" name="Line 28"/>
          <p:cNvSpPr>
            <a:spLocks noChangeShapeType="1"/>
          </p:cNvSpPr>
          <p:nvPr/>
        </p:nvSpPr>
        <p:spPr bwMode="auto">
          <a:xfrm flipV="1">
            <a:off x="1240931" y="3168333"/>
            <a:ext cx="607455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3564" name="Line 29"/>
          <p:cNvSpPr>
            <a:spLocks noChangeShapeType="1"/>
          </p:cNvSpPr>
          <p:nvPr/>
        </p:nvSpPr>
        <p:spPr bwMode="auto">
          <a:xfrm>
            <a:off x="1240932" y="1893800"/>
            <a:ext cx="613936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3565" name="Line 30"/>
          <p:cNvSpPr>
            <a:spLocks noChangeShapeType="1"/>
          </p:cNvSpPr>
          <p:nvPr/>
        </p:nvSpPr>
        <p:spPr bwMode="auto">
          <a:xfrm flipV="1">
            <a:off x="1240931" y="3624863"/>
            <a:ext cx="6074558" cy="86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3566" name="Line 31"/>
          <p:cNvSpPr>
            <a:spLocks noChangeShapeType="1"/>
          </p:cNvSpPr>
          <p:nvPr/>
        </p:nvSpPr>
        <p:spPr bwMode="auto">
          <a:xfrm>
            <a:off x="1240932" y="4523517"/>
            <a:ext cx="6139365" cy="158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3567" name="Line 32"/>
          <p:cNvSpPr>
            <a:spLocks noChangeShapeType="1"/>
          </p:cNvSpPr>
          <p:nvPr/>
        </p:nvSpPr>
        <p:spPr bwMode="auto">
          <a:xfrm flipV="1">
            <a:off x="1240931" y="4931078"/>
            <a:ext cx="6074558" cy="1728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3568" name="Line 33"/>
          <p:cNvSpPr>
            <a:spLocks noChangeShapeType="1"/>
          </p:cNvSpPr>
          <p:nvPr/>
        </p:nvSpPr>
        <p:spPr bwMode="auto">
          <a:xfrm>
            <a:off x="1240931" y="5373206"/>
            <a:ext cx="6074558" cy="158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3569" name="Line 34"/>
          <p:cNvSpPr>
            <a:spLocks noChangeShapeType="1"/>
          </p:cNvSpPr>
          <p:nvPr/>
        </p:nvSpPr>
        <p:spPr bwMode="auto">
          <a:xfrm flipV="1">
            <a:off x="1240932" y="4082831"/>
            <a:ext cx="6139365" cy="158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3570" name="Line 35"/>
          <p:cNvSpPr>
            <a:spLocks noChangeShapeType="1"/>
          </p:cNvSpPr>
          <p:nvPr/>
        </p:nvSpPr>
        <p:spPr bwMode="auto">
          <a:xfrm>
            <a:off x="1240932" y="5838375"/>
            <a:ext cx="6139365" cy="720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3571" name="Line 36"/>
          <p:cNvSpPr>
            <a:spLocks noChangeShapeType="1"/>
          </p:cNvSpPr>
          <p:nvPr/>
        </p:nvSpPr>
        <p:spPr bwMode="auto">
          <a:xfrm>
            <a:off x="3931133" y="1723863"/>
            <a:ext cx="14402" cy="427868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3572" name="Line 37"/>
          <p:cNvSpPr>
            <a:spLocks noChangeShapeType="1"/>
          </p:cNvSpPr>
          <p:nvPr/>
        </p:nvSpPr>
        <p:spPr bwMode="auto">
          <a:xfrm>
            <a:off x="4416465" y="1720983"/>
            <a:ext cx="7200" cy="428156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3573" name="Line 38"/>
          <p:cNvSpPr>
            <a:spLocks noChangeShapeType="1"/>
          </p:cNvSpPr>
          <p:nvPr/>
        </p:nvSpPr>
        <p:spPr bwMode="auto">
          <a:xfrm>
            <a:off x="4898916" y="1731063"/>
            <a:ext cx="1441" cy="42714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3574" name="Line 39"/>
          <p:cNvSpPr>
            <a:spLocks noChangeShapeType="1"/>
          </p:cNvSpPr>
          <p:nvPr/>
        </p:nvSpPr>
        <p:spPr bwMode="auto">
          <a:xfrm>
            <a:off x="5377046" y="1749785"/>
            <a:ext cx="1441" cy="425276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3575" name="Line 40"/>
          <p:cNvSpPr>
            <a:spLocks noChangeShapeType="1"/>
          </p:cNvSpPr>
          <p:nvPr/>
        </p:nvSpPr>
        <p:spPr bwMode="auto">
          <a:xfrm>
            <a:off x="5836454" y="1723863"/>
            <a:ext cx="18722" cy="427868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3576" name="Line 41"/>
          <p:cNvSpPr>
            <a:spLocks noChangeShapeType="1"/>
          </p:cNvSpPr>
          <p:nvPr/>
        </p:nvSpPr>
        <p:spPr bwMode="auto">
          <a:xfrm>
            <a:off x="6336186" y="1731063"/>
            <a:ext cx="1441" cy="425276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3577" name="Line 42"/>
          <p:cNvSpPr>
            <a:spLocks noChangeShapeType="1"/>
          </p:cNvSpPr>
          <p:nvPr/>
        </p:nvSpPr>
        <p:spPr bwMode="auto">
          <a:xfrm>
            <a:off x="6858961" y="1731062"/>
            <a:ext cx="18722" cy="427869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3578" name="Line 43"/>
          <p:cNvSpPr>
            <a:spLocks noChangeShapeType="1"/>
          </p:cNvSpPr>
          <p:nvPr/>
        </p:nvSpPr>
        <p:spPr bwMode="auto">
          <a:xfrm>
            <a:off x="1240932" y="2318644"/>
            <a:ext cx="613936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3579" name="Text Box 44"/>
          <p:cNvSpPr txBox="1">
            <a:spLocks noChangeArrowheads="1"/>
          </p:cNvSpPr>
          <p:nvPr/>
        </p:nvSpPr>
        <p:spPr bwMode="auto">
          <a:xfrm>
            <a:off x="2155427" y="5976628"/>
            <a:ext cx="326914" cy="3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177">
                <a:solidFill>
                  <a:srgbClr val="000000"/>
                </a:solidFill>
              </a:rPr>
              <a:t>21</a:t>
            </a:r>
            <a:endParaRPr lang="en-GB" sz="2177" baseline="-33000">
              <a:solidFill>
                <a:srgbClr val="000000"/>
              </a:solidFill>
            </a:endParaRPr>
          </a:p>
        </p:txBody>
      </p:sp>
      <p:sp>
        <p:nvSpPr>
          <p:cNvPr id="23580" name="Text Box 45"/>
          <p:cNvSpPr txBox="1">
            <a:spLocks noChangeArrowheads="1"/>
          </p:cNvSpPr>
          <p:nvPr/>
        </p:nvSpPr>
        <p:spPr bwMode="auto">
          <a:xfrm>
            <a:off x="6465801" y="5976628"/>
            <a:ext cx="326915" cy="3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177">
                <a:solidFill>
                  <a:srgbClr val="000000"/>
                </a:solidFill>
              </a:rPr>
              <a:t>30</a:t>
            </a:r>
            <a:endParaRPr lang="en-GB" sz="2177" baseline="-33000">
              <a:solidFill>
                <a:srgbClr val="000000"/>
              </a:solidFill>
            </a:endParaRPr>
          </a:p>
        </p:txBody>
      </p:sp>
      <p:sp>
        <p:nvSpPr>
          <p:cNvPr id="23581" name="Text Box 46"/>
          <p:cNvSpPr txBox="1">
            <a:spLocks noChangeArrowheads="1"/>
          </p:cNvSpPr>
          <p:nvPr/>
        </p:nvSpPr>
        <p:spPr bwMode="auto">
          <a:xfrm>
            <a:off x="2611956" y="5976628"/>
            <a:ext cx="326915" cy="3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177">
                <a:solidFill>
                  <a:srgbClr val="000000"/>
                </a:solidFill>
              </a:rPr>
              <a:t>22</a:t>
            </a:r>
            <a:endParaRPr lang="en-GB" sz="2177" baseline="-33000">
              <a:solidFill>
                <a:srgbClr val="000000"/>
              </a:solidFill>
            </a:endParaRPr>
          </a:p>
        </p:txBody>
      </p:sp>
      <p:sp>
        <p:nvSpPr>
          <p:cNvPr id="23582" name="Text Box 47"/>
          <p:cNvSpPr txBox="1">
            <a:spLocks noChangeArrowheads="1"/>
          </p:cNvSpPr>
          <p:nvPr/>
        </p:nvSpPr>
        <p:spPr bwMode="auto">
          <a:xfrm>
            <a:off x="4049227" y="5976628"/>
            <a:ext cx="326915" cy="3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177">
                <a:solidFill>
                  <a:srgbClr val="000000"/>
                </a:solidFill>
              </a:rPr>
              <a:t>25</a:t>
            </a:r>
            <a:endParaRPr lang="en-GB" sz="2177" baseline="-33000">
              <a:solidFill>
                <a:srgbClr val="000000"/>
              </a:solidFill>
            </a:endParaRPr>
          </a:p>
        </p:txBody>
      </p:sp>
      <p:sp>
        <p:nvSpPr>
          <p:cNvPr id="23583" name="Text Box 48"/>
          <p:cNvSpPr txBox="1">
            <a:spLocks noChangeArrowheads="1"/>
          </p:cNvSpPr>
          <p:nvPr/>
        </p:nvSpPr>
        <p:spPr bwMode="auto">
          <a:xfrm>
            <a:off x="1240932" y="5453854"/>
            <a:ext cx="326915" cy="3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177">
                <a:solidFill>
                  <a:srgbClr val="000000"/>
                </a:solidFill>
              </a:rPr>
              <a:t>10</a:t>
            </a:r>
            <a:endParaRPr lang="en-GB" sz="2177" baseline="-33000">
              <a:solidFill>
                <a:srgbClr val="000000"/>
              </a:solidFill>
            </a:endParaRPr>
          </a:p>
        </p:txBody>
      </p:sp>
      <p:sp>
        <p:nvSpPr>
          <p:cNvPr id="23584" name="Text Box 49"/>
          <p:cNvSpPr txBox="1">
            <a:spLocks noChangeArrowheads="1"/>
          </p:cNvSpPr>
          <p:nvPr/>
        </p:nvSpPr>
        <p:spPr bwMode="auto">
          <a:xfrm>
            <a:off x="1174685" y="1926923"/>
            <a:ext cx="326915" cy="3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177">
                <a:solidFill>
                  <a:srgbClr val="000000"/>
                </a:solidFill>
              </a:rPr>
              <a:t>18</a:t>
            </a:r>
            <a:endParaRPr lang="en-GB" sz="2177" baseline="-33000">
              <a:solidFill>
                <a:srgbClr val="000000"/>
              </a:solidFill>
            </a:endParaRPr>
          </a:p>
        </p:txBody>
      </p:sp>
      <p:sp>
        <p:nvSpPr>
          <p:cNvPr id="23585" name="Oval 50"/>
          <p:cNvSpPr>
            <a:spLocks noChangeArrowheads="1"/>
          </p:cNvSpPr>
          <p:nvPr/>
        </p:nvSpPr>
        <p:spPr bwMode="auto">
          <a:xfrm>
            <a:off x="6373631" y="1870757"/>
            <a:ext cx="459409" cy="442126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177"/>
          </a:p>
        </p:txBody>
      </p:sp>
      <p:sp>
        <p:nvSpPr>
          <p:cNvPr id="23586" name="Line 17"/>
          <p:cNvSpPr>
            <a:spLocks noChangeShapeType="1"/>
          </p:cNvSpPr>
          <p:nvPr/>
        </p:nvSpPr>
        <p:spPr bwMode="auto">
          <a:xfrm flipV="1">
            <a:off x="1828514" y="2056538"/>
            <a:ext cx="4768341" cy="3529811"/>
          </a:xfrm>
          <a:prstGeom prst="line">
            <a:avLst/>
          </a:prstGeom>
          <a:noFill/>
          <a:ln w="3672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</p:spTree>
    <p:extLst>
      <p:ext uri="{BB962C8B-B14F-4D97-AF65-F5344CB8AC3E}">
        <p14:creationId xmlns:p14="http://schemas.microsoft.com/office/powerpoint/2010/main" val="6110777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/>
              <a:t>Plotted pixels</a:t>
            </a:r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1566405" y="1731062"/>
            <a:ext cx="14402" cy="427869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2051737" y="1728182"/>
            <a:ext cx="7200" cy="428157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2534187" y="1738264"/>
            <a:ext cx="1441" cy="42714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3012318" y="1756986"/>
            <a:ext cx="1441" cy="425276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3471726" y="1731062"/>
            <a:ext cx="18722" cy="427869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584" name="Oval 8"/>
          <p:cNvSpPr>
            <a:spLocks noChangeArrowheads="1"/>
          </p:cNvSpPr>
          <p:nvPr/>
        </p:nvSpPr>
        <p:spPr bwMode="auto">
          <a:xfrm>
            <a:off x="1576486" y="5368886"/>
            <a:ext cx="459408" cy="442127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177"/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1632653" y="5976628"/>
            <a:ext cx="326915" cy="3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177">
                <a:solidFill>
                  <a:srgbClr val="000000"/>
                </a:solidFill>
              </a:rPr>
              <a:t>20</a:t>
            </a:r>
            <a:endParaRPr lang="en-GB" sz="2177" baseline="-33000">
              <a:solidFill>
                <a:srgbClr val="000000"/>
              </a:solidFill>
            </a:endParaRPr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 flipV="1">
            <a:off x="1240931" y="2710365"/>
            <a:ext cx="6074558" cy="3312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 flipV="1">
            <a:off x="1240931" y="3168333"/>
            <a:ext cx="607455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>
            <a:off x="1240932" y="1893800"/>
            <a:ext cx="613936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 flipV="1">
            <a:off x="1240931" y="3624863"/>
            <a:ext cx="6074558" cy="86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>
            <a:off x="1240932" y="4523517"/>
            <a:ext cx="6139365" cy="158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 flipV="1">
            <a:off x="1240931" y="4931078"/>
            <a:ext cx="6074558" cy="1728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>
            <a:off x="1240931" y="5373206"/>
            <a:ext cx="6074558" cy="158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 flipV="1">
            <a:off x="1240932" y="4082831"/>
            <a:ext cx="6139365" cy="158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594" name="Line 18"/>
          <p:cNvSpPr>
            <a:spLocks noChangeShapeType="1"/>
          </p:cNvSpPr>
          <p:nvPr/>
        </p:nvSpPr>
        <p:spPr bwMode="auto">
          <a:xfrm>
            <a:off x="1240932" y="5838375"/>
            <a:ext cx="6139365" cy="720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595" name="Line 19"/>
          <p:cNvSpPr>
            <a:spLocks noChangeShapeType="1"/>
          </p:cNvSpPr>
          <p:nvPr/>
        </p:nvSpPr>
        <p:spPr bwMode="auto">
          <a:xfrm>
            <a:off x="3931133" y="1723863"/>
            <a:ext cx="14402" cy="427868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596" name="Line 20"/>
          <p:cNvSpPr>
            <a:spLocks noChangeShapeType="1"/>
          </p:cNvSpPr>
          <p:nvPr/>
        </p:nvSpPr>
        <p:spPr bwMode="auto">
          <a:xfrm>
            <a:off x="4416465" y="1720983"/>
            <a:ext cx="7200" cy="428156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597" name="Line 21"/>
          <p:cNvSpPr>
            <a:spLocks noChangeShapeType="1"/>
          </p:cNvSpPr>
          <p:nvPr/>
        </p:nvSpPr>
        <p:spPr bwMode="auto">
          <a:xfrm>
            <a:off x="4898916" y="1731063"/>
            <a:ext cx="1441" cy="42714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598" name="Line 22"/>
          <p:cNvSpPr>
            <a:spLocks noChangeShapeType="1"/>
          </p:cNvSpPr>
          <p:nvPr/>
        </p:nvSpPr>
        <p:spPr bwMode="auto">
          <a:xfrm>
            <a:off x="5377046" y="1749785"/>
            <a:ext cx="1441" cy="425276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599" name="Line 23"/>
          <p:cNvSpPr>
            <a:spLocks noChangeShapeType="1"/>
          </p:cNvSpPr>
          <p:nvPr/>
        </p:nvSpPr>
        <p:spPr bwMode="auto">
          <a:xfrm>
            <a:off x="5836454" y="1723863"/>
            <a:ext cx="18722" cy="427868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600" name="Line 24"/>
          <p:cNvSpPr>
            <a:spLocks noChangeShapeType="1"/>
          </p:cNvSpPr>
          <p:nvPr/>
        </p:nvSpPr>
        <p:spPr bwMode="auto">
          <a:xfrm>
            <a:off x="6336186" y="1731063"/>
            <a:ext cx="1441" cy="425276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601" name="Line 25"/>
          <p:cNvSpPr>
            <a:spLocks noChangeShapeType="1"/>
          </p:cNvSpPr>
          <p:nvPr/>
        </p:nvSpPr>
        <p:spPr bwMode="auto">
          <a:xfrm>
            <a:off x="6858961" y="1731062"/>
            <a:ext cx="18722" cy="427869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602" name="Line 26"/>
          <p:cNvSpPr>
            <a:spLocks noChangeShapeType="1"/>
          </p:cNvSpPr>
          <p:nvPr/>
        </p:nvSpPr>
        <p:spPr bwMode="auto">
          <a:xfrm>
            <a:off x="1240932" y="2318644"/>
            <a:ext cx="613936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603" name="Text Box 27"/>
          <p:cNvSpPr txBox="1">
            <a:spLocks noChangeArrowheads="1"/>
          </p:cNvSpPr>
          <p:nvPr/>
        </p:nvSpPr>
        <p:spPr bwMode="auto">
          <a:xfrm>
            <a:off x="2155427" y="5976628"/>
            <a:ext cx="326914" cy="3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177">
                <a:solidFill>
                  <a:srgbClr val="000000"/>
                </a:solidFill>
              </a:rPr>
              <a:t>21</a:t>
            </a:r>
            <a:endParaRPr lang="en-GB" sz="2177" baseline="-33000">
              <a:solidFill>
                <a:srgbClr val="000000"/>
              </a:solidFill>
            </a:endParaRPr>
          </a:p>
        </p:txBody>
      </p:sp>
      <p:sp>
        <p:nvSpPr>
          <p:cNvPr id="24604" name="Text Box 28"/>
          <p:cNvSpPr txBox="1">
            <a:spLocks noChangeArrowheads="1"/>
          </p:cNvSpPr>
          <p:nvPr/>
        </p:nvSpPr>
        <p:spPr bwMode="auto">
          <a:xfrm>
            <a:off x="6465801" y="5976628"/>
            <a:ext cx="326915" cy="3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177">
                <a:solidFill>
                  <a:srgbClr val="000000"/>
                </a:solidFill>
              </a:rPr>
              <a:t>30</a:t>
            </a:r>
            <a:endParaRPr lang="en-GB" sz="2177" baseline="-33000">
              <a:solidFill>
                <a:srgbClr val="000000"/>
              </a:solidFill>
            </a:endParaRPr>
          </a:p>
        </p:txBody>
      </p:sp>
      <p:sp>
        <p:nvSpPr>
          <p:cNvPr id="24605" name="Text Box 29"/>
          <p:cNvSpPr txBox="1">
            <a:spLocks noChangeArrowheads="1"/>
          </p:cNvSpPr>
          <p:nvPr/>
        </p:nvSpPr>
        <p:spPr bwMode="auto">
          <a:xfrm>
            <a:off x="2611956" y="5976628"/>
            <a:ext cx="326915" cy="3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177">
                <a:solidFill>
                  <a:srgbClr val="000000"/>
                </a:solidFill>
              </a:rPr>
              <a:t>22</a:t>
            </a:r>
            <a:endParaRPr lang="en-GB" sz="2177" baseline="-33000">
              <a:solidFill>
                <a:srgbClr val="000000"/>
              </a:solidFill>
            </a:endParaRPr>
          </a:p>
        </p:txBody>
      </p:sp>
      <p:sp>
        <p:nvSpPr>
          <p:cNvPr id="24606" name="Text Box 30"/>
          <p:cNvSpPr txBox="1">
            <a:spLocks noChangeArrowheads="1"/>
          </p:cNvSpPr>
          <p:nvPr/>
        </p:nvSpPr>
        <p:spPr bwMode="auto">
          <a:xfrm>
            <a:off x="4049227" y="5976628"/>
            <a:ext cx="326915" cy="3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177">
                <a:solidFill>
                  <a:srgbClr val="000000"/>
                </a:solidFill>
              </a:rPr>
              <a:t>25</a:t>
            </a:r>
            <a:endParaRPr lang="en-GB" sz="2177" baseline="-33000">
              <a:solidFill>
                <a:srgbClr val="000000"/>
              </a:solidFill>
            </a:endParaRPr>
          </a:p>
        </p:txBody>
      </p:sp>
      <p:sp>
        <p:nvSpPr>
          <p:cNvPr id="24607" name="Text Box 31"/>
          <p:cNvSpPr txBox="1">
            <a:spLocks noChangeArrowheads="1"/>
          </p:cNvSpPr>
          <p:nvPr/>
        </p:nvSpPr>
        <p:spPr bwMode="auto">
          <a:xfrm>
            <a:off x="1240932" y="5453854"/>
            <a:ext cx="326915" cy="3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177">
                <a:solidFill>
                  <a:srgbClr val="000000"/>
                </a:solidFill>
              </a:rPr>
              <a:t>10</a:t>
            </a:r>
            <a:endParaRPr lang="en-GB" sz="2177" baseline="-33000">
              <a:solidFill>
                <a:srgbClr val="000000"/>
              </a:solidFill>
            </a:endParaRPr>
          </a:p>
        </p:txBody>
      </p:sp>
      <p:sp>
        <p:nvSpPr>
          <p:cNvPr id="24608" name="Text Box 32"/>
          <p:cNvSpPr txBox="1">
            <a:spLocks noChangeArrowheads="1"/>
          </p:cNvSpPr>
          <p:nvPr/>
        </p:nvSpPr>
        <p:spPr bwMode="auto">
          <a:xfrm>
            <a:off x="1174685" y="1926923"/>
            <a:ext cx="326915" cy="3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177">
                <a:solidFill>
                  <a:srgbClr val="000000"/>
                </a:solidFill>
              </a:rPr>
              <a:t>18</a:t>
            </a:r>
            <a:endParaRPr lang="en-GB" sz="2177" baseline="-33000">
              <a:solidFill>
                <a:srgbClr val="000000"/>
              </a:solidFill>
            </a:endParaRPr>
          </a:p>
        </p:txBody>
      </p:sp>
      <p:sp>
        <p:nvSpPr>
          <p:cNvPr id="24609" name="Oval 33"/>
          <p:cNvSpPr>
            <a:spLocks noChangeArrowheads="1"/>
          </p:cNvSpPr>
          <p:nvPr/>
        </p:nvSpPr>
        <p:spPr bwMode="auto">
          <a:xfrm>
            <a:off x="6373631" y="1870757"/>
            <a:ext cx="459409" cy="442126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177"/>
          </a:p>
        </p:txBody>
      </p:sp>
      <p:sp>
        <p:nvSpPr>
          <p:cNvPr id="24610" name="Oval 35"/>
          <p:cNvSpPr>
            <a:spLocks noChangeArrowheads="1"/>
          </p:cNvSpPr>
          <p:nvPr/>
        </p:nvSpPr>
        <p:spPr bwMode="auto">
          <a:xfrm>
            <a:off x="2048856" y="4942601"/>
            <a:ext cx="459408" cy="442127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177"/>
          </a:p>
        </p:txBody>
      </p:sp>
      <p:sp>
        <p:nvSpPr>
          <p:cNvPr id="24611" name="Oval 36"/>
          <p:cNvSpPr>
            <a:spLocks noChangeArrowheads="1"/>
          </p:cNvSpPr>
          <p:nvPr/>
        </p:nvSpPr>
        <p:spPr bwMode="auto">
          <a:xfrm>
            <a:off x="2541388" y="4526396"/>
            <a:ext cx="459408" cy="442126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177"/>
          </a:p>
        </p:txBody>
      </p:sp>
      <p:sp>
        <p:nvSpPr>
          <p:cNvPr id="24612" name="Oval 37"/>
          <p:cNvSpPr>
            <a:spLocks noChangeArrowheads="1"/>
          </p:cNvSpPr>
          <p:nvPr/>
        </p:nvSpPr>
        <p:spPr bwMode="auto">
          <a:xfrm>
            <a:off x="3013757" y="4514875"/>
            <a:ext cx="459408" cy="442126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177"/>
          </a:p>
        </p:txBody>
      </p:sp>
      <p:sp>
        <p:nvSpPr>
          <p:cNvPr id="24613" name="Oval 38"/>
          <p:cNvSpPr>
            <a:spLocks noChangeArrowheads="1"/>
          </p:cNvSpPr>
          <p:nvPr/>
        </p:nvSpPr>
        <p:spPr bwMode="auto">
          <a:xfrm>
            <a:off x="3478927" y="4091470"/>
            <a:ext cx="459409" cy="442126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177"/>
          </a:p>
        </p:txBody>
      </p:sp>
      <p:sp>
        <p:nvSpPr>
          <p:cNvPr id="24614" name="Oval 39"/>
          <p:cNvSpPr>
            <a:spLocks noChangeArrowheads="1"/>
          </p:cNvSpPr>
          <p:nvPr/>
        </p:nvSpPr>
        <p:spPr bwMode="auto">
          <a:xfrm>
            <a:off x="3941215" y="3636383"/>
            <a:ext cx="459408" cy="442126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177"/>
          </a:p>
        </p:txBody>
      </p:sp>
      <p:sp>
        <p:nvSpPr>
          <p:cNvPr id="24615" name="Oval 40"/>
          <p:cNvSpPr>
            <a:spLocks noChangeArrowheads="1"/>
          </p:cNvSpPr>
          <p:nvPr/>
        </p:nvSpPr>
        <p:spPr bwMode="auto">
          <a:xfrm>
            <a:off x="4426546" y="3171215"/>
            <a:ext cx="459409" cy="442127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177"/>
          </a:p>
        </p:txBody>
      </p:sp>
      <p:sp>
        <p:nvSpPr>
          <p:cNvPr id="24616" name="Oval 41"/>
          <p:cNvSpPr>
            <a:spLocks noChangeArrowheads="1"/>
          </p:cNvSpPr>
          <p:nvPr/>
        </p:nvSpPr>
        <p:spPr bwMode="auto">
          <a:xfrm>
            <a:off x="4888834" y="2714686"/>
            <a:ext cx="459408" cy="442126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177"/>
          </a:p>
        </p:txBody>
      </p:sp>
      <p:sp>
        <p:nvSpPr>
          <p:cNvPr id="24617" name="Oval 42"/>
          <p:cNvSpPr>
            <a:spLocks noChangeArrowheads="1"/>
          </p:cNvSpPr>
          <p:nvPr/>
        </p:nvSpPr>
        <p:spPr bwMode="auto">
          <a:xfrm>
            <a:off x="5371286" y="2713247"/>
            <a:ext cx="459409" cy="442127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177"/>
          </a:p>
        </p:txBody>
      </p:sp>
      <p:sp>
        <p:nvSpPr>
          <p:cNvPr id="24618" name="Oval 43"/>
          <p:cNvSpPr>
            <a:spLocks noChangeArrowheads="1"/>
          </p:cNvSpPr>
          <p:nvPr/>
        </p:nvSpPr>
        <p:spPr bwMode="auto">
          <a:xfrm>
            <a:off x="5833573" y="2297042"/>
            <a:ext cx="459408" cy="442126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177"/>
          </a:p>
        </p:txBody>
      </p:sp>
      <p:sp>
        <p:nvSpPr>
          <p:cNvPr id="24619" name="Line 34"/>
          <p:cNvSpPr>
            <a:spLocks noChangeShapeType="1"/>
          </p:cNvSpPr>
          <p:nvPr/>
        </p:nvSpPr>
        <p:spPr bwMode="auto">
          <a:xfrm flipV="1">
            <a:off x="1828514" y="2056538"/>
            <a:ext cx="4768341" cy="3529811"/>
          </a:xfrm>
          <a:prstGeom prst="line">
            <a:avLst/>
          </a:prstGeom>
          <a:noFill/>
          <a:ln w="3672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</p:spTree>
    <p:extLst>
      <p:ext uri="{BB962C8B-B14F-4D97-AF65-F5344CB8AC3E}">
        <p14:creationId xmlns:p14="http://schemas.microsoft.com/office/powerpoint/2010/main" val="114353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70631" y="568861"/>
            <a:ext cx="7808500" cy="1146360"/>
          </a:xfrm>
        </p:spPr>
        <p:txBody>
          <a:bodyPr/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dirty="0"/>
              <a:t>Primitives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70631" y="1906760"/>
            <a:ext cx="7808500" cy="4320454"/>
          </a:xfrm>
        </p:spPr>
        <p:txBody>
          <a:bodyPr/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dirty="0"/>
              <a:t>Graphic SW and HW provide subroutines to describe a scene in terms of basic geometric structures called output primitives.</a:t>
            </a:r>
          </a:p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dirty="0"/>
              <a:t>Output primitives are combined to form complex structures</a:t>
            </a:r>
          </a:p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dirty="0"/>
              <a:t>Simplest primitives</a:t>
            </a:r>
          </a:p>
          <a:p>
            <a:pPr lvl="1"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dirty="0"/>
              <a:t>Point (pixel)</a:t>
            </a:r>
          </a:p>
          <a:p>
            <a:pPr lvl="1"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dirty="0"/>
              <a:t>Line segment</a:t>
            </a:r>
          </a:p>
        </p:txBody>
      </p:sp>
    </p:spTree>
    <p:extLst>
      <p:ext uri="{BB962C8B-B14F-4D97-AF65-F5344CB8AC3E}">
        <p14:creationId xmlns:p14="http://schemas.microsoft.com/office/powerpoint/2010/main" val="4278974897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1"/>
          <p:cNvSpPr>
            <a:spLocks noGrp="1" noChangeArrowheads="1"/>
          </p:cNvSpPr>
          <p:nvPr>
            <p:ph type="title"/>
          </p:nvPr>
        </p:nvSpPr>
        <p:spPr>
          <a:xfrm>
            <a:off x="641828" y="280832"/>
            <a:ext cx="7808500" cy="1146360"/>
          </a:xfrm>
        </p:spPr>
        <p:txBody>
          <a:bodyPr/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dirty="0" err="1"/>
              <a:t>Bresenham's</a:t>
            </a:r>
            <a:r>
              <a:rPr lang="en-GB" dirty="0"/>
              <a:t> Line Algorithm</a:t>
            </a:r>
          </a:p>
        </p:txBody>
      </p:sp>
      <p:sp>
        <p:nvSpPr>
          <p:cNvPr id="3079" name="Rectangle 2"/>
          <p:cNvSpPr>
            <a:spLocks noGrp="1" noChangeArrowheads="1"/>
          </p:cNvSpPr>
          <p:nvPr>
            <p:ph idx="1"/>
          </p:nvPr>
        </p:nvSpPr>
        <p:spPr>
          <a:xfrm>
            <a:off x="345158" y="1327315"/>
            <a:ext cx="8538659" cy="5019938"/>
          </a:xfrm>
        </p:spPr>
        <p:txBody>
          <a:bodyPr/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sz="2177" dirty="0"/>
              <a:t>Same output as Midpoint Line Algorithm but different idea</a:t>
            </a:r>
          </a:p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dirty="0"/>
              <a:t>Choose the pixel closest to the ideal line (not by midpoint)</a:t>
            </a:r>
          </a:p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br>
              <a:rPr lang="en-GB" dirty="0"/>
            </a:br>
            <a:br>
              <a:rPr lang="en-GB" dirty="0"/>
            </a:br>
            <a:r>
              <a:rPr lang="en-GB" dirty="0"/>
              <a:t>										</a:t>
            </a:r>
          </a:p>
        </p:txBody>
      </p:sp>
      <p:sp>
        <p:nvSpPr>
          <p:cNvPr id="3080" name="Text Box 4"/>
          <p:cNvSpPr txBox="1">
            <a:spLocks noChangeArrowheads="1"/>
          </p:cNvSpPr>
          <p:nvPr/>
        </p:nvSpPr>
        <p:spPr bwMode="auto">
          <a:xfrm>
            <a:off x="1780990" y="4994623"/>
            <a:ext cx="440686" cy="3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177" i="1">
                <a:solidFill>
                  <a:srgbClr val="000000"/>
                </a:solidFill>
              </a:rPr>
              <a:t>x</a:t>
            </a:r>
            <a:r>
              <a:rPr lang="en-GB" sz="2177" i="1" baseline="-33000">
                <a:solidFill>
                  <a:srgbClr val="000000"/>
                </a:solidFill>
              </a:rPr>
              <a:t>k+</a:t>
            </a:r>
            <a:r>
              <a:rPr lang="en-GB" sz="2177" baseline="-33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081" name="Line 5"/>
          <p:cNvSpPr>
            <a:spLocks noChangeShapeType="1"/>
          </p:cNvSpPr>
          <p:nvPr/>
        </p:nvSpPr>
        <p:spPr bwMode="auto">
          <a:xfrm>
            <a:off x="922661" y="4702273"/>
            <a:ext cx="2272559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3082" name="Line 6"/>
          <p:cNvSpPr>
            <a:spLocks noChangeShapeType="1"/>
          </p:cNvSpPr>
          <p:nvPr/>
        </p:nvSpPr>
        <p:spPr bwMode="auto">
          <a:xfrm>
            <a:off x="875135" y="3001454"/>
            <a:ext cx="2272559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3083" name="Line 7"/>
          <p:cNvSpPr>
            <a:spLocks noChangeShapeType="1"/>
          </p:cNvSpPr>
          <p:nvPr/>
        </p:nvSpPr>
        <p:spPr bwMode="auto">
          <a:xfrm>
            <a:off x="875135" y="3426299"/>
            <a:ext cx="2272559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3084" name="Line 8"/>
          <p:cNvSpPr>
            <a:spLocks noChangeShapeType="1"/>
          </p:cNvSpPr>
          <p:nvPr/>
        </p:nvSpPr>
        <p:spPr bwMode="auto">
          <a:xfrm>
            <a:off x="875135" y="3851143"/>
            <a:ext cx="2272559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3085" name="Line 9"/>
          <p:cNvSpPr>
            <a:spLocks noChangeShapeType="1"/>
          </p:cNvSpPr>
          <p:nvPr/>
        </p:nvSpPr>
        <p:spPr bwMode="auto">
          <a:xfrm>
            <a:off x="899618" y="4277428"/>
            <a:ext cx="2272559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3086" name="Line 10"/>
          <p:cNvSpPr>
            <a:spLocks noChangeShapeType="1"/>
          </p:cNvSpPr>
          <p:nvPr/>
        </p:nvSpPr>
        <p:spPr bwMode="auto">
          <a:xfrm>
            <a:off x="875135" y="2576610"/>
            <a:ext cx="2272559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3087" name="Line 11"/>
          <p:cNvSpPr>
            <a:spLocks noChangeShapeType="1"/>
          </p:cNvSpPr>
          <p:nvPr/>
        </p:nvSpPr>
        <p:spPr bwMode="auto">
          <a:xfrm>
            <a:off x="1213570" y="2282819"/>
            <a:ext cx="1440" cy="271180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3088" name="Line 12"/>
          <p:cNvSpPr>
            <a:spLocks noChangeShapeType="1"/>
          </p:cNvSpPr>
          <p:nvPr/>
        </p:nvSpPr>
        <p:spPr bwMode="auto">
          <a:xfrm>
            <a:off x="1691701" y="2282819"/>
            <a:ext cx="1440" cy="271180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3089" name="Line 13"/>
          <p:cNvSpPr>
            <a:spLocks noChangeShapeType="1"/>
          </p:cNvSpPr>
          <p:nvPr/>
        </p:nvSpPr>
        <p:spPr bwMode="auto">
          <a:xfrm>
            <a:off x="2168391" y="2282819"/>
            <a:ext cx="1441" cy="271180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3090" name="Line 14"/>
          <p:cNvSpPr>
            <a:spLocks noChangeShapeType="1"/>
          </p:cNvSpPr>
          <p:nvPr/>
        </p:nvSpPr>
        <p:spPr bwMode="auto">
          <a:xfrm>
            <a:off x="2646521" y="2282819"/>
            <a:ext cx="1441" cy="271180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3091" name="Line 15"/>
          <p:cNvSpPr>
            <a:spLocks noChangeShapeType="1"/>
          </p:cNvSpPr>
          <p:nvPr/>
        </p:nvSpPr>
        <p:spPr bwMode="auto">
          <a:xfrm>
            <a:off x="3123211" y="2282819"/>
            <a:ext cx="1440" cy="271180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3092" name="Oval 16"/>
          <p:cNvSpPr>
            <a:spLocks noChangeArrowheads="1"/>
          </p:cNvSpPr>
          <p:nvPr/>
        </p:nvSpPr>
        <p:spPr bwMode="auto">
          <a:xfrm>
            <a:off x="1220772" y="3849703"/>
            <a:ext cx="459409" cy="442126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177"/>
          </a:p>
        </p:txBody>
      </p:sp>
      <p:sp>
        <p:nvSpPr>
          <p:cNvPr id="3093" name="Line 17"/>
          <p:cNvSpPr>
            <a:spLocks noChangeShapeType="1"/>
          </p:cNvSpPr>
          <p:nvPr/>
        </p:nvSpPr>
        <p:spPr bwMode="auto">
          <a:xfrm flipV="1">
            <a:off x="1454076" y="3295245"/>
            <a:ext cx="2155907" cy="784883"/>
          </a:xfrm>
          <a:prstGeom prst="line">
            <a:avLst/>
          </a:prstGeom>
          <a:noFill/>
          <a:ln w="3672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3094" name="Text Box 18"/>
          <p:cNvSpPr txBox="1">
            <a:spLocks noChangeArrowheads="1"/>
          </p:cNvSpPr>
          <p:nvPr/>
        </p:nvSpPr>
        <p:spPr bwMode="auto">
          <a:xfrm>
            <a:off x="1324462" y="4994623"/>
            <a:ext cx="231865" cy="3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177" i="1">
                <a:solidFill>
                  <a:srgbClr val="000000"/>
                </a:solidFill>
              </a:rPr>
              <a:t>x</a:t>
            </a:r>
            <a:r>
              <a:rPr lang="en-GB" sz="2177" i="1" baseline="-33000">
                <a:solidFill>
                  <a:srgbClr val="000000"/>
                </a:solidFill>
              </a:rPr>
              <a:t>k</a:t>
            </a:r>
          </a:p>
        </p:txBody>
      </p:sp>
      <p:sp>
        <p:nvSpPr>
          <p:cNvPr id="3095" name="Text Box 19"/>
          <p:cNvSpPr txBox="1">
            <a:spLocks noChangeArrowheads="1"/>
          </p:cNvSpPr>
          <p:nvPr/>
        </p:nvSpPr>
        <p:spPr bwMode="auto">
          <a:xfrm>
            <a:off x="605827" y="3884267"/>
            <a:ext cx="231864" cy="3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177" i="1">
                <a:solidFill>
                  <a:srgbClr val="000000"/>
                </a:solidFill>
              </a:rPr>
              <a:t>y</a:t>
            </a:r>
            <a:r>
              <a:rPr lang="en-GB" sz="2177" i="1" baseline="-33000">
                <a:solidFill>
                  <a:srgbClr val="000000"/>
                </a:solidFill>
              </a:rPr>
              <a:t>k</a:t>
            </a:r>
          </a:p>
        </p:txBody>
      </p:sp>
      <p:sp>
        <p:nvSpPr>
          <p:cNvPr id="3096" name="Text Box 20"/>
          <p:cNvSpPr txBox="1">
            <a:spLocks noChangeArrowheads="1"/>
          </p:cNvSpPr>
          <p:nvPr/>
        </p:nvSpPr>
        <p:spPr bwMode="auto">
          <a:xfrm>
            <a:off x="409966" y="3426299"/>
            <a:ext cx="668230" cy="3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177" i="1">
                <a:solidFill>
                  <a:srgbClr val="000000"/>
                </a:solidFill>
              </a:rPr>
              <a:t>y</a:t>
            </a:r>
            <a:r>
              <a:rPr lang="en-GB" sz="2177" i="1" baseline="-33000">
                <a:solidFill>
                  <a:srgbClr val="000000"/>
                </a:solidFill>
              </a:rPr>
              <a:t>k</a:t>
            </a:r>
            <a:r>
              <a:rPr lang="en-GB" sz="2177" i="1">
                <a:solidFill>
                  <a:srgbClr val="000000"/>
                </a:solidFill>
              </a:rPr>
              <a:t>+</a:t>
            </a:r>
            <a:r>
              <a:rPr lang="en-GB" sz="2177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097" name="Text Box 22"/>
          <p:cNvSpPr txBox="1">
            <a:spLocks noChangeArrowheads="1"/>
          </p:cNvSpPr>
          <p:nvPr/>
        </p:nvSpPr>
        <p:spPr bwMode="auto">
          <a:xfrm>
            <a:off x="2891346" y="2969772"/>
            <a:ext cx="1176604" cy="279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814" i="1">
                <a:solidFill>
                  <a:srgbClr val="000000"/>
                </a:solidFill>
              </a:rPr>
              <a:t>y=mx+b</a:t>
            </a:r>
          </a:p>
        </p:txBody>
      </p:sp>
      <p:sp>
        <p:nvSpPr>
          <p:cNvPr id="3098" name="Line 23"/>
          <p:cNvSpPr>
            <a:spLocks noChangeShapeType="1"/>
          </p:cNvSpPr>
          <p:nvPr/>
        </p:nvSpPr>
        <p:spPr bwMode="auto">
          <a:xfrm>
            <a:off x="3349314" y="3884267"/>
            <a:ext cx="0" cy="19442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3099" name="Line 24"/>
          <p:cNvSpPr>
            <a:spLocks noChangeShapeType="1"/>
          </p:cNvSpPr>
          <p:nvPr/>
        </p:nvSpPr>
        <p:spPr bwMode="auto">
          <a:xfrm>
            <a:off x="3349315" y="3622159"/>
            <a:ext cx="1441" cy="28947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3100" name="Text Box 25"/>
          <p:cNvSpPr txBox="1">
            <a:spLocks noChangeArrowheads="1"/>
          </p:cNvSpPr>
          <p:nvPr/>
        </p:nvSpPr>
        <p:spPr bwMode="auto">
          <a:xfrm>
            <a:off x="3414121" y="3622160"/>
            <a:ext cx="587582" cy="25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633" i="1">
                <a:solidFill>
                  <a:srgbClr val="000000"/>
                </a:solidFill>
              </a:rPr>
              <a:t>d</a:t>
            </a:r>
            <a:r>
              <a:rPr lang="en-GB" sz="1633" i="1" baseline="-33000">
                <a:solidFill>
                  <a:srgbClr val="000000"/>
                </a:solidFill>
              </a:rPr>
              <a:t>upper</a:t>
            </a:r>
          </a:p>
        </p:txBody>
      </p:sp>
      <p:sp>
        <p:nvSpPr>
          <p:cNvPr id="3101" name="Text Box 26"/>
          <p:cNvSpPr txBox="1">
            <a:spLocks noChangeArrowheads="1"/>
          </p:cNvSpPr>
          <p:nvPr/>
        </p:nvSpPr>
        <p:spPr bwMode="auto">
          <a:xfrm>
            <a:off x="3414122" y="3949074"/>
            <a:ext cx="457968" cy="25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633" i="1">
                <a:solidFill>
                  <a:srgbClr val="000000"/>
                </a:solidFill>
              </a:rPr>
              <a:t>d</a:t>
            </a:r>
            <a:r>
              <a:rPr lang="en-GB" sz="1633" baseline="-33000">
                <a:solidFill>
                  <a:srgbClr val="000000"/>
                </a:solidFill>
              </a:rPr>
              <a:t>lower</a:t>
            </a:r>
          </a:p>
        </p:txBody>
      </p:sp>
      <p:graphicFrame>
        <p:nvGraphicFramePr>
          <p:cNvPr id="307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651979"/>
              </p:ext>
            </p:extLst>
          </p:nvPr>
        </p:nvGraphicFramePr>
        <p:xfrm>
          <a:off x="4137079" y="1981200"/>
          <a:ext cx="3194255" cy="1440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6" name="Equation" r:id="rId4" imgW="2197080" imgH="990360" progId="Equation.3">
                  <p:embed/>
                </p:oleObj>
              </mc:Choice>
              <mc:Fallback>
                <p:oleObj name="Equation" r:id="rId4" imgW="2197080" imgH="990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7079" y="1981200"/>
                        <a:ext cx="3194255" cy="14401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8809502"/>
              </p:ext>
            </p:extLst>
          </p:nvPr>
        </p:nvGraphicFramePr>
        <p:xfrm>
          <a:off x="4065068" y="3426299"/>
          <a:ext cx="4818749" cy="902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7" name="Equation" r:id="rId6" imgW="3746160" imgH="711000" progId="Equation.3">
                  <p:embed/>
                </p:oleObj>
              </mc:Choice>
              <mc:Fallback>
                <p:oleObj name="Equation" r:id="rId6" imgW="374616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5068" y="3426299"/>
                        <a:ext cx="4818749" cy="90297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246966"/>
              </p:ext>
            </p:extLst>
          </p:nvPr>
        </p:nvGraphicFramePr>
        <p:xfrm>
          <a:off x="4655533" y="4536655"/>
          <a:ext cx="2220713" cy="725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8" name="Equation" r:id="rId8" imgW="1320480" imgH="431640" progId="Equation.3">
                  <p:embed/>
                </p:oleObj>
              </mc:Choice>
              <mc:Fallback>
                <p:oleObj name="Equation" r:id="rId8" imgW="13204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5533" y="4536655"/>
                        <a:ext cx="2220713" cy="725836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3861193"/>
              </p:ext>
            </p:extLst>
          </p:nvPr>
        </p:nvGraphicFramePr>
        <p:xfrm>
          <a:off x="3218261" y="5582205"/>
          <a:ext cx="5551782" cy="745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9" name="Equation" r:id="rId10" imgW="3403440" imgH="457200" progId="Equation.3">
                  <p:embed/>
                </p:oleObj>
              </mc:Choice>
              <mc:Fallback>
                <p:oleObj name="Equation" r:id="rId10" imgW="34034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8261" y="5582205"/>
                        <a:ext cx="5551782" cy="7459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02" name="Text Box 37"/>
          <p:cNvSpPr txBox="1">
            <a:spLocks noChangeArrowheads="1"/>
          </p:cNvSpPr>
          <p:nvPr/>
        </p:nvSpPr>
        <p:spPr bwMode="auto">
          <a:xfrm>
            <a:off x="2238958" y="4994623"/>
            <a:ext cx="440686" cy="3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177" i="1">
                <a:solidFill>
                  <a:srgbClr val="000000"/>
                </a:solidFill>
              </a:rPr>
              <a:t>x</a:t>
            </a:r>
            <a:r>
              <a:rPr lang="en-GB" sz="2177" i="1" baseline="-33000">
                <a:solidFill>
                  <a:srgbClr val="000000"/>
                </a:solidFill>
              </a:rPr>
              <a:t>k+</a:t>
            </a:r>
            <a:r>
              <a:rPr lang="en-GB" sz="2177" baseline="-33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103" name="Text Box 38"/>
          <p:cNvSpPr txBox="1">
            <a:spLocks noChangeArrowheads="1"/>
          </p:cNvSpPr>
          <p:nvPr/>
        </p:nvSpPr>
        <p:spPr bwMode="auto">
          <a:xfrm>
            <a:off x="2761733" y="4994623"/>
            <a:ext cx="440686" cy="3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177" i="1">
                <a:solidFill>
                  <a:srgbClr val="000000"/>
                </a:solidFill>
              </a:rPr>
              <a:t>x</a:t>
            </a:r>
            <a:r>
              <a:rPr lang="en-GB" sz="2177" i="1" baseline="-33000">
                <a:solidFill>
                  <a:srgbClr val="000000"/>
                </a:solidFill>
              </a:rPr>
              <a:t>k+</a:t>
            </a:r>
            <a:r>
              <a:rPr lang="en-GB" sz="2177" baseline="-33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3104" name="Line 39"/>
          <p:cNvSpPr>
            <a:spLocks noChangeShapeType="1"/>
          </p:cNvSpPr>
          <p:nvPr/>
        </p:nvSpPr>
        <p:spPr bwMode="auto">
          <a:xfrm flipH="1" flipV="1">
            <a:off x="1927885" y="1924221"/>
            <a:ext cx="0" cy="3200016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3105" name="Line 40"/>
          <p:cNvSpPr>
            <a:spLocks noChangeShapeType="1"/>
          </p:cNvSpPr>
          <p:nvPr/>
        </p:nvSpPr>
        <p:spPr bwMode="auto">
          <a:xfrm>
            <a:off x="529498" y="3902988"/>
            <a:ext cx="3005596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</p:spTree>
    <p:extLst>
      <p:ext uri="{BB962C8B-B14F-4D97-AF65-F5344CB8AC3E}">
        <p14:creationId xmlns:p14="http://schemas.microsoft.com/office/powerpoint/2010/main" val="2008107836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6"/>
          <p:cNvGraphicFramePr>
            <a:graphicFrameLocks noChangeAspect="1"/>
          </p:cNvGraphicFramePr>
          <p:nvPr>
            <p:extLst/>
          </p:nvPr>
        </p:nvGraphicFramePr>
        <p:xfrm>
          <a:off x="997487" y="616558"/>
          <a:ext cx="4918116" cy="859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8" name="Equation" r:id="rId4" imgW="2616120" imgH="457200" progId="Equation.3">
                  <p:embed/>
                </p:oleObj>
              </mc:Choice>
              <mc:Fallback>
                <p:oleObj name="Equation" r:id="rId4" imgW="26161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7487" y="616558"/>
                        <a:ext cx="4918116" cy="859771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7"/>
          <p:cNvGraphicFramePr>
            <a:graphicFrameLocks noChangeAspect="1"/>
          </p:cNvGraphicFramePr>
          <p:nvPr>
            <p:extLst/>
          </p:nvPr>
        </p:nvGraphicFramePr>
        <p:xfrm>
          <a:off x="1137900" y="2485690"/>
          <a:ext cx="4507673" cy="792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9" name="Equation" r:id="rId6" imgW="2603160" imgH="457200" progId="Equation.3">
                  <p:embed/>
                </p:oleObj>
              </mc:Choice>
              <mc:Fallback>
                <p:oleObj name="Equation" r:id="rId6" imgW="26031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7900" y="2485690"/>
                        <a:ext cx="4507673" cy="7920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1137900" y="1838355"/>
            <a:ext cx="1487908" cy="427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177" dirty="0"/>
              <a:t>at step k+1:</a:t>
            </a:r>
          </a:p>
        </p:txBody>
      </p:sp>
      <p:graphicFrame>
        <p:nvGraphicFramePr>
          <p:cNvPr id="4100" name="Object 9"/>
          <p:cNvGraphicFramePr>
            <a:graphicFrameLocks noChangeAspect="1"/>
          </p:cNvGraphicFramePr>
          <p:nvPr>
            <p:extLst/>
          </p:nvPr>
        </p:nvGraphicFramePr>
        <p:xfrm>
          <a:off x="1202707" y="3656141"/>
          <a:ext cx="4964202" cy="388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0" name="Equation" r:id="rId8" imgW="2908080" imgH="228600" progId="Equation.3">
                  <p:embed/>
                </p:oleObj>
              </mc:Choice>
              <mc:Fallback>
                <p:oleObj name="Equation" r:id="rId8" imgW="2908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2707" y="3656141"/>
                        <a:ext cx="4964202" cy="3888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Line 10"/>
          <p:cNvSpPr>
            <a:spLocks noChangeShapeType="1"/>
          </p:cNvSpPr>
          <p:nvPr/>
        </p:nvSpPr>
        <p:spPr bwMode="auto">
          <a:xfrm flipH="1">
            <a:off x="4991746" y="4062840"/>
            <a:ext cx="522775" cy="1958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4104" name="Line 11"/>
          <p:cNvSpPr>
            <a:spLocks noChangeShapeType="1"/>
          </p:cNvSpPr>
          <p:nvPr/>
        </p:nvSpPr>
        <p:spPr bwMode="auto">
          <a:xfrm>
            <a:off x="5710381" y="4062840"/>
            <a:ext cx="652388" cy="1958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4105" name="Text Box 12"/>
          <p:cNvSpPr txBox="1">
            <a:spLocks noChangeArrowheads="1"/>
          </p:cNvSpPr>
          <p:nvPr/>
        </p:nvSpPr>
        <p:spPr bwMode="auto">
          <a:xfrm>
            <a:off x="3881388" y="4258700"/>
            <a:ext cx="1827744" cy="34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633"/>
              <a:t>0 if </a:t>
            </a:r>
            <a:r>
              <a:rPr lang="en-US" sz="1633" i="1"/>
              <a:t>p</a:t>
            </a:r>
            <a:r>
              <a:rPr lang="en-US" sz="1633" i="1" baseline="-25000"/>
              <a:t>k</a:t>
            </a:r>
            <a:r>
              <a:rPr lang="en-US" sz="1633"/>
              <a:t> was negative</a:t>
            </a:r>
            <a:endParaRPr lang="en-US" sz="1633">
              <a:latin typeface="Verdana" panose="020B0604030504040204" pitchFamily="34" charset="0"/>
            </a:endParaRPr>
          </a:p>
        </p:txBody>
      </p:sp>
      <p:sp>
        <p:nvSpPr>
          <p:cNvPr id="4106" name="Text Box 13"/>
          <p:cNvSpPr txBox="1">
            <a:spLocks noChangeArrowheads="1"/>
          </p:cNvSpPr>
          <p:nvPr/>
        </p:nvSpPr>
        <p:spPr bwMode="auto">
          <a:xfrm>
            <a:off x="6037296" y="4258700"/>
            <a:ext cx="1781257" cy="34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633"/>
              <a:t>1 if </a:t>
            </a:r>
            <a:r>
              <a:rPr lang="en-US" sz="1633" i="1"/>
              <a:t>p</a:t>
            </a:r>
            <a:r>
              <a:rPr lang="en-US" sz="1633" i="1" baseline="-25000"/>
              <a:t>k</a:t>
            </a:r>
            <a:r>
              <a:rPr lang="en-US" sz="1633"/>
              <a:t> was positive</a:t>
            </a:r>
            <a:endParaRPr lang="en-US" sz="1633">
              <a:latin typeface="Verdana" panose="020B0604030504040204" pitchFamily="34" charset="0"/>
            </a:endParaRPr>
          </a:p>
        </p:txBody>
      </p:sp>
      <p:sp>
        <p:nvSpPr>
          <p:cNvPr id="4107" name="Text Box 14"/>
          <p:cNvSpPr txBox="1">
            <a:spLocks noChangeArrowheads="1"/>
          </p:cNvSpPr>
          <p:nvPr/>
        </p:nvSpPr>
        <p:spPr bwMode="auto">
          <a:xfrm>
            <a:off x="1137900" y="4585616"/>
            <a:ext cx="5703806" cy="427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177"/>
              <a:t>to calculate p</a:t>
            </a:r>
            <a:r>
              <a:rPr lang="en-US" sz="2177" baseline="-25000"/>
              <a:t>0</a:t>
            </a:r>
            <a:r>
              <a:rPr lang="en-US" sz="2177"/>
              <a:t> at the starting pixel position (</a:t>
            </a:r>
            <a:r>
              <a:rPr lang="en-US" sz="2177" i="1"/>
              <a:t>x</a:t>
            </a:r>
            <a:r>
              <a:rPr lang="en-US" sz="2177" i="1" baseline="-25000"/>
              <a:t>0</a:t>
            </a:r>
            <a:r>
              <a:rPr lang="en-US" sz="2177"/>
              <a:t>,</a:t>
            </a:r>
            <a:r>
              <a:rPr lang="en-US" sz="2177" i="1"/>
              <a:t>y</a:t>
            </a:r>
            <a:r>
              <a:rPr lang="en-US" sz="2177" i="1" baseline="-25000"/>
              <a:t>0</a:t>
            </a:r>
            <a:r>
              <a:rPr lang="en-US" sz="2177"/>
              <a:t>)</a:t>
            </a:r>
          </a:p>
        </p:txBody>
      </p:sp>
      <p:graphicFrame>
        <p:nvGraphicFramePr>
          <p:cNvPr id="4101" name="Object 15"/>
          <p:cNvGraphicFramePr>
            <a:graphicFrameLocks noChangeAspect="1"/>
          </p:cNvGraphicFramePr>
          <p:nvPr>
            <p:extLst/>
          </p:nvPr>
        </p:nvGraphicFramePr>
        <p:xfrm>
          <a:off x="1202707" y="5010458"/>
          <a:ext cx="6267538" cy="1371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" name="Equation" r:id="rId10" imgW="3949560" imgH="863280" progId="Equation.3">
                  <p:embed/>
                </p:oleObj>
              </mc:Choice>
              <mc:Fallback>
                <p:oleObj name="Equation" r:id="rId10" imgW="394956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2707" y="5010458"/>
                        <a:ext cx="6267538" cy="13710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5403276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6"/>
          <p:cNvSpPr>
            <a:spLocks noGrp="1" noChangeArrowheads="1"/>
          </p:cNvSpPr>
          <p:nvPr>
            <p:ph type="title"/>
          </p:nvPr>
        </p:nvSpPr>
        <p:spPr>
          <a:xfrm>
            <a:off x="456049" y="156737"/>
            <a:ext cx="8296711" cy="1143480"/>
          </a:xfrm>
        </p:spPr>
        <p:txBody>
          <a:bodyPr>
            <a:normAutofit/>
          </a:bodyPr>
          <a:lstStyle/>
          <a:p>
            <a:pPr eaLnBrk="1"/>
            <a:r>
              <a:rPr lang="en-US" sz="3200" dirty="0" err="1"/>
              <a:t>Bresenham’s</a:t>
            </a:r>
            <a:r>
              <a:rPr lang="en-US" sz="3200" dirty="0"/>
              <a:t> Line-Drawing Algorithm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6049" y="1066800"/>
            <a:ext cx="7643189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044480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Midpoint Circle Algorithm</a:t>
            </a:r>
            <a:endParaRPr lang="en-US" b="1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/>
            <a:r>
              <a:rPr lang="en-US" dirty="0"/>
              <a:t>Drawing circle with a DDA-based approach is uncool</a:t>
            </a:r>
          </a:p>
          <a:p>
            <a:pPr lvl="1"/>
            <a:r>
              <a:rPr lang="en-US" dirty="0"/>
              <a:t>Due to the uneven spacing of nonlinear circle equation:</a:t>
            </a:r>
          </a:p>
          <a:p>
            <a:pPr marL="457200" lvl="1" indent="0">
              <a:buNone/>
            </a:pPr>
            <a:r>
              <a:rPr lang="en-US" dirty="0"/>
              <a:t>			x</a:t>
            </a:r>
            <a:r>
              <a:rPr lang="en-US" baseline="30000" dirty="0"/>
              <a:t>2</a:t>
            </a:r>
            <a:r>
              <a:rPr lang="en-US" dirty="0"/>
              <a:t> + y</a:t>
            </a:r>
            <a:r>
              <a:rPr lang="en-US" baseline="30000" dirty="0"/>
              <a:t>2</a:t>
            </a:r>
            <a:r>
              <a:rPr lang="en-US" dirty="0"/>
              <a:t> = R</a:t>
            </a:r>
            <a:r>
              <a:rPr lang="en-US" baseline="30000" dirty="0"/>
              <a:t>2</a:t>
            </a:r>
          </a:p>
          <a:p>
            <a:pPr lvl="1"/>
            <a:r>
              <a:rPr lang="en-US" dirty="0"/>
              <a:t>Run through x values, compute and round y //uncool</a:t>
            </a:r>
          </a:p>
          <a:p>
            <a:pPr marL="457200" lvl="1" indent="0">
              <a:buNone/>
            </a:pPr>
            <a:endParaRPr lang="en-US" baseline="30000" dirty="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352800"/>
            <a:ext cx="609600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0202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Midpoint Circle Algorithm</a:t>
            </a:r>
            <a:endParaRPr lang="en-US" b="1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/>
            <a:r>
              <a:rPr lang="en-US" dirty="0"/>
              <a:t>Break down the problem into octants</a:t>
            </a:r>
          </a:p>
          <a:p>
            <a:pPr eaLnBrk="1"/>
            <a:r>
              <a:rPr lang="en-US" dirty="0"/>
              <a:t>Assume 2</a:t>
            </a:r>
            <a:r>
              <a:rPr lang="en-US" baseline="30000" dirty="0"/>
              <a:t>nd</a:t>
            </a:r>
            <a:r>
              <a:rPr lang="en-US" dirty="0"/>
              <a:t> octant as I can recover correspondences on other octants using 8-way symmetry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124200"/>
            <a:ext cx="2247900" cy="2876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160" y="3429000"/>
            <a:ext cx="3759040" cy="225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61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Midpoint Circle Algorithm</a:t>
            </a:r>
            <a:endParaRPr lang="en-US" b="1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/>
            <a:r>
              <a:rPr lang="en-US" dirty="0"/>
              <a:t>Decision based on the midpoint of the two candidate pixels, namely E and SE //assuming 2</a:t>
            </a:r>
            <a:r>
              <a:rPr lang="en-US" baseline="30000" dirty="0"/>
              <a:t>nd</a:t>
            </a:r>
            <a:r>
              <a:rPr lang="en-US" dirty="0"/>
              <a:t> octant</a:t>
            </a:r>
          </a:p>
          <a:p>
            <a:pPr eaLnBrk="1"/>
            <a:r>
              <a:rPr lang="en-US" dirty="0"/>
              <a:t>Find on what side of the circle the midpoint M is</a:t>
            </a:r>
          </a:p>
          <a:p>
            <a:endParaRPr lang="en-US" baseline="30000" dirty="0"/>
          </a:p>
          <a:p>
            <a:r>
              <a:rPr lang="en-GB" dirty="0"/>
              <a:t>F(x, y) = 0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/>
              <a:t>(x, y) on circle</a:t>
            </a:r>
          </a:p>
          <a:p>
            <a:r>
              <a:rPr lang="en-GB" dirty="0"/>
              <a:t>F(x, y) &lt; 0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/>
              <a:t>(x, y) in circle</a:t>
            </a:r>
          </a:p>
          <a:p>
            <a:r>
              <a:rPr lang="en-GB" dirty="0"/>
              <a:t>F(x, y) &gt; 0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/>
              <a:t>(x, y) out circle</a:t>
            </a:r>
            <a:endParaRPr lang="en-US" baseline="30000" dirty="0"/>
          </a:p>
          <a:p>
            <a:pPr eaLnBrk="1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3124200"/>
            <a:ext cx="3400425" cy="302895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4876800"/>
            <a:ext cx="64008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F(x, y) = x</a:t>
            </a:r>
            <a:r>
              <a:rPr lang="en-US" baseline="30000" dirty="0"/>
              <a:t>2</a:t>
            </a:r>
            <a:r>
              <a:rPr lang="en-US" dirty="0"/>
              <a:t> + y</a:t>
            </a:r>
            <a:r>
              <a:rPr lang="en-US" baseline="30000" dirty="0"/>
              <a:t>2</a:t>
            </a:r>
            <a:r>
              <a:rPr lang="en-US" dirty="0"/>
              <a:t> - R</a:t>
            </a:r>
            <a:r>
              <a:rPr lang="en-US" baseline="30000" dirty="0"/>
              <a:t>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19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Midpoint Circle Algorithm</a:t>
            </a:r>
            <a:endParaRPr lang="en-US" b="1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/>
            <a:r>
              <a:rPr lang="en-US" dirty="0"/>
              <a:t>Decision based on the midpoint of the two candidate pixels, namely E and SE //assuming 2</a:t>
            </a:r>
            <a:r>
              <a:rPr lang="en-US" baseline="30000" dirty="0"/>
              <a:t>nd</a:t>
            </a:r>
            <a:r>
              <a:rPr lang="en-US" dirty="0"/>
              <a:t> octant</a:t>
            </a:r>
          </a:p>
          <a:p>
            <a:pPr eaLnBrk="1"/>
            <a:r>
              <a:rPr lang="en-US" dirty="0"/>
              <a:t>Find on what side of the circle the midpoint M is</a:t>
            </a:r>
          </a:p>
          <a:p>
            <a:pPr eaLnBrk="1"/>
            <a:r>
              <a:rPr lang="en-US" dirty="0"/>
              <a:t>If in, E is closer to the circle (choose E)</a:t>
            </a:r>
          </a:p>
          <a:p>
            <a:r>
              <a:rPr lang="en-US" dirty="0"/>
              <a:t>If out, SE is closer to the circle (choose SE)</a:t>
            </a:r>
          </a:p>
          <a:p>
            <a:pPr eaLnBrk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847279"/>
            <a:ext cx="3352800" cy="246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6607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Midpoint Circle Algorithm</a:t>
            </a:r>
            <a:endParaRPr lang="en-US" b="1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GB" dirty="0"/>
              <a:t>Now we decided on E or SE ; how do we change d’s?</a:t>
            </a:r>
          </a:p>
          <a:p>
            <a:pPr eaLnBrk="1"/>
            <a:r>
              <a:rPr lang="en-GB" dirty="0"/>
              <a:t>According to this decision</a:t>
            </a:r>
          </a:p>
          <a:p>
            <a:pPr marL="0" indent="0" eaLnBrk="1">
              <a:buNone/>
            </a:pPr>
            <a:r>
              <a:rPr lang="en-GB" dirty="0"/>
              <a:t>    consider further ME or MSE</a:t>
            </a:r>
          </a:p>
          <a:p>
            <a:endParaRPr lang="en-GB" dirty="0"/>
          </a:p>
          <a:p>
            <a:r>
              <a:rPr lang="en-GB" dirty="0"/>
              <a:t>If we have decided E, consider ME</a:t>
            </a:r>
          </a:p>
          <a:p>
            <a:r>
              <a:rPr lang="en-GB" dirty="0" err="1"/>
              <a:t>d</a:t>
            </a:r>
            <a:r>
              <a:rPr lang="en-GB" baseline="-25000" dirty="0" err="1"/>
              <a:t>new</a:t>
            </a:r>
            <a:r>
              <a:rPr lang="en-GB" dirty="0"/>
              <a:t> = F(ME) = F(</a:t>
            </a:r>
            <a:r>
              <a:rPr lang="en-GB" dirty="0" err="1"/>
              <a:t>xp</a:t>
            </a:r>
            <a:r>
              <a:rPr lang="en-GB" dirty="0"/>
              <a:t> + 2, </a:t>
            </a:r>
            <a:r>
              <a:rPr lang="en-GB" dirty="0" err="1"/>
              <a:t>yp</a:t>
            </a:r>
            <a:r>
              <a:rPr lang="en-GB" dirty="0"/>
              <a:t> - 1/2)</a:t>
            </a:r>
          </a:p>
          <a:p>
            <a:r>
              <a:rPr lang="en-GB" dirty="0" err="1"/>
              <a:t>d</a:t>
            </a:r>
            <a:r>
              <a:rPr lang="en-GB" baseline="-25000" dirty="0" err="1"/>
              <a:t>new</a:t>
            </a:r>
            <a:r>
              <a:rPr lang="en-GB" dirty="0"/>
              <a:t> = (</a:t>
            </a:r>
            <a:r>
              <a:rPr lang="en-GB" dirty="0" err="1"/>
              <a:t>xp</a:t>
            </a:r>
            <a:r>
              <a:rPr lang="en-GB" dirty="0"/>
              <a:t> + 2)</a:t>
            </a:r>
            <a:r>
              <a:rPr lang="en-GB" baseline="30000" dirty="0"/>
              <a:t>2</a:t>
            </a:r>
            <a:r>
              <a:rPr lang="en-GB" dirty="0"/>
              <a:t> + (</a:t>
            </a:r>
            <a:r>
              <a:rPr lang="en-GB" dirty="0" err="1"/>
              <a:t>yp</a:t>
            </a:r>
            <a:r>
              <a:rPr lang="en-GB" dirty="0"/>
              <a:t> - 1/2)</a:t>
            </a:r>
            <a:r>
              <a:rPr lang="en-GB" baseline="30000" dirty="0"/>
              <a:t>2</a:t>
            </a:r>
            <a:r>
              <a:rPr lang="en-GB" dirty="0"/>
              <a:t> - R</a:t>
            </a:r>
            <a:r>
              <a:rPr lang="en-GB" baseline="30000" dirty="0"/>
              <a:t>2</a:t>
            </a:r>
            <a:endParaRPr lang="en-GB" dirty="0"/>
          </a:p>
          <a:p>
            <a:r>
              <a:rPr lang="en-GB" dirty="0" err="1"/>
              <a:t>d</a:t>
            </a:r>
            <a:r>
              <a:rPr lang="en-GB" baseline="-25000" dirty="0" err="1"/>
              <a:t>old</a:t>
            </a:r>
            <a:r>
              <a:rPr lang="en-GB" dirty="0"/>
              <a:t> = F(M) = F(</a:t>
            </a:r>
            <a:r>
              <a:rPr lang="en-GB" dirty="0" err="1"/>
              <a:t>xp</a:t>
            </a:r>
            <a:r>
              <a:rPr lang="en-GB" dirty="0"/>
              <a:t> + 1, </a:t>
            </a:r>
            <a:r>
              <a:rPr lang="en-GB" dirty="0" err="1"/>
              <a:t>yp</a:t>
            </a:r>
            <a:r>
              <a:rPr lang="en-GB" dirty="0"/>
              <a:t> - 1/2) = (</a:t>
            </a:r>
            <a:r>
              <a:rPr lang="en-GB" dirty="0" err="1"/>
              <a:t>xp</a:t>
            </a:r>
            <a:r>
              <a:rPr lang="en-GB" dirty="0"/>
              <a:t> + 1)</a:t>
            </a:r>
            <a:r>
              <a:rPr lang="en-GB" baseline="30000" dirty="0"/>
              <a:t>2</a:t>
            </a:r>
            <a:r>
              <a:rPr lang="en-GB" dirty="0"/>
              <a:t> + (</a:t>
            </a:r>
            <a:r>
              <a:rPr lang="en-GB" dirty="0" err="1"/>
              <a:t>yp</a:t>
            </a:r>
            <a:r>
              <a:rPr lang="en-GB" dirty="0"/>
              <a:t> - 1/2)</a:t>
            </a:r>
            <a:r>
              <a:rPr lang="en-GB" baseline="30000" dirty="0"/>
              <a:t>2</a:t>
            </a:r>
            <a:r>
              <a:rPr lang="en-GB" dirty="0"/>
              <a:t> - R</a:t>
            </a:r>
            <a:r>
              <a:rPr lang="en-GB" baseline="30000" dirty="0"/>
              <a:t>2</a:t>
            </a:r>
            <a:endParaRPr lang="en-GB" dirty="0"/>
          </a:p>
          <a:p>
            <a:r>
              <a:rPr lang="en-GB" dirty="0" err="1"/>
              <a:t>dd</a:t>
            </a:r>
            <a:r>
              <a:rPr lang="en-GB" baseline="-25000" dirty="0" err="1"/>
              <a:t>E</a:t>
            </a:r>
            <a:r>
              <a:rPr lang="en-GB" dirty="0"/>
              <a:t> = </a:t>
            </a:r>
            <a:r>
              <a:rPr lang="en-GB" dirty="0" err="1"/>
              <a:t>d</a:t>
            </a:r>
            <a:r>
              <a:rPr lang="en-GB" baseline="-25000" dirty="0" err="1"/>
              <a:t>new</a:t>
            </a:r>
            <a:r>
              <a:rPr lang="en-GB" baseline="-25000" dirty="0"/>
              <a:t> </a:t>
            </a:r>
            <a:r>
              <a:rPr lang="en-GB" dirty="0"/>
              <a:t>- </a:t>
            </a:r>
            <a:r>
              <a:rPr lang="en-GB" dirty="0" err="1"/>
              <a:t>d</a:t>
            </a:r>
            <a:r>
              <a:rPr lang="en-GB" baseline="-25000" dirty="0" err="1"/>
              <a:t>old</a:t>
            </a:r>
            <a:r>
              <a:rPr lang="en-GB" baseline="-25000" dirty="0"/>
              <a:t> </a:t>
            </a:r>
            <a:r>
              <a:rPr lang="en-GB" dirty="0"/>
              <a:t>= 2xp + 3 //delta d when E selected</a:t>
            </a:r>
          </a:p>
          <a:p>
            <a:r>
              <a:rPr lang="en-GB" dirty="0"/>
              <a:t>When </a:t>
            </a:r>
            <a:r>
              <a:rPr lang="en-GB" dirty="0" err="1"/>
              <a:t>const</a:t>
            </a:r>
            <a:r>
              <a:rPr lang="en-GB" dirty="0"/>
              <a:t> 2xp+3 added to </a:t>
            </a:r>
            <a:r>
              <a:rPr lang="en-GB" dirty="0" err="1"/>
              <a:t>d</a:t>
            </a:r>
            <a:r>
              <a:rPr lang="en-GB" baseline="-25000" dirty="0" err="1"/>
              <a:t>old</a:t>
            </a:r>
            <a:r>
              <a:rPr lang="en-GB" baseline="-25000" dirty="0"/>
              <a:t> </a:t>
            </a:r>
            <a:r>
              <a:rPr lang="en-GB" dirty="0"/>
              <a:t> I get desired </a:t>
            </a:r>
            <a:r>
              <a:rPr lang="en-GB" dirty="0" err="1"/>
              <a:t>d</a:t>
            </a:r>
            <a:r>
              <a:rPr lang="en-GB" baseline="-25000" dirty="0" err="1"/>
              <a:t>new</a:t>
            </a:r>
            <a:r>
              <a:rPr lang="en-GB" baseline="-25000" dirty="0"/>
              <a:t> </a:t>
            </a:r>
            <a:r>
              <a:rPr lang="en-GB" dirty="0"/>
              <a:t>quickly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eaLnBrk="1">
              <a:buNone/>
            </a:pPr>
            <a:endParaRPr lang="en-GB" dirty="0"/>
          </a:p>
          <a:p>
            <a:pPr marL="0" indent="0" eaLnBrk="1">
              <a:buNone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2286000"/>
            <a:ext cx="3170044" cy="232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3195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2286000"/>
            <a:ext cx="3170044" cy="2327276"/>
          </a:xfrm>
          <a:prstGeom prst="rect">
            <a:avLst/>
          </a:prstGeom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Midpoint Circle Algorithm</a:t>
            </a:r>
            <a:endParaRPr lang="en-US" b="1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GB" dirty="0"/>
              <a:t>Now we decided on E or SE ; how do we change d’s?</a:t>
            </a:r>
          </a:p>
          <a:p>
            <a:pPr eaLnBrk="1"/>
            <a:r>
              <a:rPr lang="en-GB" dirty="0"/>
              <a:t>According to this decision</a:t>
            </a:r>
          </a:p>
          <a:p>
            <a:pPr marL="0" indent="0" eaLnBrk="1">
              <a:buNone/>
            </a:pPr>
            <a:r>
              <a:rPr lang="en-GB" dirty="0"/>
              <a:t>    consider further ME or MSE</a:t>
            </a:r>
          </a:p>
          <a:p>
            <a:endParaRPr lang="en-GB" dirty="0"/>
          </a:p>
          <a:p>
            <a:r>
              <a:rPr lang="en-GB" dirty="0"/>
              <a:t>If we have decided SE, consider MSE</a:t>
            </a:r>
          </a:p>
          <a:p>
            <a:r>
              <a:rPr lang="en-GB" dirty="0" err="1"/>
              <a:t>d</a:t>
            </a:r>
            <a:r>
              <a:rPr lang="en-GB" baseline="-25000" dirty="0" err="1"/>
              <a:t>new</a:t>
            </a:r>
            <a:r>
              <a:rPr lang="en-GB" dirty="0"/>
              <a:t> = F(ME) = F(</a:t>
            </a:r>
            <a:r>
              <a:rPr lang="en-GB" dirty="0" err="1"/>
              <a:t>xp</a:t>
            </a:r>
            <a:r>
              <a:rPr lang="en-GB" dirty="0"/>
              <a:t> + 2, </a:t>
            </a:r>
            <a:r>
              <a:rPr lang="en-GB" dirty="0" err="1"/>
              <a:t>yp</a:t>
            </a:r>
            <a:r>
              <a:rPr lang="en-GB" dirty="0"/>
              <a:t> - 3/2)</a:t>
            </a:r>
          </a:p>
          <a:p>
            <a:r>
              <a:rPr lang="en-GB" dirty="0" err="1"/>
              <a:t>d</a:t>
            </a:r>
            <a:r>
              <a:rPr lang="en-GB" baseline="-25000" dirty="0" err="1"/>
              <a:t>new</a:t>
            </a:r>
            <a:r>
              <a:rPr lang="en-GB" dirty="0"/>
              <a:t> = (</a:t>
            </a:r>
            <a:r>
              <a:rPr lang="en-GB" dirty="0" err="1"/>
              <a:t>xp</a:t>
            </a:r>
            <a:r>
              <a:rPr lang="en-GB" dirty="0"/>
              <a:t> + 2)</a:t>
            </a:r>
            <a:r>
              <a:rPr lang="en-GB" baseline="30000" dirty="0"/>
              <a:t>2</a:t>
            </a:r>
            <a:r>
              <a:rPr lang="en-GB" dirty="0"/>
              <a:t> + (</a:t>
            </a:r>
            <a:r>
              <a:rPr lang="en-GB" dirty="0" err="1"/>
              <a:t>yp</a:t>
            </a:r>
            <a:r>
              <a:rPr lang="en-GB" dirty="0"/>
              <a:t> - 3/2)</a:t>
            </a:r>
            <a:r>
              <a:rPr lang="en-GB" baseline="30000" dirty="0"/>
              <a:t>2</a:t>
            </a:r>
            <a:r>
              <a:rPr lang="en-GB" dirty="0"/>
              <a:t> - R</a:t>
            </a:r>
            <a:r>
              <a:rPr lang="en-GB" baseline="30000" dirty="0"/>
              <a:t>2</a:t>
            </a:r>
            <a:endParaRPr lang="en-GB" dirty="0"/>
          </a:p>
          <a:p>
            <a:r>
              <a:rPr lang="en-GB" dirty="0" err="1"/>
              <a:t>d</a:t>
            </a:r>
            <a:r>
              <a:rPr lang="en-GB" baseline="-25000" dirty="0" err="1"/>
              <a:t>old</a:t>
            </a:r>
            <a:r>
              <a:rPr lang="en-GB" dirty="0"/>
              <a:t> = F(M) = F(</a:t>
            </a:r>
            <a:r>
              <a:rPr lang="en-GB" dirty="0" err="1"/>
              <a:t>xp</a:t>
            </a:r>
            <a:r>
              <a:rPr lang="en-GB" dirty="0"/>
              <a:t> + 1, </a:t>
            </a:r>
            <a:r>
              <a:rPr lang="en-GB" dirty="0" err="1"/>
              <a:t>yp</a:t>
            </a:r>
            <a:r>
              <a:rPr lang="en-GB" dirty="0"/>
              <a:t> - 1/2) = (</a:t>
            </a:r>
            <a:r>
              <a:rPr lang="en-GB" dirty="0" err="1"/>
              <a:t>xp</a:t>
            </a:r>
            <a:r>
              <a:rPr lang="en-GB" dirty="0"/>
              <a:t> + 1)</a:t>
            </a:r>
            <a:r>
              <a:rPr lang="en-GB" baseline="30000" dirty="0"/>
              <a:t>2</a:t>
            </a:r>
            <a:r>
              <a:rPr lang="en-GB" dirty="0"/>
              <a:t> + (</a:t>
            </a:r>
            <a:r>
              <a:rPr lang="en-GB" dirty="0" err="1"/>
              <a:t>yp</a:t>
            </a:r>
            <a:r>
              <a:rPr lang="en-GB" dirty="0"/>
              <a:t> - 1/2)</a:t>
            </a:r>
            <a:r>
              <a:rPr lang="en-GB" baseline="30000" dirty="0"/>
              <a:t>2</a:t>
            </a:r>
            <a:r>
              <a:rPr lang="en-GB" dirty="0"/>
              <a:t> - R</a:t>
            </a:r>
            <a:r>
              <a:rPr lang="en-GB" baseline="30000" dirty="0"/>
              <a:t>2</a:t>
            </a:r>
            <a:endParaRPr lang="en-GB" dirty="0"/>
          </a:p>
          <a:p>
            <a:r>
              <a:rPr lang="en-GB" dirty="0" err="1"/>
              <a:t>dd</a:t>
            </a:r>
            <a:r>
              <a:rPr lang="en-GB" baseline="-25000" dirty="0" err="1"/>
              <a:t>SE</a:t>
            </a:r>
            <a:r>
              <a:rPr lang="en-GB" dirty="0"/>
              <a:t> = </a:t>
            </a:r>
            <a:r>
              <a:rPr lang="en-GB" dirty="0" err="1"/>
              <a:t>d</a:t>
            </a:r>
            <a:r>
              <a:rPr lang="en-GB" baseline="-25000" dirty="0" err="1"/>
              <a:t>new</a:t>
            </a:r>
            <a:r>
              <a:rPr lang="en-GB" baseline="-25000" dirty="0"/>
              <a:t> </a:t>
            </a:r>
            <a:r>
              <a:rPr lang="en-GB" dirty="0"/>
              <a:t>- </a:t>
            </a:r>
            <a:r>
              <a:rPr lang="en-GB" dirty="0" err="1"/>
              <a:t>d</a:t>
            </a:r>
            <a:r>
              <a:rPr lang="en-GB" baseline="-25000" dirty="0" err="1"/>
              <a:t>old</a:t>
            </a:r>
            <a:r>
              <a:rPr lang="en-GB" baseline="-25000" dirty="0"/>
              <a:t> </a:t>
            </a:r>
            <a:r>
              <a:rPr lang="en-GB" dirty="0"/>
              <a:t>= 2xp - 2yp + 5//delta d when SE selected</a:t>
            </a:r>
          </a:p>
          <a:p>
            <a:r>
              <a:rPr lang="en-GB" dirty="0"/>
              <a:t>When </a:t>
            </a:r>
            <a:r>
              <a:rPr lang="en-GB" dirty="0" err="1"/>
              <a:t>const</a:t>
            </a:r>
            <a:r>
              <a:rPr lang="en-GB" dirty="0"/>
              <a:t> above added to </a:t>
            </a:r>
            <a:r>
              <a:rPr lang="en-GB" dirty="0" err="1"/>
              <a:t>d</a:t>
            </a:r>
            <a:r>
              <a:rPr lang="en-GB" baseline="-25000" dirty="0" err="1"/>
              <a:t>old</a:t>
            </a:r>
            <a:r>
              <a:rPr lang="en-GB" baseline="-25000" dirty="0"/>
              <a:t> </a:t>
            </a:r>
            <a:r>
              <a:rPr lang="en-GB" dirty="0"/>
              <a:t> I get desired </a:t>
            </a:r>
            <a:r>
              <a:rPr lang="en-GB" dirty="0" err="1"/>
              <a:t>d</a:t>
            </a:r>
            <a:r>
              <a:rPr lang="en-GB" baseline="-25000" dirty="0" err="1"/>
              <a:t>new</a:t>
            </a:r>
            <a:r>
              <a:rPr lang="en-GB" baseline="-25000" dirty="0"/>
              <a:t> </a:t>
            </a:r>
            <a:r>
              <a:rPr lang="en-GB" dirty="0"/>
              <a:t>quickly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eaLnBrk="1">
              <a:buNone/>
            </a:pPr>
            <a:endParaRPr lang="en-GB" dirty="0"/>
          </a:p>
          <a:p>
            <a:pPr marL="0" indent="0" eaLnBrk="1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90509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Midpoint Circle Algorithm</a:t>
            </a:r>
            <a:endParaRPr lang="en-US" b="1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28602" cy="4953000"/>
          </a:xfrm>
        </p:spPr>
        <p:txBody>
          <a:bodyPr/>
          <a:lstStyle/>
          <a:p>
            <a:pPr eaLnBrk="1"/>
            <a:r>
              <a:rPr lang="en-GB" dirty="0"/>
              <a:t>Everything* ready to give the full </a:t>
            </a:r>
            <a:r>
              <a:rPr lang="en-GB" dirty="0" err="1"/>
              <a:t>algo</a:t>
            </a:r>
            <a:endParaRPr lang="en-GB" dirty="0"/>
          </a:p>
          <a:p>
            <a:pPr marL="0" indent="0" eaLnBrk="1">
              <a:buNone/>
            </a:pPr>
            <a:endParaRPr lang="en-GB" dirty="0"/>
          </a:p>
          <a:p>
            <a:pPr marL="0" indent="0" eaLnBrk="1">
              <a:buNone/>
            </a:pPr>
            <a:endParaRPr lang="en-GB" dirty="0"/>
          </a:p>
          <a:p>
            <a:endParaRPr lang="en-GB" dirty="0"/>
          </a:p>
          <a:p>
            <a:r>
              <a:rPr lang="en-GB" dirty="0"/>
              <a:t>Consider the decision variable at the starting case</a:t>
            </a:r>
          </a:p>
          <a:p>
            <a:r>
              <a:rPr lang="en-GB" dirty="0"/>
              <a:t>(0, R) start point //2</a:t>
            </a:r>
            <a:r>
              <a:rPr lang="en-GB" baseline="30000" dirty="0"/>
              <a:t>nd</a:t>
            </a:r>
            <a:r>
              <a:rPr lang="en-GB" dirty="0"/>
              <a:t> octant</a:t>
            </a:r>
          </a:p>
          <a:p>
            <a:r>
              <a:rPr lang="en-GB" dirty="0"/>
              <a:t>Next midpoint: (1, R – 1/2)</a:t>
            </a:r>
          </a:p>
          <a:p>
            <a:r>
              <a:rPr lang="en-GB" dirty="0" err="1"/>
              <a:t>d</a:t>
            </a:r>
            <a:r>
              <a:rPr lang="en-GB" baseline="-25000" dirty="0" err="1"/>
              <a:t>start</a:t>
            </a:r>
            <a:r>
              <a:rPr lang="en-GB" dirty="0"/>
              <a:t> = F(1, R – 1/2) = 5/4 – R </a:t>
            </a:r>
            <a:r>
              <a:rPr lang="en-GB" dirty="0">
                <a:sym typeface="Wingdings" panose="05000000000000000000" pitchFamily="2" charset="2"/>
              </a:rPr>
              <a:t>//has floating number </a:t>
            </a:r>
          </a:p>
          <a:p>
            <a:r>
              <a:rPr lang="en-GB" dirty="0">
                <a:sym typeface="Wingdings" panose="05000000000000000000" pitchFamily="2" charset="2"/>
              </a:rPr>
              <a:t>Solution: think something similar to line case (slide 41)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A big deal as GPUs nowadays have float arithmetic built-in? Slide26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pPr eaLnBrk="1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295400"/>
            <a:ext cx="2743200" cy="201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67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129" t="18008" r="14696" b="9371"/>
          <a:stretch/>
        </p:blipFill>
        <p:spPr>
          <a:xfrm>
            <a:off x="304800" y="0"/>
            <a:ext cx="8384147" cy="634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2614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Midpoint Circle Algorithm</a:t>
            </a:r>
            <a:endParaRPr lang="en-US" b="1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28602" cy="4525963"/>
          </a:xfrm>
        </p:spPr>
        <p:txBody>
          <a:bodyPr/>
          <a:lstStyle/>
          <a:p>
            <a:r>
              <a:rPr lang="en-GB" dirty="0">
                <a:sym typeface="Wingdings" panose="05000000000000000000" pitchFamily="2" charset="2"/>
              </a:rPr>
              <a:t>Complete Algorithm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x=0; y=R; d=5/4 – R;</a:t>
            </a:r>
          </a:p>
          <a:p>
            <a:pPr marL="0" indent="0">
              <a:buNone/>
            </a:pPr>
            <a:r>
              <a:rPr lang="en-GB" dirty="0"/>
              <a:t>    </a:t>
            </a:r>
          </a:p>
          <a:p>
            <a:pPr marL="0" indent="0">
              <a:buNone/>
            </a:pPr>
            <a:r>
              <a:rPr lang="en-GB" dirty="0"/>
              <a:t>    output(x, y);</a:t>
            </a:r>
          </a:p>
          <a:p>
            <a:pPr marL="0" indent="0">
              <a:buNone/>
            </a:pPr>
            <a:r>
              <a:rPr lang="en-GB" dirty="0"/>
              <a:t>    while (y&gt;x) //in 2</a:t>
            </a:r>
            <a:r>
              <a:rPr lang="en-GB" baseline="30000" dirty="0"/>
              <a:t>nd</a:t>
            </a:r>
            <a:r>
              <a:rPr lang="en-GB" dirty="0"/>
              <a:t> octant</a:t>
            </a:r>
          </a:p>
          <a:p>
            <a:pPr marL="0" indent="0">
              <a:buNone/>
            </a:pPr>
            <a:r>
              <a:rPr lang="en-GB" dirty="0"/>
              <a:t>       if d &lt; 0  d += 2x+3; x++; //E</a:t>
            </a:r>
          </a:p>
          <a:p>
            <a:pPr marL="0" indent="0">
              <a:buNone/>
            </a:pPr>
            <a:r>
              <a:rPr lang="en-GB" dirty="0"/>
              <a:t>       else      d += 2x-2y+5; x++; y--; //SE</a:t>
            </a:r>
          </a:p>
          <a:p>
            <a:pPr marL="0" indent="0">
              <a:buNone/>
            </a:pPr>
            <a:r>
              <a:rPr lang="en-GB" dirty="0"/>
              <a:t>       output(x, y);</a:t>
            </a:r>
          </a:p>
          <a:p>
            <a:pPr marL="0" indent="0" eaLnBrk="1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1417638"/>
            <a:ext cx="2743200" cy="20139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614110"/>
            <a:ext cx="280035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3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Midpoint Circle Algorithm</a:t>
            </a:r>
            <a:endParaRPr lang="en-US" b="1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28602" cy="4525963"/>
          </a:xfrm>
        </p:spPr>
        <p:txBody>
          <a:bodyPr/>
          <a:lstStyle/>
          <a:p>
            <a:r>
              <a:rPr lang="en-GB" dirty="0">
                <a:sym typeface="Wingdings" panose="05000000000000000000" pitchFamily="2" charset="2"/>
              </a:rPr>
              <a:t>Complete Algorithm (no floating ops)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x=0; y=R; D=1 - R; //replace all d by D = d - ¼</a:t>
            </a:r>
          </a:p>
          <a:p>
            <a:pPr marL="0" indent="0">
              <a:buNone/>
            </a:pPr>
            <a:r>
              <a:rPr lang="en-GB" dirty="0"/>
              <a:t>    //because increments are always integer, D&lt; - ¼ </a:t>
            </a:r>
            <a:r>
              <a:rPr lang="en-GB" dirty="0">
                <a:sym typeface="Wingdings" panose="05000000000000000000" pitchFamily="2" charset="2"/>
              </a:rPr>
              <a:t>&lt;==&gt; D&lt;0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   output(x, y);</a:t>
            </a:r>
          </a:p>
          <a:p>
            <a:pPr marL="0" indent="0">
              <a:buNone/>
            </a:pPr>
            <a:r>
              <a:rPr lang="en-GB" dirty="0"/>
              <a:t>    while (y&gt;x) //in 2</a:t>
            </a:r>
            <a:r>
              <a:rPr lang="en-GB" baseline="30000" dirty="0"/>
              <a:t>nd</a:t>
            </a:r>
            <a:r>
              <a:rPr lang="en-GB" dirty="0"/>
              <a:t> octant</a:t>
            </a:r>
          </a:p>
          <a:p>
            <a:pPr marL="0" indent="0">
              <a:buNone/>
            </a:pPr>
            <a:r>
              <a:rPr lang="en-GB" dirty="0"/>
              <a:t>       if D &lt; 0  D += 2x+1; x++; //E</a:t>
            </a:r>
          </a:p>
          <a:p>
            <a:pPr marL="0" indent="0">
              <a:buNone/>
            </a:pPr>
            <a:r>
              <a:rPr lang="en-GB" dirty="0"/>
              <a:t>       else       D += 2x-2y+2; x++; y--; //SE</a:t>
            </a:r>
          </a:p>
          <a:p>
            <a:pPr marL="0" indent="0">
              <a:buNone/>
            </a:pPr>
            <a:r>
              <a:rPr lang="en-GB" dirty="0"/>
              <a:t>       output(x, y);</a:t>
            </a:r>
          </a:p>
          <a:p>
            <a:pPr marL="0" indent="0" eaLnBrk="1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1143000"/>
            <a:ext cx="1914525" cy="14055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614110"/>
            <a:ext cx="280035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24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Rasterizing Triangles</a:t>
            </a:r>
            <a:endParaRPr lang="en-US" b="1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28602" cy="4953000"/>
          </a:xfrm>
        </p:spPr>
        <p:txBody>
          <a:bodyPr/>
          <a:lstStyle/>
          <a:p>
            <a:pPr eaLnBrk="1"/>
            <a:r>
              <a:rPr lang="en-GB" dirty="0"/>
              <a:t>Can’t we just draw each edge of the triangle (polygon) using DDA or Midpoint Line Algorithm?</a:t>
            </a:r>
          </a:p>
          <a:p>
            <a:pPr lvl="1"/>
            <a:r>
              <a:rPr lang="en-GB" dirty="0"/>
              <a:t>We get a wireframe model then</a:t>
            </a:r>
          </a:p>
          <a:p>
            <a:pPr lvl="1"/>
            <a:r>
              <a:rPr lang="en-GB" dirty="0"/>
              <a:t>We do not get the feeling of the area; </a:t>
            </a:r>
            <a:r>
              <a:rPr lang="en-GB" dirty="0" err="1"/>
              <a:t>coloring</a:t>
            </a:r>
            <a:r>
              <a:rPr lang="en-GB" dirty="0"/>
              <a:t> would help</a:t>
            </a:r>
          </a:p>
          <a:p>
            <a:pPr eaLnBrk="1"/>
            <a:r>
              <a:rPr lang="en-GB" dirty="0"/>
              <a:t>We are looking for a drawing algorithm where we can fill the triangles with some </a:t>
            </a:r>
            <a:r>
              <a:rPr lang="en-GB" dirty="0" err="1"/>
              <a:t>color</a:t>
            </a:r>
            <a:endParaRPr lang="en-GB" dirty="0"/>
          </a:p>
          <a:p>
            <a:pPr lvl="1"/>
            <a:r>
              <a:rPr lang="en-GB" dirty="0"/>
              <a:t>Aka scan conversion of the triangle (polygon)</a:t>
            </a:r>
          </a:p>
          <a:p>
            <a:pPr lvl="1"/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767" y="3657600"/>
            <a:ext cx="2595985" cy="2362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410075"/>
            <a:ext cx="4972050" cy="130492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1981200" y="2667000"/>
            <a:ext cx="838200" cy="1981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657600" y="3886200"/>
            <a:ext cx="914400" cy="76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572000" y="3886200"/>
            <a:ext cx="76200" cy="76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2106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Rasterizing Triangles</a:t>
            </a:r>
            <a:endParaRPr lang="en-US" b="1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28602" cy="4953000"/>
          </a:xfrm>
        </p:spPr>
        <p:txBody>
          <a:bodyPr/>
          <a:lstStyle/>
          <a:p>
            <a:pPr eaLnBrk="1"/>
            <a:r>
              <a:rPr lang="en-GB" dirty="0"/>
              <a:t>Focus on triangles only because every polygon can be decomposed into triangles</a:t>
            </a:r>
          </a:p>
          <a:p>
            <a:pPr lvl="1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626" y="2743200"/>
            <a:ext cx="561975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7839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113" t="14850" r="10779" b="8815"/>
          <a:stretch/>
        </p:blipFill>
        <p:spPr>
          <a:xfrm>
            <a:off x="0" y="708339"/>
            <a:ext cx="9028090" cy="529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5443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047" t="12807" r="13951" b="3614"/>
          <a:stretch/>
        </p:blipFill>
        <p:spPr>
          <a:xfrm>
            <a:off x="0" y="386367"/>
            <a:ext cx="9015211" cy="5795493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4648200" y="5562600"/>
            <a:ext cx="3124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648200" y="5181600"/>
            <a:ext cx="3124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648200" y="4876800"/>
            <a:ext cx="3124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648200" y="4495800"/>
            <a:ext cx="3124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648200" y="4191000"/>
            <a:ext cx="3124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648200" y="3886200"/>
            <a:ext cx="3124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48200" y="3505200"/>
            <a:ext cx="3124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48200" y="3124200"/>
            <a:ext cx="3124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648200" y="2819400"/>
            <a:ext cx="3124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8200" y="2438400"/>
            <a:ext cx="3124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648200" y="2133600"/>
            <a:ext cx="3124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648200" y="1752600"/>
            <a:ext cx="3124200" cy="396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9" name="Rectangle 3"/>
          <p:cNvSpPr txBox="1">
            <a:spLocks noChangeArrowheads="1"/>
          </p:cNvSpPr>
          <p:nvPr/>
        </p:nvSpPr>
        <p:spPr>
          <a:xfrm>
            <a:off x="1353598" y="5562600"/>
            <a:ext cx="6418802" cy="1143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GB" sz="2400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r>
              <a:rPr lang="en-GB" sz="2400" dirty="0">
                <a:solidFill>
                  <a:srgbClr val="C00000"/>
                </a:solidFill>
              </a:rPr>
              <a:t>Scanning through the bounding box of the triangle, hence the name scan conversion</a:t>
            </a:r>
          </a:p>
        </p:txBody>
      </p:sp>
    </p:spTree>
    <p:extLst>
      <p:ext uri="{BB962C8B-B14F-4D97-AF65-F5344CB8AC3E}">
        <p14:creationId xmlns:p14="http://schemas.microsoft.com/office/powerpoint/2010/main" val="43378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144" t="14108" r="20822" b="4728"/>
          <a:stretch/>
        </p:blipFill>
        <p:spPr>
          <a:xfrm>
            <a:off x="115909" y="309093"/>
            <a:ext cx="8929510" cy="59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7047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708" t="12994" r="8664" b="5843"/>
          <a:stretch/>
        </p:blipFill>
        <p:spPr>
          <a:xfrm>
            <a:off x="128790" y="579550"/>
            <a:ext cx="8847785" cy="562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494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065" t="14294" r="17651" b="5285"/>
          <a:stretch/>
        </p:blipFill>
        <p:spPr>
          <a:xfrm>
            <a:off x="154547" y="218940"/>
            <a:ext cx="8597227" cy="593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9829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382" t="14665" r="23782" b="8814"/>
          <a:stretch/>
        </p:blipFill>
        <p:spPr>
          <a:xfrm>
            <a:off x="228600" y="152400"/>
            <a:ext cx="8315627" cy="6053071"/>
          </a:xfrm>
          <a:prstGeom prst="rect">
            <a:avLst/>
          </a:prstGeom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543800" y="685800"/>
            <a:ext cx="1524000" cy="1295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GB" sz="2400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r>
              <a:rPr lang="en-GB" sz="2400" dirty="0" err="1">
                <a:solidFill>
                  <a:srgbClr val="C00000"/>
                </a:solidFill>
              </a:rPr>
              <a:t>c</a:t>
            </a:r>
            <a:r>
              <a:rPr lang="en-GB" sz="2400" baseline="-25000" dirty="0" err="1">
                <a:solidFill>
                  <a:srgbClr val="C00000"/>
                </a:solidFill>
              </a:rPr>
              <a:t>k</a:t>
            </a:r>
            <a:r>
              <a:rPr lang="en-GB" sz="2400" dirty="0">
                <a:solidFill>
                  <a:srgbClr val="C00000"/>
                </a:solidFill>
              </a:rPr>
              <a:t> = q</a:t>
            </a:r>
            <a:r>
              <a:rPr lang="en-GB" sz="2400" baseline="-25000" dirty="0">
                <a:solidFill>
                  <a:srgbClr val="C00000"/>
                </a:solidFill>
              </a:rPr>
              <a:t>0</a:t>
            </a:r>
            <a:endParaRPr lang="en-GB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47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670631" y="568861"/>
            <a:ext cx="7808500" cy="1146360"/>
          </a:xfrm>
        </p:spPr>
        <p:txBody>
          <a:bodyPr/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dirty="0" err="1"/>
              <a:t>Rasterization</a:t>
            </a:r>
            <a:endParaRPr lang="en-GB" dirty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idx="1"/>
          </p:nvPr>
        </p:nvSpPr>
        <p:spPr>
          <a:xfrm>
            <a:off x="670631" y="1906760"/>
            <a:ext cx="7808500" cy="4320454"/>
          </a:xfrm>
        </p:spPr>
        <p:txBody>
          <a:bodyPr/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dirty="0"/>
              <a:t>Converting output primitives into frame buffer updates. Choose which pixels contain which intensity value.</a:t>
            </a:r>
          </a:p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dirty="0"/>
              <a:t>Constraints</a:t>
            </a:r>
          </a:p>
          <a:p>
            <a:pPr lvl="1"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dirty="0"/>
              <a:t>Straight lines should appear as a straight line</a:t>
            </a:r>
          </a:p>
          <a:p>
            <a:pPr lvl="1"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dirty="0"/>
              <a:t>primitives should start and end accurately</a:t>
            </a:r>
          </a:p>
          <a:p>
            <a:pPr lvl="1"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dirty="0"/>
              <a:t>Primitives should have a consistent brightness along their length</a:t>
            </a:r>
          </a:p>
          <a:p>
            <a:pPr lvl="1"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dirty="0"/>
              <a:t>They should be drawn rapidly</a:t>
            </a:r>
          </a:p>
        </p:txBody>
      </p:sp>
    </p:spTree>
    <p:extLst>
      <p:ext uri="{BB962C8B-B14F-4D97-AF65-F5344CB8AC3E}">
        <p14:creationId xmlns:p14="http://schemas.microsoft.com/office/powerpoint/2010/main" val="450823550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888" t="13737" r="5915" b="4729"/>
          <a:stretch/>
        </p:blipFill>
        <p:spPr>
          <a:xfrm>
            <a:off x="222312" y="152400"/>
            <a:ext cx="8921688" cy="589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443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202" t="14850" r="20822" b="6957"/>
          <a:stretch/>
        </p:blipFill>
        <p:spPr>
          <a:xfrm>
            <a:off x="167426" y="399244"/>
            <a:ext cx="8871218" cy="580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2135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017" t="16708" r="15008" b="10672"/>
          <a:stretch/>
        </p:blipFill>
        <p:spPr>
          <a:xfrm>
            <a:off x="228600" y="457200"/>
            <a:ext cx="8810600" cy="535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316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677" t="14478" r="8347" b="6215"/>
          <a:stretch/>
        </p:blipFill>
        <p:spPr>
          <a:xfrm>
            <a:off x="228600" y="152400"/>
            <a:ext cx="8824137" cy="585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0894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342" t="13550" r="10356" b="7142"/>
          <a:stretch/>
        </p:blipFill>
        <p:spPr>
          <a:xfrm>
            <a:off x="141668" y="412123"/>
            <a:ext cx="8845250" cy="567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052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Computing the </a:t>
            </a:r>
            <a:r>
              <a:rPr lang="en-US" dirty="0" err="1"/>
              <a:t>Barycentric</a:t>
            </a:r>
            <a:r>
              <a:rPr lang="en-US" dirty="0"/>
              <a:t> Coordinates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81200"/>
            <a:ext cx="3914431" cy="2832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133600"/>
            <a:ext cx="3612751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404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Computing the </a:t>
            </a:r>
            <a:r>
              <a:rPr lang="en-US" dirty="0" err="1"/>
              <a:t>Barycentric</a:t>
            </a:r>
            <a:r>
              <a:rPr lang="en-US" dirty="0"/>
              <a:t> Coordinates (more efficient)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963" t="50685" r="29952" b="22678"/>
          <a:stretch/>
        </p:blipFill>
        <p:spPr>
          <a:xfrm>
            <a:off x="746975" y="2047741"/>
            <a:ext cx="4681040" cy="18159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3254" t="41410" r="11943" b="33145"/>
          <a:stretch/>
        </p:blipFill>
        <p:spPr>
          <a:xfrm>
            <a:off x="746975" y="4220714"/>
            <a:ext cx="7894749" cy="176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377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clear view of the prev. </a:t>
            </a:r>
            <a:r>
              <a:rPr lang="en-US" dirty="0" err="1"/>
              <a:t>eqs</a:t>
            </a:r>
            <a:r>
              <a:rPr lang="en-US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F012EF-4011-6B48-9760-51C4F0417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2844800" cy="685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C65FB2-9A1F-DE42-B7BB-349A51705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86000"/>
            <a:ext cx="4343400" cy="1714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6D18A1-077D-674B-9209-A1ED8A37A4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657" y="1219200"/>
            <a:ext cx="4813300" cy="1473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DB646A2-45F1-854A-A22C-99C3EC4B6D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324" y="2734198"/>
            <a:ext cx="2235200" cy="736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B096F6D-39E0-BB4B-B00D-EB70F6E02B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4724400"/>
            <a:ext cx="8610600" cy="1600200"/>
          </a:xfrm>
          <a:prstGeom prst="rect">
            <a:avLst/>
          </a:prstGeom>
        </p:spPr>
      </p:pic>
      <p:sp>
        <p:nvSpPr>
          <p:cNvPr id="20" name="Freeform 19">
            <a:extLst>
              <a:ext uri="{FF2B5EF4-FFF2-40B4-BE49-F238E27FC236}">
                <a16:creationId xmlns:a16="http://schemas.microsoft.com/office/drawing/2014/main" id="{9F6B7ECF-30DC-5447-BAB5-3C9AAEAF0A98}"/>
              </a:ext>
            </a:extLst>
          </p:cNvPr>
          <p:cNvSpPr/>
          <p:nvPr/>
        </p:nvSpPr>
        <p:spPr>
          <a:xfrm>
            <a:off x="3773347" y="1435249"/>
            <a:ext cx="717630" cy="2581166"/>
          </a:xfrm>
          <a:custGeom>
            <a:avLst/>
            <a:gdLst>
              <a:gd name="connsiteX0" fmla="*/ 104172 w 717630"/>
              <a:gd name="connsiteY0" fmla="*/ 2569592 h 2581166"/>
              <a:gd name="connsiteX1" fmla="*/ 185195 w 717630"/>
              <a:gd name="connsiteY1" fmla="*/ 2581166 h 2581166"/>
              <a:gd name="connsiteX2" fmla="*/ 416688 w 717630"/>
              <a:gd name="connsiteY2" fmla="*/ 2558017 h 2581166"/>
              <a:gd name="connsiteX3" fmla="*/ 567159 w 717630"/>
              <a:gd name="connsiteY3" fmla="*/ 2523293 h 2581166"/>
              <a:gd name="connsiteX4" fmla="*/ 625033 w 717630"/>
              <a:gd name="connsiteY4" fmla="*/ 2465419 h 2581166"/>
              <a:gd name="connsiteX5" fmla="*/ 694481 w 717630"/>
              <a:gd name="connsiteY5" fmla="*/ 2384397 h 2581166"/>
              <a:gd name="connsiteX6" fmla="*/ 717630 w 717630"/>
              <a:gd name="connsiteY6" fmla="*/ 2303374 h 2581166"/>
              <a:gd name="connsiteX7" fmla="*/ 706056 w 717630"/>
              <a:gd name="connsiteY7" fmla="*/ 2071880 h 2581166"/>
              <a:gd name="connsiteX8" fmla="*/ 694481 w 717630"/>
              <a:gd name="connsiteY8" fmla="*/ 2025581 h 2581166"/>
              <a:gd name="connsiteX9" fmla="*/ 671331 w 717630"/>
              <a:gd name="connsiteY9" fmla="*/ 1990857 h 2581166"/>
              <a:gd name="connsiteX10" fmla="*/ 648182 w 717630"/>
              <a:gd name="connsiteY10" fmla="*/ 1944559 h 2581166"/>
              <a:gd name="connsiteX11" fmla="*/ 636607 w 717630"/>
              <a:gd name="connsiteY11" fmla="*/ 1898260 h 2581166"/>
              <a:gd name="connsiteX12" fmla="*/ 613458 w 717630"/>
              <a:gd name="connsiteY12" fmla="*/ 1875110 h 2581166"/>
              <a:gd name="connsiteX13" fmla="*/ 590309 w 717630"/>
              <a:gd name="connsiteY13" fmla="*/ 1840386 h 2581166"/>
              <a:gd name="connsiteX14" fmla="*/ 532435 w 717630"/>
              <a:gd name="connsiteY14" fmla="*/ 1747789 h 2581166"/>
              <a:gd name="connsiteX15" fmla="*/ 497711 w 717630"/>
              <a:gd name="connsiteY15" fmla="*/ 1701490 h 2581166"/>
              <a:gd name="connsiteX16" fmla="*/ 451412 w 717630"/>
              <a:gd name="connsiteY16" fmla="*/ 1608893 h 2581166"/>
              <a:gd name="connsiteX17" fmla="*/ 428263 w 717630"/>
              <a:gd name="connsiteY17" fmla="*/ 1574169 h 2581166"/>
              <a:gd name="connsiteX18" fmla="*/ 416688 w 717630"/>
              <a:gd name="connsiteY18" fmla="*/ 1539445 h 2581166"/>
              <a:gd name="connsiteX19" fmla="*/ 370390 w 717630"/>
              <a:gd name="connsiteY19" fmla="*/ 1446847 h 2581166"/>
              <a:gd name="connsiteX20" fmla="*/ 347240 w 717630"/>
              <a:gd name="connsiteY20" fmla="*/ 1365824 h 2581166"/>
              <a:gd name="connsiteX21" fmla="*/ 324091 w 717630"/>
              <a:gd name="connsiteY21" fmla="*/ 1331100 h 2581166"/>
              <a:gd name="connsiteX22" fmla="*/ 300942 w 717630"/>
              <a:gd name="connsiteY22" fmla="*/ 1238503 h 2581166"/>
              <a:gd name="connsiteX23" fmla="*/ 289367 w 717630"/>
              <a:gd name="connsiteY23" fmla="*/ 1192204 h 2581166"/>
              <a:gd name="connsiteX24" fmla="*/ 266218 w 717630"/>
              <a:gd name="connsiteY24" fmla="*/ 1088032 h 2581166"/>
              <a:gd name="connsiteX25" fmla="*/ 243068 w 717630"/>
              <a:gd name="connsiteY25" fmla="*/ 1030159 h 2581166"/>
              <a:gd name="connsiteX26" fmla="*/ 231494 w 717630"/>
              <a:gd name="connsiteY26" fmla="*/ 983860 h 2581166"/>
              <a:gd name="connsiteX27" fmla="*/ 185195 w 717630"/>
              <a:gd name="connsiteY27" fmla="*/ 891262 h 2581166"/>
              <a:gd name="connsiteX28" fmla="*/ 127321 w 717630"/>
              <a:gd name="connsiteY28" fmla="*/ 740792 h 2581166"/>
              <a:gd name="connsiteX29" fmla="*/ 115747 w 717630"/>
              <a:gd name="connsiteY29" fmla="*/ 706067 h 2581166"/>
              <a:gd name="connsiteX30" fmla="*/ 69448 w 717630"/>
              <a:gd name="connsiteY30" fmla="*/ 590321 h 2581166"/>
              <a:gd name="connsiteX31" fmla="*/ 46299 w 717630"/>
              <a:gd name="connsiteY31" fmla="*/ 544022 h 2581166"/>
              <a:gd name="connsiteX32" fmla="*/ 23149 w 717630"/>
              <a:gd name="connsiteY32" fmla="*/ 451424 h 2581166"/>
              <a:gd name="connsiteX33" fmla="*/ 0 w 717630"/>
              <a:gd name="connsiteY33" fmla="*/ 358827 h 2581166"/>
              <a:gd name="connsiteX34" fmla="*/ 34724 w 717630"/>
              <a:gd name="connsiteY34" fmla="*/ 231505 h 2581166"/>
              <a:gd name="connsiteX35" fmla="*/ 57873 w 717630"/>
              <a:gd name="connsiteY35" fmla="*/ 196781 h 2581166"/>
              <a:gd name="connsiteX36" fmla="*/ 127321 w 717630"/>
              <a:gd name="connsiteY36" fmla="*/ 150483 h 2581166"/>
              <a:gd name="connsiteX37" fmla="*/ 196769 w 717630"/>
              <a:gd name="connsiteY37" fmla="*/ 127333 h 2581166"/>
              <a:gd name="connsiteX38" fmla="*/ 289367 w 717630"/>
              <a:gd name="connsiteY38" fmla="*/ 81035 h 2581166"/>
              <a:gd name="connsiteX39" fmla="*/ 324091 w 717630"/>
              <a:gd name="connsiteY39" fmla="*/ 69460 h 2581166"/>
              <a:gd name="connsiteX40" fmla="*/ 428263 w 717630"/>
              <a:gd name="connsiteY40" fmla="*/ 46310 h 2581166"/>
              <a:gd name="connsiteX41" fmla="*/ 532435 w 717630"/>
              <a:gd name="connsiteY41" fmla="*/ 34736 h 2581166"/>
              <a:gd name="connsiteX42" fmla="*/ 671331 w 717630"/>
              <a:gd name="connsiteY42" fmla="*/ 11586 h 2581166"/>
              <a:gd name="connsiteX43" fmla="*/ 544010 w 717630"/>
              <a:gd name="connsiteY43" fmla="*/ 12 h 2581166"/>
              <a:gd name="connsiteX44" fmla="*/ 659757 w 717630"/>
              <a:gd name="connsiteY44" fmla="*/ 23161 h 2581166"/>
              <a:gd name="connsiteX45" fmla="*/ 613458 w 717630"/>
              <a:gd name="connsiteY45" fmla="*/ 81035 h 2581166"/>
              <a:gd name="connsiteX46" fmla="*/ 578734 w 717630"/>
              <a:gd name="connsiteY46" fmla="*/ 104184 h 2581166"/>
              <a:gd name="connsiteX47" fmla="*/ 520861 w 717630"/>
              <a:gd name="connsiteY47" fmla="*/ 150483 h 2581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717630" h="2581166">
                <a:moveTo>
                  <a:pt x="104172" y="2569592"/>
                </a:moveTo>
                <a:cubicBezTo>
                  <a:pt x="131180" y="2573450"/>
                  <a:pt x="157913" y="2581166"/>
                  <a:pt x="185195" y="2581166"/>
                </a:cubicBezTo>
                <a:cubicBezTo>
                  <a:pt x="268506" y="2581166"/>
                  <a:pt x="338091" y="2572754"/>
                  <a:pt x="416688" y="2558017"/>
                </a:cubicBezTo>
                <a:cubicBezTo>
                  <a:pt x="533450" y="2536123"/>
                  <a:pt x="498502" y="2546177"/>
                  <a:pt x="567159" y="2523293"/>
                </a:cubicBezTo>
                <a:lnTo>
                  <a:pt x="625033" y="2465419"/>
                </a:lnTo>
                <a:cubicBezTo>
                  <a:pt x="653510" y="2436942"/>
                  <a:pt x="676853" y="2419652"/>
                  <a:pt x="694481" y="2384397"/>
                </a:cubicBezTo>
                <a:cubicBezTo>
                  <a:pt x="702785" y="2367789"/>
                  <a:pt x="713921" y="2318213"/>
                  <a:pt x="717630" y="2303374"/>
                </a:cubicBezTo>
                <a:cubicBezTo>
                  <a:pt x="713772" y="2226209"/>
                  <a:pt x="712472" y="2148874"/>
                  <a:pt x="706056" y="2071880"/>
                </a:cubicBezTo>
                <a:cubicBezTo>
                  <a:pt x="704735" y="2056027"/>
                  <a:pt x="700748" y="2040203"/>
                  <a:pt x="694481" y="2025581"/>
                </a:cubicBezTo>
                <a:cubicBezTo>
                  <a:pt x="689001" y="2012795"/>
                  <a:pt x="678233" y="2002935"/>
                  <a:pt x="671331" y="1990857"/>
                </a:cubicBezTo>
                <a:cubicBezTo>
                  <a:pt x="662770" y="1975876"/>
                  <a:pt x="654240" y="1960715"/>
                  <a:pt x="648182" y="1944559"/>
                </a:cubicBezTo>
                <a:cubicBezTo>
                  <a:pt x="642596" y="1929664"/>
                  <a:pt x="643721" y="1912489"/>
                  <a:pt x="636607" y="1898260"/>
                </a:cubicBezTo>
                <a:cubicBezTo>
                  <a:pt x="631727" y="1888499"/>
                  <a:pt x="620275" y="1883632"/>
                  <a:pt x="613458" y="1875110"/>
                </a:cubicBezTo>
                <a:cubicBezTo>
                  <a:pt x="604768" y="1864247"/>
                  <a:pt x="597682" y="1852182"/>
                  <a:pt x="590309" y="1840386"/>
                </a:cubicBezTo>
                <a:cubicBezTo>
                  <a:pt x="563269" y="1797122"/>
                  <a:pt x="558887" y="1784821"/>
                  <a:pt x="532435" y="1747789"/>
                </a:cubicBezTo>
                <a:cubicBezTo>
                  <a:pt x="521222" y="1732091"/>
                  <a:pt x="507431" y="1718153"/>
                  <a:pt x="497711" y="1701490"/>
                </a:cubicBezTo>
                <a:cubicBezTo>
                  <a:pt x="480323" y="1671682"/>
                  <a:pt x="470554" y="1637606"/>
                  <a:pt x="451412" y="1608893"/>
                </a:cubicBezTo>
                <a:cubicBezTo>
                  <a:pt x="443696" y="1597318"/>
                  <a:pt x="434484" y="1586611"/>
                  <a:pt x="428263" y="1574169"/>
                </a:cubicBezTo>
                <a:cubicBezTo>
                  <a:pt x="422807" y="1563256"/>
                  <a:pt x="421737" y="1550552"/>
                  <a:pt x="416688" y="1539445"/>
                </a:cubicBezTo>
                <a:cubicBezTo>
                  <a:pt x="402408" y="1508029"/>
                  <a:pt x="378760" y="1480326"/>
                  <a:pt x="370390" y="1446847"/>
                </a:cubicBezTo>
                <a:cubicBezTo>
                  <a:pt x="366681" y="1432011"/>
                  <a:pt x="355543" y="1382430"/>
                  <a:pt x="347240" y="1365824"/>
                </a:cubicBezTo>
                <a:cubicBezTo>
                  <a:pt x="341019" y="1353382"/>
                  <a:pt x="331807" y="1342675"/>
                  <a:pt x="324091" y="1331100"/>
                </a:cubicBezTo>
                <a:lnTo>
                  <a:pt x="300942" y="1238503"/>
                </a:lnTo>
                <a:cubicBezTo>
                  <a:pt x="297084" y="1223070"/>
                  <a:pt x="292487" y="1207803"/>
                  <a:pt x="289367" y="1192204"/>
                </a:cubicBezTo>
                <a:cubicBezTo>
                  <a:pt x="284782" y="1169282"/>
                  <a:pt x="274388" y="1112541"/>
                  <a:pt x="266218" y="1088032"/>
                </a:cubicBezTo>
                <a:cubicBezTo>
                  <a:pt x="259648" y="1068321"/>
                  <a:pt x="249638" y="1049870"/>
                  <a:pt x="243068" y="1030159"/>
                </a:cubicBezTo>
                <a:cubicBezTo>
                  <a:pt x="238037" y="1015067"/>
                  <a:pt x="237612" y="998544"/>
                  <a:pt x="231494" y="983860"/>
                </a:cubicBezTo>
                <a:cubicBezTo>
                  <a:pt x="218221" y="952005"/>
                  <a:pt x="197583" y="923471"/>
                  <a:pt x="185195" y="891262"/>
                </a:cubicBezTo>
                <a:cubicBezTo>
                  <a:pt x="165904" y="841105"/>
                  <a:pt x="144313" y="791773"/>
                  <a:pt x="127321" y="740792"/>
                </a:cubicBezTo>
                <a:cubicBezTo>
                  <a:pt x="123463" y="729217"/>
                  <a:pt x="120127" y="717455"/>
                  <a:pt x="115747" y="706067"/>
                </a:cubicBezTo>
                <a:cubicBezTo>
                  <a:pt x="100830" y="667283"/>
                  <a:pt x="88031" y="627488"/>
                  <a:pt x="69448" y="590321"/>
                </a:cubicBezTo>
                <a:cubicBezTo>
                  <a:pt x="61732" y="574888"/>
                  <a:pt x="51755" y="560391"/>
                  <a:pt x="46299" y="544022"/>
                </a:cubicBezTo>
                <a:cubicBezTo>
                  <a:pt x="36238" y="513839"/>
                  <a:pt x="33210" y="481607"/>
                  <a:pt x="23149" y="451424"/>
                </a:cubicBezTo>
                <a:cubicBezTo>
                  <a:pt x="5354" y="398036"/>
                  <a:pt x="13968" y="428664"/>
                  <a:pt x="0" y="358827"/>
                </a:cubicBezTo>
                <a:cubicBezTo>
                  <a:pt x="17722" y="199332"/>
                  <a:pt x="-14673" y="293253"/>
                  <a:pt x="34724" y="231505"/>
                </a:cubicBezTo>
                <a:cubicBezTo>
                  <a:pt x="43414" y="220642"/>
                  <a:pt x="47404" y="205941"/>
                  <a:pt x="57873" y="196781"/>
                </a:cubicBezTo>
                <a:cubicBezTo>
                  <a:pt x="78811" y="178460"/>
                  <a:pt x="100927" y="159281"/>
                  <a:pt x="127321" y="150483"/>
                </a:cubicBezTo>
                <a:lnTo>
                  <a:pt x="196769" y="127333"/>
                </a:lnTo>
                <a:cubicBezTo>
                  <a:pt x="237174" y="86930"/>
                  <a:pt x="209566" y="107635"/>
                  <a:pt x="289367" y="81035"/>
                </a:cubicBezTo>
                <a:cubicBezTo>
                  <a:pt x="300942" y="77177"/>
                  <a:pt x="312254" y="72419"/>
                  <a:pt x="324091" y="69460"/>
                </a:cubicBezTo>
                <a:cubicBezTo>
                  <a:pt x="357787" y="61036"/>
                  <a:pt x="393979" y="51208"/>
                  <a:pt x="428263" y="46310"/>
                </a:cubicBezTo>
                <a:cubicBezTo>
                  <a:pt x="462850" y="41369"/>
                  <a:pt x="497848" y="39677"/>
                  <a:pt x="532435" y="34736"/>
                </a:cubicBezTo>
                <a:cubicBezTo>
                  <a:pt x="578901" y="28098"/>
                  <a:pt x="671331" y="11586"/>
                  <a:pt x="671331" y="11586"/>
                </a:cubicBezTo>
                <a:cubicBezTo>
                  <a:pt x="628891" y="7728"/>
                  <a:pt x="501395" y="12"/>
                  <a:pt x="544010" y="12"/>
                </a:cubicBezTo>
                <a:cubicBezTo>
                  <a:pt x="744174" y="12"/>
                  <a:pt x="733103" y="-1288"/>
                  <a:pt x="659757" y="23161"/>
                </a:cubicBezTo>
                <a:cubicBezTo>
                  <a:pt x="642570" y="48940"/>
                  <a:pt x="637017" y="62188"/>
                  <a:pt x="613458" y="81035"/>
                </a:cubicBezTo>
                <a:cubicBezTo>
                  <a:pt x="602595" y="89725"/>
                  <a:pt x="589421" y="95278"/>
                  <a:pt x="578734" y="104184"/>
                </a:cubicBezTo>
                <a:cubicBezTo>
                  <a:pt x="517495" y="155216"/>
                  <a:pt x="569410" y="126207"/>
                  <a:pt x="520861" y="15048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ABC01F5D-AC1C-354B-B045-7E95EE7508E5}"/>
              </a:ext>
            </a:extLst>
          </p:cNvPr>
          <p:cNvSpPr/>
          <p:nvPr/>
        </p:nvSpPr>
        <p:spPr>
          <a:xfrm>
            <a:off x="5657679" y="3148314"/>
            <a:ext cx="1044646" cy="1506129"/>
          </a:xfrm>
          <a:custGeom>
            <a:avLst/>
            <a:gdLst>
              <a:gd name="connsiteX0" fmla="*/ 1032488 w 1044646"/>
              <a:gd name="connsiteY0" fmla="*/ 0 h 1506129"/>
              <a:gd name="connsiteX1" fmla="*/ 1044063 w 1044646"/>
              <a:gd name="connsiteY1" fmla="*/ 115747 h 1506129"/>
              <a:gd name="connsiteX2" fmla="*/ 1020913 w 1044646"/>
              <a:gd name="connsiteY2" fmla="*/ 555585 h 1506129"/>
              <a:gd name="connsiteX3" fmla="*/ 1009339 w 1044646"/>
              <a:gd name="connsiteY3" fmla="*/ 590309 h 1506129"/>
              <a:gd name="connsiteX4" fmla="*/ 997764 w 1044646"/>
              <a:gd name="connsiteY4" fmla="*/ 636608 h 1506129"/>
              <a:gd name="connsiteX5" fmla="*/ 974615 w 1044646"/>
              <a:gd name="connsiteY5" fmla="*/ 682906 h 1506129"/>
              <a:gd name="connsiteX6" fmla="*/ 951465 w 1044646"/>
              <a:gd name="connsiteY6" fmla="*/ 763929 h 1506129"/>
              <a:gd name="connsiteX7" fmla="*/ 928316 w 1044646"/>
              <a:gd name="connsiteY7" fmla="*/ 798653 h 1506129"/>
              <a:gd name="connsiteX8" fmla="*/ 905167 w 1044646"/>
              <a:gd name="connsiteY8" fmla="*/ 844952 h 1506129"/>
              <a:gd name="connsiteX9" fmla="*/ 870443 w 1044646"/>
              <a:gd name="connsiteY9" fmla="*/ 868101 h 1506129"/>
              <a:gd name="connsiteX10" fmla="*/ 847293 w 1044646"/>
              <a:gd name="connsiteY10" fmla="*/ 902825 h 1506129"/>
              <a:gd name="connsiteX11" fmla="*/ 789420 w 1044646"/>
              <a:gd name="connsiteY11" fmla="*/ 960699 h 1506129"/>
              <a:gd name="connsiteX12" fmla="*/ 662098 w 1044646"/>
              <a:gd name="connsiteY12" fmla="*/ 1064871 h 1506129"/>
              <a:gd name="connsiteX13" fmla="*/ 627374 w 1044646"/>
              <a:gd name="connsiteY13" fmla="*/ 1088020 h 1506129"/>
              <a:gd name="connsiteX14" fmla="*/ 604225 w 1044646"/>
              <a:gd name="connsiteY14" fmla="*/ 1111170 h 1506129"/>
              <a:gd name="connsiteX15" fmla="*/ 569501 w 1044646"/>
              <a:gd name="connsiteY15" fmla="*/ 1134319 h 1506129"/>
              <a:gd name="connsiteX16" fmla="*/ 546351 w 1044646"/>
              <a:gd name="connsiteY16" fmla="*/ 1157468 h 1506129"/>
              <a:gd name="connsiteX17" fmla="*/ 500053 w 1044646"/>
              <a:gd name="connsiteY17" fmla="*/ 1180618 h 1506129"/>
              <a:gd name="connsiteX18" fmla="*/ 430605 w 1044646"/>
              <a:gd name="connsiteY18" fmla="*/ 1226916 h 1506129"/>
              <a:gd name="connsiteX19" fmla="*/ 361156 w 1044646"/>
              <a:gd name="connsiteY19" fmla="*/ 1273215 h 1506129"/>
              <a:gd name="connsiteX20" fmla="*/ 268559 w 1044646"/>
              <a:gd name="connsiteY20" fmla="*/ 1307939 h 1506129"/>
              <a:gd name="connsiteX21" fmla="*/ 233835 w 1044646"/>
              <a:gd name="connsiteY21" fmla="*/ 1342663 h 1506129"/>
              <a:gd name="connsiteX22" fmla="*/ 199111 w 1044646"/>
              <a:gd name="connsiteY22" fmla="*/ 1354238 h 1506129"/>
              <a:gd name="connsiteX23" fmla="*/ 164387 w 1044646"/>
              <a:gd name="connsiteY23" fmla="*/ 1377387 h 1506129"/>
              <a:gd name="connsiteX24" fmla="*/ 94939 w 1044646"/>
              <a:gd name="connsiteY24" fmla="*/ 1435261 h 1506129"/>
              <a:gd name="connsiteX25" fmla="*/ 60215 w 1044646"/>
              <a:gd name="connsiteY25" fmla="*/ 1446835 h 1506129"/>
              <a:gd name="connsiteX26" fmla="*/ 37065 w 1044646"/>
              <a:gd name="connsiteY26" fmla="*/ 1469985 h 1506129"/>
              <a:gd name="connsiteX27" fmla="*/ 71789 w 1044646"/>
              <a:gd name="connsiteY27" fmla="*/ 1400537 h 1506129"/>
              <a:gd name="connsiteX28" fmla="*/ 83364 w 1044646"/>
              <a:gd name="connsiteY28" fmla="*/ 1354238 h 1506129"/>
              <a:gd name="connsiteX29" fmla="*/ 106513 w 1044646"/>
              <a:gd name="connsiteY29" fmla="*/ 1319514 h 1506129"/>
              <a:gd name="connsiteX30" fmla="*/ 129663 w 1044646"/>
              <a:gd name="connsiteY30" fmla="*/ 1273215 h 1506129"/>
              <a:gd name="connsiteX31" fmla="*/ 152812 w 1044646"/>
              <a:gd name="connsiteY31" fmla="*/ 1203767 h 1506129"/>
              <a:gd name="connsiteX32" fmla="*/ 199111 w 1044646"/>
              <a:gd name="connsiteY32" fmla="*/ 1134319 h 1506129"/>
              <a:gd name="connsiteX33" fmla="*/ 152812 w 1044646"/>
              <a:gd name="connsiteY33" fmla="*/ 1226916 h 1506129"/>
              <a:gd name="connsiteX34" fmla="*/ 118088 w 1044646"/>
              <a:gd name="connsiteY34" fmla="*/ 1296364 h 1506129"/>
              <a:gd name="connsiteX35" fmla="*/ 106513 w 1044646"/>
              <a:gd name="connsiteY35" fmla="*/ 1331089 h 1506129"/>
              <a:gd name="connsiteX36" fmla="*/ 60215 w 1044646"/>
              <a:gd name="connsiteY36" fmla="*/ 1400537 h 1506129"/>
              <a:gd name="connsiteX37" fmla="*/ 37065 w 1044646"/>
              <a:gd name="connsiteY37" fmla="*/ 1435261 h 1506129"/>
              <a:gd name="connsiteX38" fmla="*/ 25491 w 1044646"/>
              <a:gd name="connsiteY38" fmla="*/ 1469985 h 1506129"/>
              <a:gd name="connsiteX39" fmla="*/ 2341 w 1044646"/>
              <a:gd name="connsiteY39" fmla="*/ 1493134 h 1506129"/>
              <a:gd name="connsiteX40" fmla="*/ 442179 w 1044646"/>
              <a:gd name="connsiteY40" fmla="*/ 1504709 h 150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044646" h="1506129">
                <a:moveTo>
                  <a:pt x="1032488" y="0"/>
                </a:moveTo>
                <a:cubicBezTo>
                  <a:pt x="1036346" y="38582"/>
                  <a:pt x="1044063" y="76972"/>
                  <a:pt x="1044063" y="115747"/>
                </a:cubicBezTo>
                <a:cubicBezTo>
                  <a:pt x="1044063" y="202533"/>
                  <a:pt x="1050457" y="422634"/>
                  <a:pt x="1020913" y="555585"/>
                </a:cubicBezTo>
                <a:cubicBezTo>
                  <a:pt x="1018266" y="567495"/>
                  <a:pt x="1012691" y="578578"/>
                  <a:pt x="1009339" y="590309"/>
                </a:cubicBezTo>
                <a:cubicBezTo>
                  <a:pt x="1004969" y="605605"/>
                  <a:pt x="1003350" y="621713"/>
                  <a:pt x="997764" y="636608"/>
                </a:cubicBezTo>
                <a:cubicBezTo>
                  <a:pt x="991706" y="652764"/>
                  <a:pt x="980673" y="666750"/>
                  <a:pt x="974615" y="682906"/>
                </a:cubicBezTo>
                <a:cubicBezTo>
                  <a:pt x="963488" y="712577"/>
                  <a:pt x="965457" y="735944"/>
                  <a:pt x="951465" y="763929"/>
                </a:cubicBezTo>
                <a:cubicBezTo>
                  <a:pt x="945244" y="776371"/>
                  <a:pt x="935218" y="786575"/>
                  <a:pt x="928316" y="798653"/>
                </a:cubicBezTo>
                <a:cubicBezTo>
                  <a:pt x="919755" y="813634"/>
                  <a:pt x="916213" y="831697"/>
                  <a:pt x="905167" y="844952"/>
                </a:cubicBezTo>
                <a:cubicBezTo>
                  <a:pt x="896261" y="855639"/>
                  <a:pt x="882018" y="860385"/>
                  <a:pt x="870443" y="868101"/>
                </a:cubicBezTo>
                <a:cubicBezTo>
                  <a:pt x="862726" y="879676"/>
                  <a:pt x="856454" y="892356"/>
                  <a:pt x="847293" y="902825"/>
                </a:cubicBezTo>
                <a:cubicBezTo>
                  <a:pt x="829328" y="923357"/>
                  <a:pt x="808711" y="941408"/>
                  <a:pt x="789420" y="960699"/>
                </a:cubicBezTo>
                <a:cubicBezTo>
                  <a:pt x="744497" y="1005622"/>
                  <a:pt x="737257" y="1014766"/>
                  <a:pt x="662098" y="1064871"/>
                </a:cubicBezTo>
                <a:cubicBezTo>
                  <a:pt x="650523" y="1072587"/>
                  <a:pt x="638237" y="1079330"/>
                  <a:pt x="627374" y="1088020"/>
                </a:cubicBezTo>
                <a:cubicBezTo>
                  <a:pt x="618853" y="1094837"/>
                  <a:pt x="612746" y="1104353"/>
                  <a:pt x="604225" y="1111170"/>
                </a:cubicBezTo>
                <a:cubicBezTo>
                  <a:pt x="593362" y="1119860"/>
                  <a:pt x="580364" y="1125629"/>
                  <a:pt x="569501" y="1134319"/>
                </a:cubicBezTo>
                <a:cubicBezTo>
                  <a:pt x="560979" y="1141136"/>
                  <a:pt x="555431" y="1151415"/>
                  <a:pt x="546351" y="1157468"/>
                </a:cubicBezTo>
                <a:cubicBezTo>
                  <a:pt x="531995" y="1167039"/>
                  <a:pt x="514848" y="1171741"/>
                  <a:pt x="500053" y="1180618"/>
                </a:cubicBezTo>
                <a:cubicBezTo>
                  <a:pt x="476196" y="1194932"/>
                  <a:pt x="453754" y="1211483"/>
                  <a:pt x="430605" y="1226916"/>
                </a:cubicBezTo>
                <a:cubicBezTo>
                  <a:pt x="407455" y="1242349"/>
                  <a:pt x="387551" y="1264417"/>
                  <a:pt x="361156" y="1273215"/>
                </a:cubicBezTo>
                <a:cubicBezTo>
                  <a:pt x="306721" y="1291360"/>
                  <a:pt x="337760" y="1280259"/>
                  <a:pt x="268559" y="1307939"/>
                </a:cubicBezTo>
                <a:cubicBezTo>
                  <a:pt x="256984" y="1319514"/>
                  <a:pt x="247455" y="1333583"/>
                  <a:pt x="233835" y="1342663"/>
                </a:cubicBezTo>
                <a:cubicBezTo>
                  <a:pt x="223683" y="1349431"/>
                  <a:pt x="210024" y="1348782"/>
                  <a:pt x="199111" y="1354238"/>
                </a:cubicBezTo>
                <a:cubicBezTo>
                  <a:pt x="186669" y="1360459"/>
                  <a:pt x="175250" y="1368697"/>
                  <a:pt x="164387" y="1377387"/>
                </a:cubicBezTo>
                <a:cubicBezTo>
                  <a:pt x="119726" y="1413116"/>
                  <a:pt x="163880" y="1395867"/>
                  <a:pt x="94939" y="1435261"/>
                </a:cubicBezTo>
                <a:cubicBezTo>
                  <a:pt x="84346" y="1441314"/>
                  <a:pt x="71790" y="1442977"/>
                  <a:pt x="60215" y="1446835"/>
                </a:cubicBezTo>
                <a:cubicBezTo>
                  <a:pt x="52498" y="1454552"/>
                  <a:pt x="44782" y="1477701"/>
                  <a:pt x="37065" y="1469985"/>
                </a:cubicBezTo>
                <a:cubicBezTo>
                  <a:pt x="27481" y="1460402"/>
                  <a:pt x="71013" y="1401701"/>
                  <a:pt x="71789" y="1400537"/>
                </a:cubicBezTo>
                <a:cubicBezTo>
                  <a:pt x="75647" y="1385104"/>
                  <a:pt x="77098" y="1368860"/>
                  <a:pt x="83364" y="1354238"/>
                </a:cubicBezTo>
                <a:cubicBezTo>
                  <a:pt x="88844" y="1341452"/>
                  <a:pt x="99611" y="1331592"/>
                  <a:pt x="106513" y="1319514"/>
                </a:cubicBezTo>
                <a:cubicBezTo>
                  <a:pt x="115074" y="1304533"/>
                  <a:pt x="123255" y="1289236"/>
                  <a:pt x="129663" y="1273215"/>
                </a:cubicBezTo>
                <a:cubicBezTo>
                  <a:pt x="138726" y="1250559"/>
                  <a:pt x="139276" y="1224070"/>
                  <a:pt x="152812" y="1203767"/>
                </a:cubicBezTo>
                <a:cubicBezTo>
                  <a:pt x="168245" y="1180618"/>
                  <a:pt x="207909" y="1107925"/>
                  <a:pt x="199111" y="1134319"/>
                </a:cubicBezTo>
                <a:cubicBezTo>
                  <a:pt x="172511" y="1214120"/>
                  <a:pt x="193217" y="1186513"/>
                  <a:pt x="152812" y="1226916"/>
                </a:cubicBezTo>
                <a:cubicBezTo>
                  <a:pt x="123717" y="1314199"/>
                  <a:pt x="162965" y="1206609"/>
                  <a:pt x="118088" y="1296364"/>
                </a:cubicBezTo>
                <a:cubicBezTo>
                  <a:pt x="112632" y="1307277"/>
                  <a:pt x="112438" y="1320423"/>
                  <a:pt x="106513" y="1331089"/>
                </a:cubicBezTo>
                <a:cubicBezTo>
                  <a:pt x="93002" y="1355410"/>
                  <a:pt x="75648" y="1377388"/>
                  <a:pt x="60215" y="1400537"/>
                </a:cubicBezTo>
                <a:lnTo>
                  <a:pt x="37065" y="1435261"/>
                </a:lnTo>
                <a:cubicBezTo>
                  <a:pt x="33207" y="1446836"/>
                  <a:pt x="31768" y="1459523"/>
                  <a:pt x="25491" y="1469985"/>
                </a:cubicBezTo>
                <a:cubicBezTo>
                  <a:pt x="19876" y="1479343"/>
                  <a:pt x="-8187" y="1490263"/>
                  <a:pt x="2341" y="1493134"/>
                </a:cubicBezTo>
                <a:cubicBezTo>
                  <a:pt x="71909" y="1512107"/>
                  <a:pt x="442032" y="1504709"/>
                  <a:pt x="442179" y="150470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D4D67D1-FE4D-B44C-BB13-3BC77A6EED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30683"/>
            <a:ext cx="23368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2902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/>
              <a:t>Triangle </a:t>
            </a:r>
            <a:r>
              <a:rPr lang="en-US" dirty="0" err="1"/>
              <a:t>rasterization</a:t>
            </a:r>
            <a:r>
              <a:rPr lang="en-US" dirty="0"/>
              <a:t> algorithm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720" t="18565" r="20823" b="13271"/>
          <a:stretch/>
        </p:blipFill>
        <p:spPr>
          <a:xfrm>
            <a:off x="152400" y="846138"/>
            <a:ext cx="6055485" cy="51682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3600" y="3430281"/>
            <a:ext cx="24534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Combine this with</a:t>
            </a:r>
          </a:p>
          <a:p>
            <a:r>
              <a:rPr lang="en-US" sz="2400" dirty="0"/>
              <a:t>incremental linear</a:t>
            </a:r>
          </a:p>
          <a:p>
            <a:r>
              <a:rPr lang="en-US" sz="2400" dirty="0"/>
              <a:t>interpolation</a:t>
            </a:r>
          </a:p>
        </p:txBody>
      </p:sp>
    </p:spTree>
    <p:extLst>
      <p:ext uri="{BB962C8B-B14F-4D97-AF65-F5344CB8AC3E}">
        <p14:creationId xmlns:p14="http://schemas.microsoft.com/office/powerpoint/2010/main" val="256428199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Triangle Rasterization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dirty="0"/>
              <a:t>Note that </a:t>
            </a:r>
            <a:r>
              <a:rPr lang="en-US" dirty="0" err="1"/>
              <a:t>barycentric</a:t>
            </a:r>
            <a:r>
              <a:rPr lang="en-US" dirty="0"/>
              <a:t> coordinates allow us to</a:t>
            </a:r>
          </a:p>
          <a:p>
            <a:pPr lvl="1"/>
            <a:r>
              <a:rPr lang="en-US" dirty="0"/>
              <a:t>Make the interior test //could have been done with line </a:t>
            </a:r>
            <a:r>
              <a:rPr lang="en-US" dirty="0" err="1"/>
              <a:t>eq</a:t>
            </a:r>
            <a:r>
              <a:rPr lang="en-US" dirty="0"/>
              <a:t> (slide 19)</a:t>
            </a:r>
          </a:p>
          <a:p>
            <a:pPr lvl="1"/>
            <a:r>
              <a:rPr lang="en-US" dirty="0"/>
              <a:t>Interpolate other attributes such as color:</a:t>
            </a:r>
          </a:p>
          <a:p>
            <a:r>
              <a:rPr lang="en-US" dirty="0"/>
              <a:t>So </a:t>
            </a:r>
            <a:r>
              <a:rPr lang="en-US" dirty="0" err="1"/>
              <a:t>barycentric</a:t>
            </a:r>
            <a:r>
              <a:rPr lang="en-US" dirty="0"/>
              <a:t> coordinates are the right way to go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477 - Computer Graphics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59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09600" y="3352800"/>
            <a:ext cx="4176013" cy="3057412"/>
            <a:chOff x="2300987" y="2962388"/>
            <a:chExt cx="4176013" cy="3057412"/>
          </a:xfrm>
        </p:grpSpPr>
        <p:sp>
          <p:nvSpPr>
            <p:cNvPr id="7" name="Oval 6"/>
            <p:cNvSpPr/>
            <p:nvPr/>
          </p:nvSpPr>
          <p:spPr>
            <a:xfrm>
              <a:off x="4711971" y="539115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192185" y="4241615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300987" y="4492923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677835" y="4492923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58835" y="4492923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441518" y="4492923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18366" y="4492923"/>
              <a:ext cx="381000" cy="381000"/>
            </a:xfrm>
            <a:prstGeom prst="rect">
              <a:avLst/>
            </a:prstGeom>
            <a:solidFill>
              <a:srgbClr val="C00000">
                <a:alpha val="50196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199366" y="4492923"/>
              <a:ext cx="381000" cy="381000"/>
            </a:xfrm>
            <a:prstGeom prst="rect">
              <a:avLst/>
            </a:prstGeom>
            <a:solidFill>
              <a:srgbClr val="C00000">
                <a:alpha val="50196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300987" y="4871704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677835" y="4871704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58835" y="4871704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441518" y="4871704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818366" y="4871704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199366" y="4871704"/>
              <a:ext cx="381000" cy="381000"/>
            </a:xfrm>
            <a:prstGeom prst="rect">
              <a:avLst/>
            </a:prstGeom>
            <a:solidFill>
              <a:srgbClr val="C00000">
                <a:alpha val="50196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300987" y="52578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677835" y="52578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058835" y="52578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441518" y="52578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818366" y="52578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199366" y="52578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300987" y="56388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677835" y="56388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058835" y="56388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441518" y="56388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818366" y="56388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199366" y="56388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578621" y="4492923"/>
              <a:ext cx="381000" cy="381000"/>
            </a:xfrm>
            <a:prstGeom prst="rect">
              <a:avLst/>
            </a:prstGeom>
            <a:solidFill>
              <a:srgbClr val="C00000">
                <a:alpha val="50196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955469" y="4492923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336469" y="4492923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719152" y="4492923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096000" y="4492923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578621" y="4871704"/>
              <a:ext cx="381000" cy="381000"/>
            </a:xfrm>
            <a:prstGeom prst="rect">
              <a:avLst/>
            </a:prstGeom>
            <a:solidFill>
              <a:srgbClr val="C00000">
                <a:alpha val="50196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955469" y="4871704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336469" y="4871704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719152" y="4871704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096000" y="4871704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578621" y="5257800"/>
              <a:ext cx="381000" cy="381000"/>
            </a:xfrm>
            <a:prstGeom prst="rect">
              <a:avLst/>
            </a:prstGeom>
            <a:solidFill>
              <a:srgbClr val="C00000">
                <a:alpha val="50196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955469" y="52578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336469" y="52578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719152" y="52578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096000" y="52578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578621" y="56388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955469" y="56388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336469" y="56388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719152" y="56388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096000" y="5638800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300987" y="2962388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677835" y="2962388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058835" y="2962388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441518" y="2962388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818366" y="2962388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199366" y="2962388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300987" y="3341169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677835" y="3341169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058835" y="3341169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441518" y="3341169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818366" y="3341169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199366" y="3341169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300987" y="3727265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677835" y="3727265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058835" y="3727265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441518" y="3727265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818366" y="3727265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199366" y="3727265"/>
              <a:ext cx="381000" cy="381000"/>
            </a:xfrm>
            <a:prstGeom prst="rect">
              <a:avLst/>
            </a:prstGeom>
            <a:solidFill>
              <a:srgbClr val="C00000">
                <a:alpha val="50196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300987" y="4108265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677835" y="4108265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058835" y="4108265"/>
              <a:ext cx="381000" cy="381000"/>
            </a:xfrm>
            <a:prstGeom prst="rect">
              <a:avLst/>
            </a:prstGeom>
            <a:solidFill>
              <a:srgbClr val="C00000">
                <a:alpha val="50196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441518" y="4108265"/>
              <a:ext cx="381000" cy="381000"/>
            </a:xfrm>
            <a:prstGeom prst="rect">
              <a:avLst/>
            </a:prstGeom>
            <a:solidFill>
              <a:srgbClr val="C00000">
                <a:alpha val="50196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818366" y="4108265"/>
              <a:ext cx="381000" cy="381000"/>
            </a:xfrm>
            <a:prstGeom prst="rect">
              <a:avLst/>
            </a:prstGeom>
            <a:solidFill>
              <a:srgbClr val="C00000">
                <a:alpha val="50196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199366" y="4108265"/>
              <a:ext cx="381000" cy="381000"/>
            </a:xfrm>
            <a:prstGeom prst="rect">
              <a:avLst/>
            </a:prstGeom>
            <a:solidFill>
              <a:srgbClr val="C00000">
                <a:alpha val="50196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578621" y="2962388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955469" y="2962388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336469" y="2962388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719152" y="2962388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096000" y="2962388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4578621" y="3341169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955469" y="3341169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5336469" y="3341169"/>
              <a:ext cx="381000" cy="381000"/>
            </a:xfrm>
            <a:prstGeom prst="rect">
              <a:avLst/>
            </a:prstGeom>
            <a:solidFill>
              <a:srgbClr val="C00000">
                <a:alpha val="50196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5719152" y="3341169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6096000" y="3341169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4578621" y="3727265"/>
              <a:ext cx="381000" cy="381000"/>
            </a:xfrm>
            <a:prstGeom prst="rect">
              <a:avLst/>
            </a:prstGeom>
            <a:solidFill>
              <a:srgbClr val="C00000">
                <a:alpha val="50196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955469" y="3727265"/>
              <a:ext cx="381000" cy="381000"/>
            </a:xfrm>
            <a:prstGeom prst="rect">
              <a:avLst/>
            </a:prstGeom>
            <a:solidFill>
              <a:srgbClr val="C00000">
                <a:alpha val="50196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336469" y="3727265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719152" y="3727265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096000" y="3727265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4578621" y="4108265"/>
              <a:ext cx="381000" cy="381000"/>
            </a:xfrm>
            <a:prstGeom prst="rect">
              <a:avLst/>
            </a:prstGeom>
            <a:solidFill>
              <a:srgbClr val="C00000">
                <a:alpha val="50196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955469" y="4108265"/>
              <a:ext cx="381000" cy="381000"/>
            </a:xfrm>
            <a:prstGeom prst="rect">
              <a:avLst/>
            </a:prstGeom>
            <a:solidFill>
              <a:srgbClr val="C00000">
                <a:alpha val="50196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5336469" y="4108265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5719152" y="4108265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6096000" y="4108265"/>
              <a:ext cx="381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5469819" y="3474519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3245005" y="3529243"/>
              <a:ext cx="2286000" cy="1918008"/>
              <a:chOff x="3245005" y="3233855"/>
              <a:chExt cx="2286000" cy="1918008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 flipV="1">
                <a:off x="3256156" y="3233855"/>
                <a:ext cx="2274849" cy="76943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3245005" y="4003288"/>
                <a:ext cx="1527717" cy="11485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flipV="1">
                <a:off x="4772722" y="3233855"/>
                <a:ext cx="758283" cy="19180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4" name="Rectangle 103"/>
          <p:cNvSpPr/>
          <p:nvPr/>
        </p:nvSpPr>
        <p:spPr>
          <a:xfrm>
            <a:off x="1553618" y="3919655"/>
            <a:ext cx="2308302" cy="1946006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4876800" y="3352800"/>
            <a:ext cx="4114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Line equation based interior test: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For each pixel we visit, we must make an inside test with respect to all three edges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We can simply plug-in the (x, y) value of the visited pixel to each line equation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If all are negative, the pixel is inside the triangle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1143000" y="4643695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(x</a:t>
            </a:r>
            <a:r>
              <a:rPr lang="en-US" baseline="-25000" dirty="0"/>
              <a:t>0</a:t>
            </a:r>
            <a:r>
              <a:rPr lang="en-US" dirty="0"/>
              <a:t>, y</a:t>
            </a:r>
            <a:r>
              <a:rPr lang="en-US" baseline="-25000" dirty="0"/>
              <a:t>0</a:t>
            </a:r>
            <a:r>
              <a:rPr lang="en-US" dirty="0"/>
              <a:t>)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3440223" y="3937892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(x</a:t>
            </a:r>
            <a:r>
              <a:rPr lang="en-US" baseline="-25000" dirty="0"/>
              <a:t>1</a:t>
            </a:r>
            <a:r>
              <a:rPr lang="en-US" dirty="0"/>
              <a:t>, y</a:t>
            </a:r>
            <a:r>
              <a:rPr lang="en-US" baseline="-25000" dirty="0"/>
              <a:t>1</a:t>
            </a:r>
            <a:r>
              <a:rPr lang="en-US" dirty="0"/>
              <a:t>)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2681172" y="5900085"/>
            <a:ext cx="867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(x</a:t>
            </a:r>
            <a:r>
              <a:rPr lang="en-US" baseline="-25000" dirty="0"/>
              <a:t>2</a:t>
            </a:r>
            <a:r>
              <a:rPr lang="en-US" dirty="0"/>
              <a:t>, y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</p:txBody>
      </p:sp>
      <p:pic>
        <p:nvPicPr>
          <p:cNvPr id="102" name="Picture 1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1225" y="2451446"/>
            <a:ext cx="303847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5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"/>
          <p:cNvSpPr>
            <a:spLocks noGrp="1" noChangeArrowheads="1"/>
          </p:cNvSpPr>
          <p:nvPr>
            <p:ph type="title"/>
          </p:nvPr>
        </p:nvSpPr>
        <p:spPr>
          <a:xfrm>
            <a:off x="387296" y="349240"/>
            <a:ext cx="7808500" cy="1146360"/>
          </a:xfrm>
        </p:spPr>
        <p:txBody>
          <a:bodyPr/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dirty="0"/>
              <a:t>Line Drawing Algorithms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idx="1"/>
          </p:nvPr>
        </p:nvSpPr>
        <p:spPr>
          <a:xfrm>
            <a:off x="406346" y="1432146"/>
            <a:ext cx="8380683" cy="4889481"/>
          </a:xfrm>
        </p:spPr>
        <p:txBody>
          <a:bodyPr>
            <a:normAutofit/>
          </a:bodyPr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sz="2177" dirty="0"/>
              <a:t>Slope-intercept line equation</a:t>
            </a:r>
            <a:br>
              <a:rPr lang="en-GB" sz="2177" dirty="0"/>
            </a:br>
            <a:br>
              <a:rPr lang="en-GB" sz="2177" dirty="0"/>
            </a:br>
            <a:endParaRPr lang="en-GB" sz="1200" dirty="0">
              <a:solidFill>
                <a:srgbClr val="FF0000"/>
              </a:solidFill>
            </a:endParaRPr>
          </a:p>
        </p:txBody>
      </p:sp>
      <p:graphicFrame>
        <p:nvGraphicFramePr>
          <p:cNvPr id="1026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622569"/>
              </p:ext>
            </p:extLst>
          </p:nvPr>
        </p:nvGraphicFramePr>
        <p:xfrm>
          <a:off x="6543010" y="1533676"/>
          <a:ext cx="1939884" cy="2089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Equation" r:id="rId4" imgW="977760" imgH="1054080" progId="Equation.3">
                  <p:embed/>
                </p:oleObj>
              </mc:Choice>
              <mc:Fallback>
                <p:oleObj name="Equation" r:id="rId4" imgW="977760" imgH="1054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3010" y="1533676"/>
                        <a:ext cx="1939884" cy="20896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800" y="2615377"/>
            <a:ext cx="5324475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552184"/>
      </p:ext>
    </p:extLst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716" t="15222" r="11520" b="3800"/>
          <a:stretch/>
        </p:blipFill>
        <p:spPr>
          <a:xfrm>
            <a:off x="0" y="206061"/>
            <a:ext cx="9050596" cy="6156101"/>
          </a:xfrm>
          <a:prstGeom prst="rect">
            <a:avLst/>
          </a:prstGeom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066800" y="5790662"/>
            <a:ext cx="6418802" cy="1143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GB" sz="2400" dirty="0">
                <a:solidFill>
                  <a:srgbClr val="C00000"/>
                </a:solidFill>
              </a:rPr>
              <a:t>More efficient than visiting bounding box pixels; here we use slope info to visit few</a:t>
            </a:r>
          </a:p>
        </p:txBody>
      </p:sp>
    </p:spTree>
    <p:extLst>
      <p:ext uri="{BB962C8B-B14F-4D97-AF65-F5344CB8AC3E}">
        <p14:creationId xmlns:p14="http://schemas.microsoft.com/office/powerpoint/2010/main" val="36487036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Fragment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previous stages of the pipeline (up to rasterization) is generally known as the </a:t>
            </a:r>
            <a:r>
              <a:rPr lang="en-US" dirty="0">
                <a:solidFill>
                  <a:srgbClr val="C00000"/>
                </a:solidFill>
              </a:rPr>
              <a:t>vertex pipeline</a:t>
            </a:r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Rasterization</a:t>
            </a:r>
            <a:r>
              <a:rPr lang="en-US" dirty="0"/>
              <a:t> creates a set of </a:t>
            </a:r>
            <a:r>
              <a:rPr lang="en-US" dirty="0">
                <a:solidFill>
                  <a:srgbClr val="C00000"/>
                </a:solidFill>
              </a:rPr>
              <a:t>fragments</a:t>
            </a:r>
            <a:r>
              <a:rPr lang="en-US" dirty="0"/>
              <a:t> that make up the interior region of the primitive</a:t>
            </a:r>
          </a:p>
          <a:p>
            <a:r>
              <a:rPr lang="en-US" dirty="0"/>
              <a:t>The rest of the pipeline which operates on these fragments is called </a:t>
            </a:r>
            <a:r>
              <a:rPr lang="en-US" dirty="0">
                <a:solidFill>
                  <a:srgbClr val="C00000"/>
                </a:solidFill>
              </a:rPr>
              <a:t>fragment pipeline</a:t>
            </a:r>
            <a:endParaRPr lang="en-US" dirty="0"/>
          </a:p>
          <a:p>
            <a:r>
              <a:rPr lang="en-US" dirty="0"/>
              <a:t>Fragment pipeline is comprised of several operations</a:t>
            </a:r>
          </a:p>
          <a:p>
            <a:r>
              <a:rPr lang="en-US" dirty="0"/>
              <a:t>The end result of fragment processing is the update of corresponding locations in the </a:t>
            </a:r>
            <a:r>
              <a:rPr lang="en-US" dirty="0">
                <a:solidFill>
                  <a:srgbClr val="C00000"/>
                </a:solidFill>
              </a:rPr>
              <a:t>framebuffer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477 - Computer Graphics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5966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Fragment Processing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477 - Computer Graphics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62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19200" y="3017365"/>
            <a:ext cx="1676400" cy="603504"/>
          </a:xfrm>
          <a:prstGeom prst="rect">
            <a:avLst/>
          </a:prstGeom>
          <a:solidFill>
            <a:srgbClr val="92D050"/>
          </a:solidFill>
          <a:ln>
            <a:solidFill>
              <a:srgbClr val="727C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Vertex</a:t>
            </a:r>
          </a:p>
          <a:p>
            <a:pPr algn="ctr"/>
            <a:r>
              <a:rPr lang="en-US" dirty="0"/>
              <a:t>Pipeline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89580" y="2263196"/>
            <a:ext cx="935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Vertices</a:t>
            </a:r>
          </a:p>
        </p:txBody>
      </p:sp>
      <p:sp>
        <p:nvSpPr>
          <p:cNvPr id="8" name="Rectangle 7"/>
          <p:cNvSpPr/>
          <p:nvPr/>
        </p:nvSpPr>
        <p:spPr>
          <a:xfrm>
            <a:off x="5661102" y="3017365"/>
            <a:ext cx="1676400" cy="60350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Fragment Pipeline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80675" y="3936548"/>
            <a:ext cx="1437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Framebuffer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29000" y="3017365"/>
            <a:ext cx="1676400" cy="603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Rasterization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057400" y="2601449"/>
            <a:ext cx="1" cy="384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938347" y="3319117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181600" y="3318845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499301" y="3652849"/>
            <a:ext cx="1" cy="384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115375" y="4687669"/>
            <a:ext cx="800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Color </a:t>
            </a:r>
          </a:p>
          <a:p>
            <a:r>
              <a:rPr lang="en-US" dirty="0"/>
              <a:t>Buffer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43268" y="4687669"/>
            <a:ext cx="864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Depth </a:t>
            </a:r>
          </a:p>
          <a:p>
            <a:r>
              <a:rPr lang="en-US" dirty="0"/>
              <a:t>Buffer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35282" y="4687669"/>
            <a:ext cx="94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Stencil </a:t>
            </a:r>
          </a:p>
          <a:p>
            <a:r>
              <a:rPr lang="en-US" dirty="0"/>
              <a:t>Buffer</a:t>
            </a:r>
          </a:p>
        </p:txBody>
      </p:sp>
      <p:cxnSp>
        <p:nvCxnSpPr>
          <p:cNvPr id="23" name="Straight Arrow Connector 22"/>
          <p:cNvCxnSpPr>
            <a:endCxn id="19" idx="0"/>
          </p:cNvCxnSpPr>
          <p:nvPr/>
        </p:nvCxnSpPr>
        <p:spPr>
          <a:xfrm flipH="1">
            <a:off x="5515485" y="4305880"/>
            <a:ext cx="983816" cy="381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9" idx="2"/>
          </p:cNvCxnSpPr>
          <p:nvPr/>
        </p:nvCxnSpPr>
        <p:spPr>
          <a:xfrm flipH="1">
            <a:off x="6499301" y="4305880"/>
            <a:ext cx="1" cy="4722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21" idx="0"/>
          </p:cNvCxnSpPr>
          <p:nvPr/>
        </p:nvCxnSpPr>
        <p:spPr>
          <a:xfrm>
            <a:off x="6499301" y="4305880"/>
            <a:ext cx="1206623" cy="381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93791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Fragment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Fragment pipeline is comprised of many stages:</a:t>
            </a:r>
          </a:p>
          <a:p>
            <a:pPr lvl="1"/>
            <a:r>
              <a:rPr lang="en-US" dirty="0"/>
              <a:t>Following is OpenGL’s handling of the fragment pipeline</a:t>
            </a:r>
          </a:p>
          <a:p>
            <a:pPr lvl="1"/>
            <a:r>
              <a:rPr lang="en-US" dirty="0"/>
              <a:t>Different renderers may implement a different set of stages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477 - Computer Graphics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63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048000"/>
            <a:ext cx="5650706" cy="3131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827265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Buffer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Among these, the </a:t>
            </a:r>
            <a:r>
              <a:rPr lang="en-US" dirty="0">
                <a:solidFill>
                  <a:srgbClr val="C00000"/>
                </a:solidFill>
              </a:rPr>
              <a:t>depth buffer test</a:t>
            </a:r>
            <a:r>
              <a:rPr lang="en-US" dirty="0"/>
              <a:t> is very important to render primitives in correct order</a:t>
            </a:r>
          </a:p>
          <a:p>
            <a:r>
              <a:rPr lang="en-US" dirty="0"/>
              <a:t>Without depth buffer, the programmer must ensure to render primitives in a back to front order</a:t>
            </a:r>
          </a:p>
          <a:p>
            <a:pPr lvl="1"/>
            <a:r>
              <a:rPr lang="en-US" dirty="0"/>
              <a:t>Known as painter’s algorithm: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477 - Computer Graphics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64</a:t>
            </a:fld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5450" y="4088368"/>
            <a:ext cx="57531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581400" y="5574268"/>
            <a:ext cx="2076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wikipedia.com</a:t>
            </a:r>
          </a:p>
        </p:txBody>
      </p:sp>
    </p:spTree>
    <p:extLst>
      <p:ext uri="{BB962C8B-B14F-4D97-AF65-F5344CB8AC3E}">
        <p14:creationId xmlns:p14="http://schemas.microsoft.com/office/powerpoint/2010/main" val="214627622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Buffer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Binary space partitioning trees may be used for this purpose</a:t>
            </a:r>
          </a:p>
          <a:p>
            <a:r>
              <a:rPr lang="en-US" dirty="0"/>
              <a:t>However, they are costly to generate and may require splitting primitives due to impossible ordering cases: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477 - Computer Graphics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65</a:t>
            </a:fld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505200"/>
            <a:ext cx="2219110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581400" y="6019800"/>
            <a:ext cx="2076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wikipedia.com</a:t>
            </a:r>
          </a:p>
        </p:txBody>
      </p:sp>
    </p:spTree>
    <p:extLst>
      <p:ext uri="{BB962C8B-B14F-4D97-AF65-F5344CB8AC3E}">
        <p14:creationId xmlns:p14="http://schemas.microsoft.com/office/powerpoint/2010/main" val="46635460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Buffer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164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When memory was a very valuable resource, such algorithms were implemented</a:t>
            </a:r>
          </a:p>
          <a:p>
            <a:r>
              <a:rPr lang="en-US" dirty="0"/>
              <a:t>Quake3 was one of the main games that used painter’s algorithm using BSP trees</a:t>
            </a:r>
          </a:p>
          <a:p>
            <a:r>
              <a:rPr lang="en-US" dirty="0"/>
              <a:t>Each game level was stored as a huge BSP tree</a:t>
            </a:r>
          </a:p>
          <a:p>
            <a:pPr lvl="1"/>
            <a:r>
              <a:rPr lang="en-US" dirty="0"/>
              <a:t>Read more at: </a:t>
            </a:r>
            <a:r>
              <a:rPr lang="en-US" dirty="0">
                <a:hlinkClick r:id="rId2"/>
              </a:rPr>
              <a:t>https://www.bluesnews.com/abrash/chap64.shtml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477 - Computer Graphics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66</a:t>
            </a:fld>
            <a:endParaRPr lang="en-US"/>
          </a:p>
        </p:txBody>
      </p:sp>
      <p:pic>
        <p:nvPicPr>
          <p:cNvPr id="1026" name="Picture 2" descr="Image result for Quak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45919"/>
            <a:ext cx="3352800" cy="201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47064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Buffer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Main Idea:</a:t>
            </a:r>
          </a:p>
          <a:p>
            <a:pPr lvl="1"/>
            <a:r>
              <a:rPr lang="en-US" dirty="0"/>
              <a:t>At each pixel, keep track of the distance to the closest fragment that has been drawn in a separate buffer</a:t>
            </a:r>
          </a:p>
          <a:p>
            <a:pPr lvl="1"/>
            <a:r>
              <a:rPr lang="en-US" dirty="0"/>
              <a:t>Discard fragments that are further away than that distance</a:t>
            </a:r>
          </a:p>
          <a:p>
            <a:pPr lvl="1"/>
            <a:r>
              <a:rPr lang="en-US" dirty="0"/>
              <a:t>Otherwise, </a:t>
            </a:r>
            <a:r>
              <a:rPr lang="en-US" b="1" dirty="0"/>
              <a:t>draw</a:t>
            </a:r>
            <a:r>
              <a:rPr lang="en-US" dirty="0"/>
              <a:t> the fragment and </a:t>
            </a:r>
            <a:r>
              <a:rPr lang="en-US" b="1" dirty="0"/>
              <a:t>update</a:t>
            </a:r>
            <a:r>
              <a:rPr lang="en-US" dirty="0"/>
              <a:t> the z-buffer value with the z value of that fragment</a:t>
            </a:r>
          </a:p>
          <a:p>
            <a:r>
              <a:rPr lang="en-US" dirty="0"/>
              <a:t>Requires an extra memory region, called the </a:t>
            </a:r>
            <a:r>
              <a:rPr lang="en-US" dirty="0">
                <a:solidFill>
                  <a:srgbClr val="C00000"/>
                </a:solidFill>
              </a:rPr>
              <a:t>depth buffer</a:t>
            </a:r>
            <a:r>
              <a:rPr lang="en-US" dirty="0"/>
              <a:t>, to implement this solution</a:t>
            </a:r>
          </a:p>
          <a:p>
            <a:r>
              <a:rPr lang="en-US" dirty="0"/>
              <a:t>At the beginning of every frame, the depth buffer is reset to </a:t>
            </a:r>
            <a:r>
              <a:rPr lang="en-US" dirty="0">
                <a:solidFill>
                  <a:srgbClr val="C00000"/>
                </a:solidFill>
              </a:rPr>
              <a:t>infinity</a:t>
            </a:r>
            <a:r>
              <a:rPr lang="en-US" dirty="0"/>
              <a:t> (1.0f in practice if the depth range is [0.0f,1.0f])</a:t>
            </a:r>
          </a:p>
          <a:p>
            <a:r>
              <a:rPr lang="en-US" dirty="0"/>
              <a:t>Depth buffer is also known as </a:t>
            </a:r>
            <a:r>
              <a:rPr lang="en-US" dirty="0">
                <a:solidFill>
                  <a:srgbClr val="C00000"/>
                </a:solidFill>
              </a:rPr>
              <a:t>z-buffer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477 - Computer Graphics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30156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477 - Computer Graphics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68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27148"/>
            <a:ext cx="8077200" cy="331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132515" y="1752600"/>
            <a:ext cx="1668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Initial state</a:t>
            </a:r>
          </a:p>
          <a:p>
            <a:r>
              <a:rPr lang="en-US" dirty="0"/>
              <a:t>of depth buffer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70212" y="1752600"/>
            <a:ext cx="1411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Resulting</a:t>
            </a:r>
          </a:p>
          <a:p>
            <a:r>
              <a:rPr lang="en-US" dirty="0"/>
              <a:t>depth buffer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53000" y="5564714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z-values of the</a:t>
            </a:r>
          </a:p>
          <a:p>
            <a:r>
              <a:rPr lang="en-US" dirty="0"/>
              <a:t>second triangle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70212" y="5564714"/>
            <a:ext cx="1411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Resulting</a:t>
            </a:r>
          </a:p>
          <a:p>
            <a:r>
              <a:rPr lang="en-US" dirty="0"/>
              <a:t>depth buffer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0819" y="5181600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wikipedia.com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29200" y="1752600"/>
            <a:ext cx="1685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z-values of the</a:t>
            </a:r>
          </a:p>
          <a:p>
            <a:r>
              <a:rPr lang="en-US" dirty="0"/>
              <a:t>first triangle</a:t>
            </a:r>
          </a:p>
        </p:txBody>
      </p:sp>
    </p:spTree>
    <p:extLst>
      <p:ext uri="{BB962C8B-B14F-4D97-AF65-F5344CB8AC3E}">
        <p14:creationId xmlns:p14="http://schemas.microsoft.com/office/powerpoint/2010/main" val="218061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4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Range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range of values written to the depth buffer can generally be controlled by the programmer</a:t>
            </a:r>
          </a:p>
          <a:p>
            <a:r>
              <a:rPr lang="en-US" dirty="0"/>
              <a:t>In OpenGL, the command </a:t>
            </a:r>
            <a:r>
              <a:rPr lang="en-US" b="1" dirty="0" err="1">
                <a:latin typeface="Courier" charset="0"/>
                <a:ea typeface="Courier" charset="0"/>
                <a:cs typeface="Courier" charset="0"/>
              </a:rPr>
              <a:t>glDepthRange</a:t>
            </a:r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b="1" dirty="0" err="1">
                <a:latin typeface="Courier" charset="0"/>
                <a:ea typeface="Courier" charset="0"/>
                <a:cs typeface="Courier" charset="0"/>
              </a:rPr>
              <a:t>zMin</a:t>
            </a:r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b="1" dirty="0" err="1">
                <a:latin typeface="Courier" charset="0"/>
                <a:ea typeface="Courier" charset="0"/>
                <a:cs typeface="Courier" charset="0"/>
              </a:rPr>
              <a:t>zMax</a:t>
            </a:r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)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/>
              <a:t>is used</a:t>
            </a:r>
          </a:p>
          <a:p>
            <a:r>
              <a:rPr lang="en-US" dirty="0"/>
              <a:t>The default depth range is [0, 1]</a:t>
            </a:r>
          </a:p>
          <a:p>
            <a:r>
              <a:rPr lang="en-US" dirty="0"/>
              <a:t>The z-value in the canonical viewing volume (CVV), which is in range [-1, 1] is scaled to this range during the viewport transform</a:t>
            </a:r>
          </a:p>
          <a:p>
            <a:r>
              <a:rPr lang="en-US" b="1" dirty="0" err="1">
                <a:latin typeface="Courier" charset="0"/>
                <a:ea typeface="Courier" charset="0"/>
                <a:cs typeface="Courier" charset="0"/>
              </a:rPr>
              <a:t>glDepthRange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/>
              <a:t>is to the z-values what </a:t>
            </a:r>
            <a:r>
              <a:rPr lang="en-US" b="1" dirty="0" err="1">
                <a:latin typeface="Courier" charset="0"/>
                <a:ea typeface="Courier" charset="0"/>
                <a:cs typeface="Courier" charset="0"/>
              </a:rPr>
              <a:t>glViewport</a:t>
            </a:r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(x, y, width, height)</a:t>
            </a:r>
            <a:r>
              <a:rPr lang="en-US" dirty="0"/>
              <a:t> is to the x- and y-values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477 - Computer Graphics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64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"/>
          <p:cNvSpPr>
            <a:spLocks noGrp="1" noChangeArrowheads="1"/>
          </p:cNvSpPr>
          <p:nvPr>
            <p:ph type="title"/>
          </p:nvPr>
        </p:nvSpPr>
        <p:spPr>
          <a:xfrm>
            <a:off x="387296" y="349240"/>
            <a:ext cx="7808500" cy="1146360"/>
          </a:xfrm>
        </p:spPr>
        <p:txBody>
          <a:bodyPr/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dirty="0"/>
              <a:t>Line Drawing Algorithms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idx="1"/>
          </p:nvPr>
        </p:nvSpPr>
        <p:spPr>
          <a:xfrm>
            <a:off x="406346" y="1432146"/>
            <a:ext cx="8380683" cy="4889481"/>
          </a:xfrm>
        </p:spPr>
        <p:txBody>
          <a:bodyPr>
            <a:normAutofit/>
          </a:bodyPr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dirty="0"/>
              <a:t>Simple approach:</a:t>
            </a:r>
            <a:br>
              <a:rPr lang="en-GB" dirty="0"/>
            </a:br>
            <a:r>
              <a:rPr lang="en-GB" sz="2177" dirty="0"/>
              <a:t>sample a line at discrete positions at one coordinate from start point to end point, calculate the other coordinate value  from line equation (</a:t>
            </a:r>
            <a:r>
              <a:rPr lang="en-GB" sz="2177" i="1" dirty="0"/>
              <a:t>slope-intercept line equation</a:t>
            </a:r>
            <a:r>
              <a:rPr lang="en-GB" sz="2177" dirty="0"/>
              <a:t>).</a:t>
            </a:r>
            <a:br>
              <a:rPr lang="en-GB" sz="2177" dirty="0"/>
            </a:br>
            <a:br>
              <a:rPr lang="en-GB" sz="2177" dirty="0"/>
            </a:br>
            <a:br>
              <a:rPr lang="en-GB" sz="2177" dirty="0"/>
            </a:br>
            <a:br>
              <a:rPr lang="en-GB" sz="2177" dirty="0"/>
            </a:br>
            <a:br>
              <a:rPr lang="en-GB" sz="2177" dirty="0"/>
            </a:br>
            <a:br>
              <a:rPr lang="en-GB" sz="2177" dirty="0"/>
            </a:br>
            <a:br>
              <a:rPr lang="en-GB" sz="2177" dirty="0"/>
            </a:br>
            <a:br>
              <a:rPr lang="en-GB" sz="2177" dirty="0"/>
            </a:br>
            <a:endParaRPr lang="en-GB" sz="2177" dirty="0"/>
          </a:p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sz="2177" dirty="0"/>
              <a:t>If  </a:t>
            </a:r>
            <a:r>
              <a:rPr lang="en-GB" sz="2177" i="1" dirty="0"/>
              <a:t>m&gt;1</a:t>
            </a:r>
            <a:r>
              <a:rPr lang="en-GB" sz="2177" dirty="0"/>
              <a:t>, increment </a:t>
            </a:r>
            <a:r>
              <a:rPr lang="en-GB" sz="2177" i="1" dirty="0"/>
              <a:t>y</a:t>
            </a:r>
            <a:r>
              <a:rPr lang="en-GB" sz="2177" dirty="0"/>
              <a:t> uniformly and find </a:t>
            </a:r>
            <a:r>
              <a:rPr lang="en-GB" sz="2177" i="1" dirty="0"/>
              <a:t>x</a:t>
            </a:r>
            <a:br>
              <a:rPr lang="en-GB" sz="2177" dirty="0"/>
            </a:br>
            <a:r>
              <a:rPr lang="en-GB" sz="2177" dirty="0"/>
              <a:t>If  </a:t>
            </a:r>
            <a:r>
              <a:rPr lang="en-GB" sz="2177" i="1" dirty="0"/>
              <a:t>m</a:t>
            </a:r>
            <a:r>
              <a:rPr lang="en-GB" sz="2177" i="1" dirty="0">
                <a:latin typeface="Nimbus Roman No9 L" pitchFamily="16" charset="0"/>
              </a:rPr>
              <a:t>≤</a:t>
            </a:r>
            <a:r>
              <a:rPr lang="en-GB" sz="2177" dirty="0">
                <a:latin typeface="Nimbus Roman No9 L" pitchFamily="16" charset="0"/>
              </a:rPr>
              <a:t>1,	</a:t>
            </a:r>
            <a:r>
              <a:rPr lang="en-GB" sz="2177" dirty="0"/>
              <a:t>increment </a:t>
            </a:r>
            <a:r>
              <a:rPr lang="en-GB" sz="2177" i="1" dirty="0"/>
              <a:t>x </a:t>
            </a:r>
            <a:r>
              <a:rPr lang="en-GB" sz="2177" dirty="0"/>
              <a:t>uniformly and find </a:t>
            </a:r>
            <a:r>
              <a:rPr lang="en-GB" sz="2177" i="1" dirty="0"/>
              <a:t>y </a:t>
            </a:r>
            <a:r>
              <a:rPr lang="en-GB" sz="1200" i="1" dirty="0">
                <a:solidFill>
                  <a:srgbClr val="FF0000"/>
                </a:solidFill>
              </a:rPr>
              <a:t>//exchange the role of x and y</a:t>
            </a:r>
          </a:p>
        </p:txBody>
      </p:sp>
      <p:grpSp>
        <p:nvGrpSpPr>
          <p:cNvPr id="1029" name="Group 3"/>
          <p:cNvGrpSpPr>
            <a:grpSpLocks/>
          </p:cNvGrpSpPr>
          <p:nvPr/>
        </p:nvGrpSpPr>
        <p:grpSpPr bwMode="auto">
          <a:xfrm>
            <a:off x="5123580" y="3961857"/>
            <a:ext cx="1113237" cy="1261572"/>
            <a:chOff x="3547" y="2609"/>
            <a:chExt cx="773" cy="876"/>
          </a:xfrm>
        </p:grpSpPr>
        <p:sp>
          <p:nvSpPr>
            <p:cNvPr id="1047" name="Line 4"/>
            <p:cNvSpPr>
              <a:spLocks noChangeShapeType="1"/>
            </p:cNvSpPr>
            <p:nvPr/>
          </p:nvSpPr>
          <p:spPr bwMode="auto">
            <a:xfrm>
              <a:off x="3586" y="3390"/>
              <a:ext cx="73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33"/>
            </a:p>
          </p:txBody>
        </p:sp>
        <p:sp>
          <p:nvSpPr>
            <p:cNvPr id="1048" name="Line 5"/>
            <p:cNvSpPr>
              <a:spLocks noChangeShapeType="1"/>
            </p:cNvSpPr>
            <p:nvPr/>
          </p:nvSpPr>
          <p:spPr bwMode="auto">
            <a:xfrm>
              <a:off x="3571" y="2841"/>
              <a:ext cx="73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33"/>
            </a:p>
          </p:txBody>
        </p:sp>
        <p:sp>
          <p:nvSpPr>
            <p:cNvPr id="1049" name="Line 6"/>
            <p:cNvSpPr>
              <a:spLocks noChangeShapeType="1"/>
            </p:cNvSpPr>
            <p:nvPr/>
          </p:nvSpPr>
          <p:spPr bwMode="auto">
            <a:xfrm>
              <a:off x="3571" y="2978"/>
              <a:ext cx="73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33"/>
            </a:p>
          </p:txBody>
        </p:sp>
        <p:sp>
          <p:nvSpPr>
            <p:cNvPr id="1050" name="Line 7"/>
            <p:cNvSpPr>
              <a:spLocks noChangeShapeType="1"/>
            </p:cNvSpPr>
            <p:nvPr/>
          </p:nvSpPr>
          <p:spPr bwMode="auto">
            <a:xfrm>
              <a:off x="3571" y="3115"/>
              <a:ext cx="73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33"/>
            </a:p>
          </p:txBody>
        </p:sp>
        <p:sp>
          <p:nvSpPr>
            <p:cNvPr id="1051" name="Line 8"/>
            <p:cNvSpPr>
              <a:spLocks noChangeShapeType="1"/>
            </p:cNvSpPr>
            <p:nvPr/>
          </p:nvSpPr>
          <p:spPr bwMode="auto">
            <a:xfrm>
              <a:off x="3579" y="3253"/>
              <a:ext cx="73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33"/>
            </a:p>
          </p:txBody>
        </p:sp>
        <p:sp>
          <p:nvSpPr>
            <p:cNvPr id="1052" name="Line 9"/>
            <p:cNvSpPr>
              <a:spLocks noChangeShapeType="1"/>
            </p:cNvSpPr>
            <p:nvPr/>
          </p:nvSpPr>
          <p:spPr bwMode="auto">
            <a:xfrm>
              <a:off x="3571" y="2703"/>
              <a:ext cx="73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33"/>
            </a:p>
          </p:txBody>
        </p:sp>
        <p:sp>
          <p:nvSpPr>
            <p:cNvPr id="1053" name="Line 10"/>
            <p:cNvSpPr>
              <a:spLocks noChangeShapeType="1"/>
            </p:cNvSpPr>
            <p:nvPr/>
          </p:nvSpPr>
          <p:spPr bwMode="auto">
            <a:xfrm>
              <a:off x="3680" y="2609"/>
              <a:ext cx="1" cy="8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33"/>
            </a:p>
          </p:txBody>
        </p:sp>
        <p:sp>
          <p:nvSpPr>
            <p:cNvPr id="1054" name="Line 11"/>
            <p:cNvSpPr>
              <a:spLocks noChangeShapeType="1"/>
            </p:cNvSpPr>
            <p:nvPr/>
          </p:nvSpPr>
          <p:spPr bwMode="auto">
            <a:xfrm>
              <a:off x="3834" y="2609"/>
              <a:ext cx="1" cy="8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33"/>
            </a:p>
          </p:txBody>
        </p:sp>
        <p:sp>
          <p:nvSpPr>
            <p:cNvPr id="1055" name="Line 12"/>
            <p:cNvSpPr>
              <a:spLocks noChangeShapeType="1"/>
            </p:cNvSpPr>
            <p:nvPr/>
          </p:nvSpPr>
          <p:spPr bwMode="auto">
            <a:xfrm>
              <a:off x="3989" y="2609"/>
              <a:ext cx="1" cy="8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33"/>
            </a:p>
          </p:txBody>
        </p:sp>
        <p:sp>
          <p:nvSpPr>
            <p:cNvPr id="1056" name="Line 13"/>
            <p:cNvSpPr>
              <a:spLocks noChangeShapeType="1"/>
            </p:cNvSpPr>
            <p:nvPr/>
          </p:nvSpPr>
          <p:spPr bwMode="auto">
            <a:xfrm>
              <a:off x="4143" y="2609"/>
              <a:ext cx="1" cy="8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33"/>
            </a:p>
          </p:txBody>
        </p:sp>
        <p:sp>
          <p:nvSpPr>
            <p:cNvPr id="1057" name="Line 14"/>
            <p:cNvSpPr>
              <a:spLocks noChangeShapeType="1"/>
            </p:cNvSpPr>
            <p:nvPr/>
          </p:nvSpPr>
          <p:spPr bwMode="auto">
            <a:xfrm>
              <a:off x="4297" y="2609"/>
              <a:ext cx="1" cy="8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33"/>
            </a:p>
          </p:txBody>
        </p:sp>
        <p:sp>
          <p:nvSpPr>
            <p:cNvPr id="1058" name="Oval 15"/>
            <p:cNvSpPr>
              <a:spLocks noChangeArrowheads="1"/>
            </p:cNvSpPr>
            <p:nvPr/>
          </p:nvSpPr>
          <p:spPr bwMode="auto">
            <a:xfrm>
              <a:off x="3688" y="3113"/>
              <a:ext cx="133" cy="132"/>
            </a:xfrm>
            <a:prstGeom prst="ellipse">
              <a:avLst/>
            </a:prstGeom>
            <a:solidFill>
              <a:srgbClr val="00B8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sz="2177"/>
            </a:p>
          </p:txBody>
        </p:sp>
        <p:sp>
          <p:nvSpPr>
            <p:cNvPr id="1059" name="Oval 16"/>
            <p:cNvSpPr>
              <a:spLocks noChangeArrowheads="1"/>
            </p:cNvSpPr>
            <p:nvPr/>
          </p:nvSpPr>
          <p:spPr bwMode="auto">
            <a:xfrm>
              <a:off x="3844" y="3113"/>
              <a:ext cx="133" cy="132"/>
            </a:xfrm>
            <a:prstGeom prst="ellipse">
              <a:avLst/>
            </a:prstGeom>
            <a:solidFill>
              <a:srgbClr val="00B8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sz="2177"/>
            </a:p>
          </p:txBody>
        </p:sp>
        <p:sp>
          <p:nvSpPr>
            <p:cNvPr id="1060" name="Oval 17"/>
            <p:cNvSpPr>
              <a:spLocks noChangeArrowheads="1"/>
            </p:cNvSpPr>
            <p:nvPr/>
          </p:nvSpPr>
          <p:spPr bwMode="auto">
            <a:xfrm>
              <a:off x="3993" y="2988"/>
              <a:ext cx="133" cy="132"/>
            </a:xfrm>
            <a:prstGeom prst="ellipse">
              <a:avLst/>
            </a:prstGeom>
            <a:solidFill>
              <a:srgbClr val="00B8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sz="2177"/>
            </a:p>
          </p:txBody>
        </p:sp>
        <p:sp>
          <p:nvSpPr>
            <p:cNvPr id="1061" name="Oval 18"/>
            <p:cNvSpPr>
              <a:spLocks noChangeArrowheads="1"/>
            </p:cNvSpPr>
            <p:nvPr/>
          </p:nvSpPr>
          <p:spPr bwMode="auto">
            <a:xfrm>
              <a:off x="4149" y="2988"/>
              <a:ext cx="133" cy="132"/>
            </a:xfrm>
            <a:prstGeom prst="ellipse">
              <a:avLst/>
            </a:prstGeom>
            <a:solidFill>
              <a:srgbClr val="00B8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sz="2177"/>
            </a:p>
          </p:txBody>
        </p:sp>
        <p:sp>
          <p:nvSpPr>
            <p:cNvPr id="1062" name="Oval 19"/>
            <p:cNvSpPr>
              <a:spLocks noChangeArrowheads="1"/>
            </p:cNvSpPr>
            <p:nvPr/>
          </p:nvSpPr>
          <p:spPr bwMode="auto">
            <a:xfrm>
              <a:off x="3547" y="3266"/>
              <a:ext cx="133" cy="132"/>
            </a:xfrm>
            <a:prstGeom prst="ellipse">
              <a:avLst/>
            </a:prstGeom>
            <a:solidFill>
              <a:srgbClr val="00B8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sz="2177"/>
            </a:p>
          </p:txBody>
        </p:sp>
      </p:grpSp>
      <p:sp>
        <p:nvSpPr>
          <p:cNvPr id="1030" name="Line 20"/>
          <p:cNvSpPr>
            <a:spLocks noChangeShapeType="1"/>
          </p:cNvSpPr>
          <p:nvPr/>
        </p:nvSpPr>
        <p:spPr bwMode="auto">
          <a:xfrm>
            <a:off x="6946810" y="5066453"/>
            <a:ext cx="1058512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1031" name="Line 21"/>
          <p:cNvSpPr>
            <a:spLocks noChangeShapeType="1"/>
          </p:cNvSpPr>
          <p:nvPr/>
        </p:nvSpPr>
        <p:spPr bwMode="auto">
          <a:xfrm>
            <a:off x="6923768" y="4274370"/>
            <a:ext cx="1058512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1032" name="Line 22"/>
          <p:cNvSpPr>
            <a:spLocks noChangeShapeType="1"/>
          </p:cNvSpPr>
          <p:nvPr/>
        </p:nvSpPr>
        <p:spPr bwMode="auto">
          <a:xfrm>
            <a:off x="6923768" y="4473111"/>
            <a:ext cx="1058512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1033" name="Line 23"/>
          <p:cNvSpPr>
            <a:spLocks noChangeShapeType="1"/>
          </p:cNvSpPr>
          <p:nvPr/>
        </p:nvSpPr>
        <p:spPr bwMode="auto">
          <a:xfrm>
            <a:off x="6923768" y="4670412"/>
            <a:ext cx="1058512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1034" name="Line 24"/>
          <p:cNvSpPr>
            <a:spLocks noChangeShapeType="1"/>
          </p:cNvSpPr>
          <p:nvPr/>
        </p:nvSpPr>
        <p:spPr bwMode="auto">
          <a:xfrm>
            <a:off x="6935289" y="4867712"/>
            <a:ext cx="1058512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1035" name="Line 25"/>
          <p:cNvSpPr>
            <a:spLocks noChangeShapeType="1"/>
          </p:cNvSpPr>
          <p:nvPr/>
        </p:nvSpPr>
        <p:spPr bwMode="auto">
          <a:xfrm>
            <a:off x="6923768" y="4077069"/>
            <a:ext cx="1058512" cy="14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1036" name="Line 26"/>
          <p:cNvSpPr>
            <a:spLocks noChangeShapeType="1"/>
          </p:cNvSpPr>
          <p:nvPr/>
        </p:nvSpPr>
        <p:spPr bwMode="auto">
          <a:xfrm>
            <a:off x="7082185" y="3940255"/>
            <a:ext cx="1441" cy="12630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1037" name="Line 27"/>
          <p:cNvSpPr>
            <a:spLocks noChangeShapeType="1"/>
          </p:cNvSpPr>
          <p:nvPr/>
        </p:nvSpPr>
        <p:spPr bwMode="auto">
          <a:xfrm>
            <a:off x="7303968" y="3940255"/>
            <a:ext cx="1441" cy="12630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1038" name="Line 28"/>
          <p:cNvSpPr>
            <a:spLocks noChangeShapeType="1"/>
          </p:cNvSpPr>
          <p:nvPr/>
        </p:nvSpPr>
        <p:spPr bwMode="auto">
          <a:xfrm>
            <a:off x="7525751" y="3940255"/>
            <a:ext cx="1441" cy="12630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1039" name="Line 29"/>
          <p:cNvSpPr>
            <a:spLocks noChangeShapeType="1"/>
          </p:cNvSpPr>
          <p:nvPr/>
        </p:nvSpPr>
        <p:spPr bwMode="auto">
          <a:xfrm>
            <a:off x="7748975" y="3940255"/>
            <a:ext cx="1440" cy="12630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1040" name="Line 30"/>
          <p:cNvSpPr>
            <a:spLocks noChangeShapeType="1"/>
          </p:cNvSpPr>
          <p:nvPr/>
        </p:nvSpPr>
        <p:spPr bwMode="auto">
          <a:xfrm>
            <a:off x="7970758" y="3940255"/>
            <a:ext cx="1440" cy="12630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1041" name="Oval 31"/>
          <p:cNvSpPr>
            <a:spLocks noChangeArrowheads="1"/>
          </p:cNvSpPr>
          <p:nvPr/>
        </p:nvSpPr>
        <p:spPr bwMode="auto">
          <a:xfrm>
            <a:off x="7092266" y="4666090"/>
            <a:ext cx="191540" cy="1901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177"/>
          </a:p>
        </p:txBody>
      </p:sp>
      <p:sp>
        <p:nvSpPr>
          <p:cNvPr id="1042" name="Oval 32"/>
          <p:cNvSpPr>
            <a:spLocks noChangeArrowheads="1"/>
          </p:cNvSpPr>
          <p:nvPr/>
        </p:nvSpPr>
        <p:spPr bwMode="auto">
          <a:xfrm>
            <a:off x="7306848" y="4277249"/>
            <a:ext cx="191541" cy="1901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177"/>
          </a:p>
        </p:txBody>
      </p:sp>
      <p:sp>
        <p:nvSpPr>
          <p:cNvPr id="1043" name="Oval 33"/>
          <p:cNvSpPr>
            <a:spLocks noChangeArrowheads="1"/>
          </p:cNvSpPr>
          <p:nvPr/>
        </p:nvSpPr>
        <p:spPr bwMode="auto">
          <a:xfrm>
            <a:off x="7790739" y="3456363"/>
            <a:ext cx="191541" cy="1901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177"/>
          </a:p>
        </p:txBody>
      </p:sp>
      <p:sp>
        <p:nvSpPr>
          <p:cNvPr id="1044" name="Oval 34"/>
          <p:cNvSpPr>
            <a:spLocks noChangeArrowheads="1"/>
          </p:cNvSpPr>
          <p:nvPr/>
        </p:nvSpPr>
        <p:spPr bwMode="auto">
          <a:xfrm>
            <a:off x="7531512" y="3876887"/>
            <a:ext cx="191541" cy="1901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177"/>
          </a:p>
        </p:txBody>
      </p:sp>
      <p:sp>
        <p:nvSpPr>
          <p:cNvPr id="1045" name="Oval 35"/>
          <p:cNvSpPr>
            <a:spLocks noChangeArrowheads="1"/>
          </p:cNvSpPr>
          <p:nvPr/>
        </p:nvSpPr>
        <p:spPr bwMode="auto">
          <a:xfrm>
            <a:off x="6867602" y="5098136"/>
            <a:ext cx="191540" cy="1901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177"/>
          </a:p>
        </p:txBody>
      </p:sp>
      <p:sp>
        <p:nvSpPr>
          <p:cNvPr id="1046" name="Text Box 39"/>
          <p:cNvSpPr txBox="1">
            <a:spLocks noChangeArrowheads="1"/>
          </p:cNvSpPr>
          <p:nvPr/>
        </p:nvSpPr>
        <p:spPr bwMode="auto">
          <a:xfrm>
            <a:off x="6486585" y="5439911"/>
            <a:ext cx="2281394" cy="427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177" dirty="0">
                <a:latin typeface="Verdana" panose="020B0604030504040204" pitchFamily="34" charset="0"/>
              </a:rPr>
              <a:t>Is this correct?</a:t>
            </a:r>
          </a:p>
        </p:txBody>
      </p:sp>
      <p:graphicFrame>
        <p:nvGraphicFramePr>
          <p:cNvPr id="1026" name="Object 40"/>
          <p:cNvGraphicFramePr>
            <a:graphicFrameLocks noChangeAspect="1"/>
          </p:cNvGraphicFramePr>
          <p:nvPr>
            <p:extLst/>
          </p:nvPr>
        </p:nvGraphicFramePr>
        <p:xfrm>
          <a:off x="1660737" y="3229540"/>
          <a:ext cx="1939884" cy="2089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8" name="Equation" r:id="rId4" imgW="977760" imgH="1054080" progId="Equation.3">
                  <p:embed/>
                </p:oleObj>
              </mc:Choice>
              <mc:Fallback>
                <p:oleObj name="Equation" r:id="rId4" imgW="977760" imgH="1054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0737" y="3229540"/>
                        <a:ext cx="1939884" cy="20896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Oval 33"/>
          <p:cNvSpPr>
            <a:spLocks noChangeArrowheads="1"/>
          </p:cNvSpPr>
          <p:nvPr/>
        </p:nvSpPr>
        <p:spPr bwMode="auto">
          <a:xfrm>
            <a:off x="7105227" y="4875631"/>
            <a:ext cx="191541" cy="1901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177"/>
          </a:p>
        </p:txBody>
      </p:sp>
      <p:sp>
        <p:nvSpPr>
          <p:cNvPr id="40" name="Oval 33"/>
          <p:cNvSpPr>
            <a:spLocks noChangeArrowheads="1"/>
          </p:cNvSpPr>
          <p:nvPr/>
        </p:nvSpPr>
        <p:spPr bwMode="auto">
          <a:xfrm>
            <a:off x="7304688" y="4483935"/>
            <a:ext cx="191541" cy="1901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177"/>
          </a:p>
        </p:txBody>
      </p:sp>
      <p:sp>
        <p:nvSpPr>
          <p:cNvPr id="41" name="Oval 33"/>
          <p:cNvSpPr>
            <a:spLocks noChangeArrowheads="1"/>
          </p:cNvSpPr>
          <p:nvPr/>
        </p:nvSpPr>
        <p:spPr bwMode="auto">
          <a:xfrm>
            <a:off x="7512790" y="4085338"/>
            <a:ext cx="191541" cy="1901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177"/>
          </a:p>
        </p:txBody>
      </p:sp>
      <p:sp>
        <p:nvSpPr>
          <p:cNvPr id="42" name="Oval 33"/>
          <p:cNvSpPr>
            <a:spLocks noChangeArrowheads="1"/>
          </p:cNvSpPr>
          <p:nvPr/>
        </p:nvSpPr>
        <p:spPr bwMode="auto">
          <a:xfrm>
            <a:off x="7779217" y="3703831"/>
            <a:ext cx="191541" cy="1901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177"/>
          </a:p>
        </p:txBody>
      </p:sp>
    </p:spTree>
    <p:extLst>
      <p:ext uri="{BB962C8B-B14F-4D97-AF65-F5344CB8AC3E}">
        <p14:creationId xmlns:p14="http://schemas.microsoft.com/office/powerpoint/2010/main" val="107072063"/>
      </p:ext>
    </p:extLst>
  </p:cSld>
  <p:clrMapOvr>
    <a:masterClrMapping/>
  </p:clrMapOvr>
  <p:transition spd="med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Z-Fighting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 that the z-values get compressed to [0, 1] range from the [-n:-f] range after projection and viewport transforms</a:t>
            </a:r>
          </a:p>
          <a:p>
            <a:r>
              <a:rPr lang="en-US" dirty="0"/>
              <a:t>Observe how it looks for n = 10 and f = 50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70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898276"/>
            <a:ext cx="5181600" cy="345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53357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Z-Fighting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 that the z-values get compressed to [0, 1] range from the [-n:-f] range after projection and viewport transforms</a:t>
            </a:r>
          </a:p>
          <a:p>
            <a:r>
              <a:rPr lang="en-US" dirty="0"/>
              <a:t>Observe the same for n = 10 and f = 200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71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2" y="2898276"/>
            <a:ext cx="5181596" cy="345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3609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Z-Fighting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a limited precision depth buffer, fragments that are </a:t>
            </a:r>
            <a:r>
              <a:rPr lang="en-US"/>
              <a:t>close in depth may get mapped to the same z-value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72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2" y="2898276"/>
            <a:ext cx="5181596" cy="345439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2768600" y="3216302"/>
            <a:ext cx="1955800" cy="12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768600" y="3373155"/>
            <a:ext cx="1270000" cy="82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768600" y="3527864"/>
            <a:ext cx="81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768600" y="3686203"/>
            <a:ext cx="584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774950" y="3822520"/>
            <a:ext cx="4691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768600" y="3978302"/>
            <a:ext cx="37465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768600" y="4124763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755900" y="4283102"/>
            <a:ext cx="25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2763395" y="4430971"/>
            <a:ext cx="204657" cy="13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2763395" y="4584700"/>
            <a:ext cx="15968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763395" y="4731162"/>
            <a:ext cx="1297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763395" y="4889501"/>
            <a:ext cx="997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762250" y="5025818"/>
            <a:ext cx="93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763395" y="5181600"/>
            <a:ext cx="697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763395" y="5328061"/>
            <a:ext cx="472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750695" y="5486400"/>
            <a:ext cx="524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ight Brace 54"/>
          <p:cNvSpPr/>
          <p:nvPr/>
        </p:nvSpPr>
        <p:spPr>
          <a:xfrm rot="5400000">
            <a:off x="5657849" y="2327717"/>
            <a:ext cx="266701" cy="213359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Left Brace 55"/>
          <p:cNvSpPr/>
          <p:nvPr/>
        </p:nvSpPr>
        <p:spPr>
          <a:xfrm>
            <a:off x="2658978" y="3071621"/>
            <a:ext cx="76200" cy="15685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Brace 56"/>
          <p:cNvSpPr/>
          <p:nvPr/>
        </p:nvSpPr>
        <p:spPr>
          <a:xfrm rot="5400000">
            <a:off x="4233125" y="3219156"/>
            <a:ext cx="296753" cy="68579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Left Brace 57"/>
          <p:cNvSpPr/>
          <p:nvPr/>
        </p:nvSpPr>
        <p:spPr>
          <a:xfrm>
            <a:off x="2662990" y="3240063"/>
            <a:ext cx="76200" cy="15685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6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8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Z-Fighting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compression is more severe for with larger depth range</a:t>
            </a:r>
          </a:p>
          <a:p>
            <a:r>
              <a:rPr lang="en-US" dirty="0"/>
              <a:t>This may cause a problem known as </a:t>
            </a:r>
            <a:r>
              <a:rPr lang="en-US" dirty="0">
                <a:solidFill>
                  <a:srgbClr val="C00000"/>
                </a:solidFill>
              </a:rPr>
              <a:t>z-fighting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Objects with originally different (but close) z-values get mapped to the same final z-value (due to limited precision) making it impossible to distinguish which one is in front and which one is behind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73</a:t>
            </a:fld>
            <a:endParaRPr lang="en-US"/>
          </a:p>
        </p:txBody>
      </p:sp>
      <p:pic>
        <p:nvPicPr>
          <p:cNvPr id="8" name="Picture 2" descr="Image result for z-figh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934081"/>
            <a:ext cx="4343400" cy="220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67905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Z-Fighting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avoid z-fighting, the depth range should be kept as small as possible for keeping the compression less severe</a:t>
            </a:r>
          </a:p>
          <a:p>
            <a:r>
              <a:rPr lang="en-US" dirty="0"/>
              <a:t>Alternatively, a floating point depth buffer can used</a:t>
            </a:r>
          </a:p>
          <a:p>
            <a:pPr lvl="1"/>
            <a:r>
              <a:rPr lang="en-US" dirty="0"/>
              <a:t>Unavailable in older hardware</a:t>
            </a:r>
          </a:p>
          <a:p>
            <a:pPr lvl="1"/>
            <a:r>
              <a:rPr lang="en-US" dirty="0"/>
              <a:t>Supported in all modern GPUs</a:t>
            </a:r>
          </a:p>
          <a:p>
            <a:r>
              <a:rPr lang="en-US" dirty="0"/>
              <a:t>Finally, the command </a:t>
            </a:r>
            <a:r>
              <a:rPr lang="en-US" b="1" dirty="0" err="1">
                <a:latin typeface="Courier" charset="0"/>
                <a:ea typeface="Courier" charset="0"/>
                <a:cs typeface="Courier" charset="0"/>
              </a:rPr>
              <a:t>glPolygonOffset</a:t>
            </a:r>
            <a:r>
              <a:rPr lang="en-US" dirty="0"/>
              <a:t> can be used to push and pull polygons a little to avoid z-fighting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– Computer Graphics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7470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Scissor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Scissor test is a per-fragment operation that discards fragments outside a certain rectangular region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477 - Computer Graphics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75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29400" y="3054379"/>
            <a:ext cx="2161600" cy="1365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iangle 6"/>
          <p:cNvSpPr/>
          <p:nvPr/>
        </p:nvSpPr>
        <p:spPr>
          <a:xfrm>
            <a:off x="3096200" y="3473479"/>
            <a:ext cx="1080800" cy="73949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15132" y="2685047"/>
            <a:ext cx="1618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Without scissor</a:t>
            </a:r>
          </a:p>
        </p:txBody>
      </p:sp>
      <p:sp>
        <p:nvSpPr>
          <p:cNvPr id="9" name="Rectangle 8"/>
          <p:cNvSpPr/>
          <p:nvPr/>
        </p:nvSpPr>
        <p:spPr>
          <a:xfrm>
            <a:off x="5181600" y="3054379"/>
            <a:ext cx="2161600" cy="1365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iangle 9"/>
          <p:cNvSpPr/>
          <p:nvPr/>
        </p:nvSpPr>
        <p:spPr>
          <a:xfrm>
            <a:off x="6248400" y="3473479"/>
            <a:ext cx="1080800" cy="73949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56292" y="2665302"/>
            <a:ext cx="175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Scissor rectangle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516604" y="3384427"/>
            <a:ext cx="455074" cy="4787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657600" y="4732163"/>
            <a:ext cx="2161600" cy="1365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4992604" y="5151263"/>
            <a:ext cx="455074" cy="389702"/>
          </a:xfrm>
          <a:custGeom>
            <a:avLst/>
            <a:gdLst>
              <a:gd name="connsiteX0" fmla="*/ 272196 w 455074"/>
              <a:gd name="connsiteY0" fmla="*/ 0 h 389702"/>
              <a:gd name="connsiteX1" fmla="*/ 455074 w 455074"/>
              <a:gd name="connsiteY1" fmla="*/ 250254 h 389702"/>
              <a:gd name="connsiteX2" fmla="*/ 455074 w 455074"/>
              <a:gd name="connsiteY2" fmla="*/ 389702 h 389702"/>
              <a:gd name="connsiteX3" fmla="*/ 0 w 455074"/>
              <a:gd name="connsiteY3" fmla="*/ 389702 h 389702"/>
              <a:gd name="connsiteX4" fmla="*/ 0 w 455074"/>
              <a:gd name="connsiteY4" fmla="*/ 372479 h 389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074" h="389702">
                <a:moveTo>
                  <a:pt x="272196" y="0"/>
                </a:moveTo>
                <a:lnTo>
                  <a:pt x="455074" y="250254"/>
                </a:lnTo>
                <a:lnTo>
                  <a:pt x="455074" y="389702"/>
                </a:lnTo>
                <a:lnTo>
                  <a:pt x="0" y="389702"/>
                </a:lnTo>
                <a:lnTo>
                  <a:pt x="0" y="372479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287253" y="4362831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Result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4284" y="4897450"/>
            <a:ext cx="25058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OpenGL, </a:t>
            </a:r>
            <a:r>
              <a:rPr lang="en-US" dirty="0" err="1"/>
              <a:t>glScissor</a:t>
            </a:r>
            <a:endParaRPr lang="en-US" dirty="0"/>
          </a:p>
          <a:p>
            <a:r>
              <a:rPr lang="en-US" dirty="0"/>
              <a:t>command is used for this</a:t>
            </a:r>
          </a:p>
          <a:p>
            <a:r>
              <a:rPr lang="en-US" dirty="0"/>
              <a:t>purpose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16091" y="4992469"/>
            <a:ext cx="25080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 that this operation</a:t>
            </a:r>
          </a:p>
          <a:p>
            <a:r>
              <a:rPr lang="en-US" dirty="0"/>
              <a:t>is different from clipping</a:t>
            </a:r>
          </a:p>
        </p:txBody>
      </p:sp>
    </p:spTree>
    <p:extLst>
      <p:ext uri="{BB962C8B-B14F-4D97-AF65-F5344CB8AC3E}">
        <p14:creationId xmlns:p14="http://schemas.microsoft.com/office/powerpoint/2010/main" val="163699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Stencil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While scissor test can be used to mask out rectangles, stencil test can be used to mask arbitrary fragments</a:t>
            </a:r>
          </a:p>
          <a:p>
            <a:r>
              <a:rPr lang="en-US" dirty="0"/>
              <a:t>Requires a different buffer known as the stencil buffer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477 - Computer Graphics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76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550523"/>
            <a:ext cx="7620000" cy="18249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3223502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Original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86200" y="3223502"/>
            <a:ext cx="1482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Stencil Buffer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93029" y="3223502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Result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18515" y="5387808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</a:t>
            </a:r>
            <a:r>
              <a:rPr lang="en-US" dirty="0" err="1"/>
              <a:t>research.ncl.ac.uk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86184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Stencil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Typically depth and stencil buffers are combined to produce single buffer made of 24-bit depth and 8-bit </a:t>
            </a:r>
            <a:r>
              <a:rPr lang="en-US"/>
              <a:t>stencil information for each pixel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477 - Computer Graphics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77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990600" y="3581400"/>
            <a:ext cx="7533979" cy="609600"/>
            <a:chOff x="990600" y="3200400"/>
            <a:chExt cx="7533979" cy="609600"/>
          </a:xfrm>
        </p:grpSpPr>
        <p:sp>
          <p:nvSpPr>
            <p:cNvPr id="6" name="Rectangle 5"/>
            <p:cNvSpPr/>
            <p:nvPr/>
          </p:nvSpPr>
          <p:spPr>
            <a:xfrm>
              <a:off x="990600" y="3200400"/>
              <a:ext cx="1676400" cy="6096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664996" y="3200400"/>
              <a:ext cx="685800" cy="6096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352800" y="3200400"/>
              <a:ext cx="1676400" cy="6096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027196" y="3200400"/>
              <a:ext cx="685800" cy="6096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715000" y="3200400"/>
              <a:ext cx="1676400" cy="6096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389396" y="3200400"/>
              <a:ext cx="685800" cy="6096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109081" y="324852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/>
                <a:t>…</a:t>
              </a:r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90600" y="4191000"/>
            <a:ext cx="7533979" cy="609600"/>
            <a:chOff x="990600" y="3200400"/>
            <a:chExt cx="7533979" cy="609600"/>
          </a:xfrm>
        </p:grpSpPr>
        <p:sp>
          <p:nvSpPr>
            <p:cNvPr id="22" name="Rectangle 21"/>
            <p:cNvSpPr/>
            <p:nvPr/>
          </p:nvSpPr>
          <p:spPr>
            <a:xfrm>
              <a:off x="990600" y="3200400"/>
              <a:ext cx="1676400" cy="6096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664996" y="3200400"/>
              <a:ext cx="685800" cy="6096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352800" y="3200400"/>
              <a:ext cx="1676400" cy="6096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027196" y="3200400"/>
              <a:ext cx="685800" cy="6096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715000" y="3200400"/>
              <a:ext cx="1676400" cy="6096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389396" y="3200400"/>
              <a:ext cx="685800" cy="6096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109081" y="324852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/>
                <a:t>…</a:t>
              </a:r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90600" y="4800600"/>
            <a:ext cx="7533979" cy="609600"/>
            <a:chOff x="990600" y="3200400"/>
            <a:chExt cx="7533979" cy="609600"/>
          </a:xfrm>
        </p:grpSpPr>
        <p:sp>
          <p:nvSpPr>
            <p:cNvPr id="30" name="Rectangle 29"/>
            <p:cNvSpPr/>
            <p:nvPr/>
          </p:nvSpPr>
          <p:spPr>
            <a:xfrm>
              <a:off x="990600" y="3200400"/>
              <a:ext cx="1676400" cy="6096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664996" y="3200400"/>
              <a:ext cx="685800" cy="6096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352800" y="3200400"/>
              <a:ext cx="1676400" cy="6096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027196" y="3200400"/>
              <a:ext cx="685800" cy="6096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715000" y="3200400"/>
              <a:ext cx="1676400" cy="6096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389396" y="3200400"/>
              <a:ext cx="685800" cy="6096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109081" y="324852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/>
                <a:t>…</a:t>
              </a:r>
              <a:endParaRPr lang="en-US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90600" y="5410200"/>
            <a:ext cx="7533979" cy="609600"/>
            <a:chOff x="990600" y="3200400"/>
            <a:chExt cx="7533979" cy="609600"/>
          </a:xfrm>
        </p:grpSpPr>
        <p:sp>
          <p:nvSpPr>
            <p:cNvPr id="38" name="Rectangle 37"/>
            <p:cNvSpPr/>
            <p:nvPr/>
          </p:nvSpPr>
          <p:spPr>
            <a:xfrm>
              <a:off x="990600" y="3200400"/>
              <a:ext cx="1676400" cy="6096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664996" y="3200400"/>
              <a:ext cx="685800" cy="6096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352800" y="3200400"/>
              <a:ext cx="1676400" cy="6096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027196" y="3200400"/>
              <a:ext cx="685800" cy="6096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715000" y="3200400"/>
              <a:ext cx="1676400" cy="6096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389396" y="3200400"/>
              <a:ext cx="685800" cy="6096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109081" y="324852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/>
                <a:t>…</a:t>
              </a:r>
              <a:endParaRPr lang="en-US" dirty="0"/>
            </a:p>
          </p:txBody>
        </p:sp>
      </p:grpSp>
      <p:sp>
        <p:nvSpPr>
          <p:cNvPr id="45" name="TextBox 44"/>
          <p:cNvSpPr txBox="1"/>
          <p:nvPr/>
        </p:nvSpPr>
        <p:spPr>
          <a:xfrm rot="5400000">
            <a:off x="4646813" y="608458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/>
              <a:t>…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752600" y="2831068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Pixel 0</a:t>
            </a:r>
          </a:p>
        </p:txBody>
      </p:sp>
      <p:sp>
        <p:nvSpPr>
          <p:cNvPr id="47" name="Left Brace 46"/>
          <p:cNvSpPr/>
          <p:nvPr/>
        </p:nvSpPr>
        <p:spPr>
          <a:xfrm rot="5400000">
            <a:off x="1996801" y="2155214"/>
            <a:ext cx="324072" cy="23839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4116804" y="2819400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Pixel 1</a:t>
            </a:r>
          </a:p>
        </p:txBody>
      </p:sp>
      <p:sp>
        <p:nvSpPr>
          <p:cNvPr id="49" name="Left Brace 48"/>
          <p:cNvSpPr/>
          <p:nvPr/>
        </p:nvSpPr>
        <p:spPr>
          <a:xfrm rot="5400000">
            <a:off x="4361005" y="2143546"/>
            <a:ext cx="324072" cy="23839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3370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Stencil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Stencil buffer and stencil test can also be used to implement one type of shadowing algorithms (we’ll learn this later)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477 - Computer Graphics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78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250" y="2622968"/>
            <a:ext cx="4635500" cy="3467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94484" y="6043933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Doom 3</a:t>
            </a:r>
          </a:p>
        </p:txBody>
      </p:sp>
    </p:spTree>
    <p:extLst>
      <p:ext uri="{BB962C8B-B14F-4D97-AF65-F5344CB8AC3E}">
        <p14:creationId xmlns:p14="http://schemas.microsoft.com/office/powerpoint/2010/main" val="78689457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 Blending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Alpha blending is another fragment operation in which new objects can be blended with the existing contents of the color buffer for a variety of effects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477 - Computer Graphics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79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500" y="3136900"/>
            <a:ext cx="5346700" cy="2806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38400" y="5848113"/>
            <a:ext cx="1797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Without blending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57800" y="5851546"/>
            <a:ext cx="1502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With </a:t>
            </a:r>
            <a:r>
              <a:rPr lang="en-US" dirty="0"/>
              <a:t>blending</a:t>
            </a:r>
          </a:p>
        </p:txBody>
      </p:sp>
    </p:spTree>
    <p:extLst>
      <p:ext uri="{BB962C8B-B14F-4D97-AF65-F5344CB8AC3E}">
        <p14:creationId xmlns:p14="http://schemas.microsoft.com/office/powerpoint/2010/main" val="1132891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879" t="13179" r="27167" b="6585"/>
          <a:stretch/>
        </p:blipFill>
        <p:spPr>
          <a:xfrm>
            <a:off x="52588" y="180303"/>
            <a:ext cx="9015212" cy="6123542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07357" y="4840391"/>
            <a:ext cx="4241854" cy="146345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sz="2177" dirty="0">
                <a:solidFill>
                  <a:srgbClr val="FF0000"/>
                </a:solidFill>
              </a:rPr>
              <a:t>x0=.5, y0=1.91+.37/2 = 2.09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920946" y="5181600"/>
            <a:ext cx="1483034" cy="1600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sz="1200" u="sng" dirty="0">
                <a:solidFill>
                  <a:srgbClr val="FF0000"/>
                </a:solidFill>
              </a:rPr>
              <a:t>x</a:t>
            </a:r>
            <a:r>
              <a:rPr lang="en-GB" sz="1200" dirty="0">
                <a:solidFill>
                  <a:srgbClr val="FF0000"/>
                </a:solidFill>
              </a:rPr>
              <a:t>	</a:t>
            </a:r>
            <a:r>
              <a:rPr lang="en-GB" sz="1200" u="sng" dirty="0">
                <a:solidFill>
                  <a:srgbClr val="FF0000"/>
                </a:solidFill>
              </a:rPr>
              <a:t>y</a:t>
            </a:r>
          </a:p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sz="1200" dirty="0">
                <a:solidFill>
                  <a:srgbClr val="FF0000"/>
                </a:solidFill>
              </a:rPr>
              <a:t>1	2.28</a:t>
            </a:r>
          </a:p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sz="1200" dirty="0">
                <a:solidFill>
                  <a:srgbClr val="FF0000"/>
                </a:solidFill>
              </a:rPr>
              <a:t>2	2.65</a:t>
            </a:r>
          </a:p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sz="1200" dirty="0">
                <a:solidFill>
                  <a:srgbClr val="FF0000"/>
                </a:solidFill>
              </a:rPr>
              <a:t>3	3.02</a:t>
            </a:r>
          </a:p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sz="1200" dirty="0">
                <a:solidFill>
                  <a:srgbClr val="FF0000"/>
                </a:solidFill>
              </a:rPr>
              <a:t>4	3.39</a:t>
            </a:r>
          </a:p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sz="1200" dirty="0">
                <a:solidFill>
                  <a:srgbClr val="FF0000"/>
                </a:solidFill>
              </a:rPr>
              <a:t>5	3.76</a:t>
            </a:r>
          </a:p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sz="1200" dirty="0">
                <a:solidFill>
                  <a:srgbClr val="FF0000"/>
                </a:solidFill>
              </a:rPr>
              <a:t>6	4.13</a:t>
            </a:r>
          </a:p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endParaRPr lang="en-GB" sz="1200" u="sng" dirty="0">
              <a:solidFill>
                <a:srgbClr val="FF0000"/>
              </a:solidFill>
            </a:endParaRPr>
          </a:p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endParaRPr lang="en-GB" sz="12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14708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the end of the pipeline, input vertices with connectivity information end of populating certain regions of the framebuffer</a:t>
            </a:r>
          </a:p>
          <a:p>
            <a:r>
              <a:rPr lang="en-US" dirty="0"/>
              <a:t>This pipeline can be implemented on the software (CPU</a:t>
            </a:r>
            <a:r>
              <a:rPr lang="en-US"/>
              <a:t>), hardware (GPU) or both (CPU + GPU)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CENG 477 - Computer Graphics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80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51284" y="4024007"/>
            <a:ext cx="1676400" cy="603504"/>
          </a:xfrm>
          <a:prstGeom prst="rect">
            <a:avLst/>
          </a:prstGeom>
          <a:solidFill>
            <a:srgbClr val="92D050"/>
          </a:solidFill>
          <a:ln>
            <a:solidFill>
              <a:srgbClr val="727C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Vertex</a:t>
            </a:r>
          </a:p>
          <a:p>
            <a:pPr algn="ctr"/>
            <a:r>
              <a:rPr lang="en-US" dirty="0"/>
              <a:t>Pipeline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21663" y="5590310"/>
            <a:ext cx="935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Vertices</a:t>
            </a:r>
          </a:p>
        </p:txBody>
      </p:sp>
      <p:sp>
        <p:nvSpPr>
          <p:cNvPr id="8" name="Rectangle 7"/>
          <p:cNvSpPr/>
          <p:nvPr/>
        </p:nvSpPr>
        <p:spPr>
          <a:xfrm>
            <a:off x="5693186" y="4024007"/>
            <a:ext cx="1676400" cy="603504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Fragment Pipeline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12759" y="4943190"/>
            <a:ext cx="1437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Framebuffer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1084" y="4024007"/>
            <a:ext cx="1676400" cy="603504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Rasterization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089483" y="4644435"/>
            <a:ext cx="2" cy="858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970431" y="4325759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213684" y="4325487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531385" y="4659491"/>
            <a:ext cx="1" cy="384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147459" y="5694311"/>
            <a:ext cx="800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Color </a:t>
            </a:r>
          </a:p>
          <a:p>
            <a:r>
              <a:rPr lang="en-US" dirty="0"/>
              <a:t>Buffer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75352" y="5694311"/>
            <a:ext cx="864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Depth </a:t>
            </a:r>
          </a:p>
          <a:p>
            <a:r>
              <a:rPr lang="en-US" dirty="0"/>
              <a:t>Buffer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67366" y="5694311"/>
            <a:ext cx="94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Stencil </a:t>
            </a:r>
          </a:p>
          <a:p>
            <a:r>
              <a:rPr lang="en-US" dirty="0"/>
              <a:t>Buffer</a:t>
            </a:r>
          </a:p>
        </p:txBody>
      </p:sp>
      <p:cxnSp>
        <p:nvCxnSpPr>
          <p:cNvPr id="23" name="Straight Arrow Connector 22"/>
          <p:cNvCxnSpPr>
            <a:endCxn id="19" idx="0"/>
          </p:cNvCxnSpPr>
          <p:nvPr/>
        </p:nvCxnSpPr>
        <p:spPr>
          <a:xfrm flipH="1">
            <a:off x="5547569" y="5312522"/>
            <a:ext cx="983816" cy="381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9" idx="2"/>
          </p:cNvCxnSpPr>
          <p:nvPr/>
        </p:nvCxnSpPr>
        <p:spPr>
          <a:xfrm flipH="1">
            <a:off x="6531385" y="5312522"/>
            <a:ext cx="1" cy="4722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21" idx="0"/>
          </p:cNvCxnSpPr>
          <p:nvPr/>
        </p:nvCxnSpPr>
        <p:spPr>
          <a:xfrm>
            <a:off x="6531385" y="5312522"/>
            <a:ext cx="1206623" cy="381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9476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/>
              <a:t>Plotted pixels</a:t>
            </a:r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1566405" y="1731062"/>
            <a:ext cx="14402" cy="427869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2051737" y="1728182"/>
            <a:ext cx="7200" cy="428157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2534187" y="1738264"/>
            <a:ext cx="1441" cy="42714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3012318" y="1756986"/>
            <a:ext cx="1441" cy="425276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3471726" y="1731062"/>
            <a:ext cx="18722" cy="427869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584" name="Oval 8"/>
          <p:cNvSpPr>
            <a:spLocks noChangeArrowheads="1"/>
          </p:cNvSpPr>
          <p:nvPr/>
        </p:nvSpPr>
        <p:spPr bwMode="auto">
          <a:xfrm>
            <a:off x="1576486" y="5368886"/>
            <a:ext cx="459408" cy="442127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177"/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1632653" y="5976628"/>
            <a:ext cx="326915" cy="3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177">
                <a:solidFill>
                  <a:srgbClr val="000000"/>
                </a:solidFill>
              </a:rPr>
              <a:t>20</a:t>
            </a:r>
            <a:endParaRPr lang="en-GB" sz="2177" baseline="-33000">
              <a:solidFill>
                <a:srgbClr val="000000"/>
              </a:solidFill>
            </a:endParaRPr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 flipV="1">
            <a:off x="1240931" y="2710365"/>
            <a:ext cx="6074558" cy="3312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 flipV="1">
            <a:off x="1240931" y="3168333"/>
            <a:ext cx="607455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>
            <a:off x="1240932" y="1893800"/>
            <a:ext cx="613936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 flipV="1">
            <a:off x="1240931" y="3624863"/>
            <a:ext cx="6074558" cy="86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>
            <a:off x="1240932" y="4523517"/>
            <a:ext cx="6139365" cy="158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 flipV="1">
            <a:off x="1240931" y="4931078"/>
            <a:ext cx="6074558" cy="1728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>
            <a:off x="1240931" y="5373206"/>
            <a:ext cx="6074558" cy="158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 flipV="1">
            <a:off x="1240932" y="4082831"/>
            <a:ext cx="6139365" cy="158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594" name="Line 18"/>
          <p:cNvSpPr>
            <a:spLocks noChangeShapeType="1"/>
          </p:cNvSpPr>
          <p:nvPr/>
        </p:nvSpPr>
        <p:spPr bwMode="auto">
          <a:xfrm>
            <a:off x="1240932" y="5838375"/>
            <a:ext cx="6139365" cy="720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595" name="Line 19"/>
          <p:cNvSpPr>
            <a:spLocks noChangeShapeType="1"/>
          </p:cNvSpPr>
          <p:nvPr/>
        </p:nvSpPr>
        <p:spPr bwMode="auto">
          <a:xfrm>
            <a:off x="3931133" y="1723863"/>
            <a:ext cx="14402" cy="427868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596" name="Line 20"/>
          <p:cNvSpPr>
            <a:spLocks noChangeShapeType="1"/>
          </p:cNvSpPr>
          <p:nvPr/>
        </p:nvSpPr>
        <p:spPr bwMode="auto">
          <a:xfrm>
            <a:off x="4416465" y="1720983"/>
            <a:ext cx="7200" cy="428156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597" name="Line 21"/>
          <p:cNvSpPr>
            <a:spLocks noChangeShapeType="1"/>
          </p:cNvSpPr>
          <p:nvPr/>
        </p:nvSpPr>
        <p:spPr bwMode="auto">
          <a:xfrm>
            <a:off x="4898916" y="1731063"/>
            <a:ext cx="1441" cy="42714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598" name="Line 22"/>
          <p:cNvSpPr>
            <a:spLocks noChangeShapeType="1"/>
          </p:cNvSpPr>
          <p:nvPr/>
        </p:nvSpPr>
        <p:spPr bwMode="auto">
          <a:xfrm>
            <a:off x="5377046" y="1749785"/>
            <a:ext cx="1441" cy="425276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599" name="Line 23"/>
          <p:cNvSpPr>
            <a:spLocks noChangeShapeType="1"/>
          </p:cNvSpPr>
          <p:nvPr/>
        </p:nvSpPr>
        <p:spPr bwMode="auto">
          <a:xfrm>
            <a:off x="5836454" y="1723863"/>
            <a:ext cx="18722" cy="427868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600" name="Line 24"/>
          <p:cNvSpPr>
            <a:spLocks noChangeShapeType="1"/>
          </p:cNvSpPr>
          <p:nvPr/>
        </p:nvSpPr>
        <p:spPr bwMode="auto">
          <a:xfrm>
            <a:off x="6336186" y="1731063"/>
            <a:ext cx="1441" cy="425276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601" name="Line 25"/>
          <p:cNvSpPr>
            <a:spLocks noChangeShapeType="1"/>
          </p:cNvSpPr>
          <p:nvPr/>
        </p:nvSpPr>
        <p:spPr bwMode="auto">
          <a:xfrm>
            <a:off x="6858961" y="1731062"/>
            <a:ext cx="18722" cy="427869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602" name="Line 26"/>
          <p:cNvSpPr>
            <a:spLocks noChangeShapeType="1"/>
          </p:cNvSpPr>
          <p:nvPr/>
        </p:nvSpPr>
        <p:spPr bwMode="auto">
          <a:xfrm>
            <a:off x="1240932" y="2318644"/>
            <a:ext cx="613936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24603" name="Text Box 27"/>
          <p:cNvSpPr txBox="1">
            <a:spLocks noChangeArrowheads="1"/>
          </p:cNvSpPr>
          <p:nvPr/>
        </p:nvSpPr>
        <p:spPr bwMode="auto">
          <a:xfrm>
            <a:off x="2155427" y="5976628"/>
            <a:ext cx="326914" cy="3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177">
                <a:solidFill>
                  <a:srgbClr val="000000"/>
                </a:solidFill>
              </a:rPr>
              <a:t>21</a:t>
            </a:r>
            <a:endParaRPr lang="en-GB" sz="2177" baseline="-33000">
              <a:solidFill>
                <a:srgbClr val="000000"/>
              </a:solidFill>
            </a:endParaRPr>
          </a:p>
        </p:txBody>
      </p:sp>
      <p:sp>
        <p:nvSpPr>
          <p:cNvPr id="24604" name="Text Box 28"/>
          <p:cNvSpPr txBox="1">
            <a:spLocks noChangeArrowheads="1"/>
          </p:cNvSpPr>
          <p:nvPr/>
        </p:nvSpPr>
        <p:spPr bwMode="auto">
          <a:xfrm>
            <a:off x="6465801" y="5976628"/>
            <a:ext cx="326915" cy="3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177">
                <a:solidFill>
                  <a:srgbClr val="000000"/>
                </a:solidFill>
              </a:rPr>
              <a:t>30</a:t>
            </a:r>
            <a:endParaRPr lang="en-GB" sz="2177" baseline="-33000">
              <a:solidFill>
                <a:srgbClr val="000000"/>
              </a:solidFill>
            </a:endParaRPr>
          </a:p>
        </p:txBody>
      </p:sp>
      <p:sp>
        <p:nvSpPr>
          <p:cNvPr id="24605" name="Text Box 29"/>
          <p:cNvSpPr txBox="1">
            <a:spLocks noChangeArrowheads="1"/>
          </p:cNvSpPr>
          <p:nvPr/>
        </p:nvSpPr>
        <p:spPr bwMode="auto">
          <a:xfrm>
            <a:off x="2611956" y="5976628"/>
            <a:ext cx="326915" cy="3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177">
                <a:solidFill>
                  <a:srgbClr val="000000"/>
                </a:solidFill>
              </a:rPr>
              <a:t>22</a:t>
            </a:r>
            <a:endParaRPr lang="en-GB" sz="2177" baseline="-33000">
              <a:solidFill>
                <a:srgbClr val="000000"/>
              </a:solidFill>
            </a:endParaRPr>
          </a:p>
        </p:txBody>
      </p:sp>
      <p:sp>
        <p:nvSpPr>
          <p:cNvPr id="24606" name="Text Box 30"/>
          <p:cNvSpPr txBox="1">
            <a:spLocks noChangeArrowheads="1"/>
          </p:cNvSpPr>
          <p:nvPr/>
        </p:nvSpPr>
        <p:spPr bwMode="auto">
          <a:xfrm>
            <a:off x="4049227" y="5976628"/>
            <a:ext cx="326915" cy="3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177">
                <a:solidFill>
                  <a:srgbClr val="000000"/>
                </a:solidFill>
              </a:rPr>
              <a:t>25</a:t>
            </a:r>
            <a:endParaRPr lang="en-GB" sz="2177" baseline="-33000">
              <a:solidFill>
                <a:srgbClr val="000000"/>
              </a:solidFill>
            </a:endParaRPr>
          </a:p>
        </p:txBody>
      </p:sp>
      <p:sp>
        <p:nvSpPr>
          <p:cNvPr id="24607" name="Text Box 31"/>
          <p:cNvSpPr txBox="1">
            <a:spLocks noChangeArrowheads="1"/>
          </p:cNvSpPr>
          <p:nvPr/>
        </p:nvSpPr>
        <p:spPr bwMode="auto">
          <a:xfrm>
            <a:off x="1240932" y="5453854"/>
            <a:ext cx="326915" cy="3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177">
                <a:solidFill>
                  <a:srgbClr val="000000"/>
                </a:solidFill>
              </a:rPr>
              <a:t>10</a:t>
            </a:r>
            <a:endParaRPr lang="en-GB" sz="2177" baseline="-33000">
              <a:solidFill>
                <a:srgbClr val="000000"/>
              </a:solidFill>
            </a:endParaRPr>
          </a:p>
        </p:txBody>
      </p:sp>
      <p:sp>
        <p:nvSpPr>
          <p:cNvPr id="24608" name="Text Box 32"/>
          <p:cNvSpPr txBox="1">
            <a:spLocks noChangeArrowheads="1"/>
          </p:cNvSpPr>
          <p:nvPr/>
        </p:nvSpPr>
        <p:spPr bwMode="auto">
          <a:xfrm>
            <a:off x="1174685" y="1926923"/>
            <a:ext cx="326915" cy="3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177">
                <a:solidFill>
                  <a:srgbClr val="000000"/>
                </a:solidFill>
              </a:rPr>
              <a:t>18</a:t>
            </a:r>
            <a:endParaRPr lang="en-GB" sz="2177" baseline="-33000">
              <a:solidFill>
                <a:srgbClr val="000000"/>
              </a:solidFill>
            </a:endParaRPr>
          </a:p>
        </p:txBody>
      </p:sp>
      <p:sp>
        <p:nvSpPr>
          <p:cNvPr id="24609" name="Oval 33"/>
          <p:cNvSpPr>
            <a:spLocks noChangeArrowheads="1"/>
          </p:cNvSpPr>
          <p:nvPr/>
        </p:nvSpPr>
        <p:spPr bwMode="auto">
          <a:xfrm>
            <a:off x="6373631" y="1870757"/>
            <a:ext cx="459409" cy="442126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177"/>
          </a:p>
        </p:txBody>
      </p:sp>
      <p:sp>
        <p:nvSpPr>
          <p:cNvPr id="24610" name="Oval 35"/>
          <p:cNvSpPr>
            <a:spLocks noChangeArrowheads="1"/>
          </p:cNvSpPr>
          <p:nvPr/>
        </p:nvSpPr>
        <p:spPr bwMode="auto">
          <a:xfrm>
            <a:off x="2048856" y="4942601"/>
            <a:ext cx="459408" cy="442127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177"/>
          </a:p>
        </p:txBody>
      </p:sp>
      <p:sp>
        <p:nvSpPr>
          <p:cNvPr id="24611" name="Oval 36"/>
          <p:cNvSpPr>
            <a:spLocks noChangeArrowheads="1"/>
          </p:cNvSpPr>
          <p:nvPr/>
        </p:nvSpPr>
        <p:spPr bwMode="auto">
          <a:xfrm>
            <a:off x="2541388" y="4526396"/>
            <a:ext cx="459408" cy="442126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177"/>
          </a:p>
        </p:txBody>
      </p:sp>
      <p:sp>
        <p:nvSpPr>
          <p:cNvPr id="24612" name="Oval 37"/>
          <p:cNvSpPr>
            <a:spLocks noChangeArrowheads="1"/>
          </p:cNvSpPr>
          <p:nvPr/>
        </p:nvSpPr>
        <p:spPr bwMode="auto">
          <a:xfrm>
            <a:off x="3013757" y="4514875"/>
            <a:ext cx="459408" cy="442126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177"/>
          </a:p>
        </p:txBody>
      </p:sp>
      <p:sp>
        <p:nvSpPr>
          <p:cNvPr id="24613" name="Oval 38"/>
          <p:cNvSpPr>
            <a:spLocks noChangeArrowheads="1"/>
          </p:cNvSpPr>
          <p:nvPr/>
        </p:nvSpPr>
        <p:spPr bwMode="auto">
          <a:xfrm>
            <a:off x="3478927" y="4091470"/>
            <a:ext cx="459409" cy="442126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177"/>
          </a:p>
        </p:txBody>
      </p:sp>
      <p:sp>
        <p:nvSpPr>
          <p:cNvPr id="24614" name="Oval 39"/>
          <p:cNvSpPr>
            <a:spLocks noChangeArrowheads="1"/>
          </p:cNvSpPr>
          <p:nvPr/>
        </p:nvSpPr>
        <p:spPr bwMode="auto">
          <a:xfrm>
            <a:off x="3941215" y="3636383"/>
            <a:ext cx="459408" cy="442126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177"/>
          </a:p>
        </p:txBody>
      </p:sp>
      <p:sp>
        <p:nvSpPr>
          <p:cNvPr id="24615" name="Oval 40"/>
          <p:cNvSpPr>
            <a:spLocks noChangeArrowheads="1"/>
          </p:cNvSpPr>
          <p:nvPr/>
        </p:nvSpPr>
        <p:spPr bwMode="auto">
          <a:xfrm>
            <a:off x="4426546" y="3171215"/>
            <a:ext cx="459409" cy="442127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177"/>
          </a:p>
        </p:txBody>
      </p:sp>
      <p:sp>
        <p:nvSpPr>
          <p:cNvPr id="24616" name="Oval 41"/>
          <p:cNvSpPr>
            <a:spLocks noChangeArrowheads="1"/>
          </p:cNvSpPr>
          <p:nvPr/>
        </p:nvSpPr>
        <p:spPr bwMode="auto">
          <a:xfrm>
            <a:off x="4888834" y="2714686"/>
            <a:ext cx="459408" cy="442126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177"/>
          </a:p>
        </p:txBody>
      </p:sp>
      <p:sp>
        <p:nvSpPr>
          <p:cNvPr id="24617" name="Oval 42"/>
          <p:cNvSpPr>
            <a:spLocks noChangeArrowheads="1"/>
          </p:cNvSpPr>
          <p:nvPr/>
        </p:nvSpPr>
        <p:spPr bwMode="auto">
          <a:xfrm>
            <a:off x="5371286" y="2713247"/>
            <a:ext cx="459409" cy="442127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177"/>
          </a:p>
        </p:txBody>
      </p:sp>
      <p:sp>
        <p:nvSpPr>
          <p:cNvPr id="24618" name="Oval 43"/>
          <p:cNvSpPr>
            <a:spLocks noChangeArrowheads="1"/>
          </p:cNvSpPr>
          <p:nvPr/>
        </p:nvSpPr>
        <p:spPr bwMode="auto">
          <a:xfrm>
            <a:off x="5833573" y="2297042"/>
            <a:ext cx="459408" cy="442126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2177"/>
          </a:p>
        </p:txBody>
      </p:sp>
      <p:sp>
        <p:nvSpPr>
          <p:cNvPr id="24619" name="Line 34"/>
          <p:cNvSpPr>
            <a:spLocks noChangeShapeType="1"/>
          </p:cNvSpPr>
          <p:nvPr/>
        </p:nvSpPr>
        <p:spPr bwMode="auto">
          <a:xfrm flipV="1">
            <a:off x="1828514" y="2056538"/>
            <a:ext cx="4768341" cy="3529811"/>
          </a:xfrm>
          <a:prstGeom prst="line">
            <a:avLst/>
          </a:prstGeom>
          <a:noFill/>
          <a:ln w="3672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45" name="Rectangle 3"/>
          <p:cNvSpPr>
            <a:spLocks noGrp="1" noChangeArrowheads="1"/>
          </p:cNvSpPr>
          <p:nvPr>
            <p:ph idx="1"/>
          </p:nvPr>
        </p:nvSpPr>
        <p:spPr>
          <a:xfrm>
            <a:off x="308865" y="1276263"/>
            <a:ext cx="8229600" cy="685800"/>
          </a:xfrm>
        </p:spPr>
        <p:txBody>
          <a:bodyPr/>
          <a:lstStyle/>
          <a:p>
            <a:pPr eaLnBrk="1"/>
            <a:r>
              <a:rPr lang="en-US" dirty="0"/>
              <a:t>Digitize the line with endpoints (20,10) and (30,18)</a:t>
            </a:r>
          </a:p>
        </p:txBody>
      </p:sp>
      <p:sp>
        <p:nvSpPr>
          <p:cNvPr id="46" name="Rectangle 2"/>
          <p:cNvSpPr txBox="1">
            <a:spLocks noChangeArrowheads="1"/>
          </p:cNvSpPr>
          <p:nvPr/>
        </p:nvSpPr>
        <p:spPr>
          <a:xfrm>
            <a:off x="7598048" y="2824763"/>
            <a:ext cx="1195038" cy="30136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sz="1200" u="sng" dirty="0">
                <a:solidFill>
                  <a:srgbClr val="FF0000"/>
                </a:solidFill>
              </a:rPr>
              <a:t>x</a:t>
            </a:r>
            <a:r>
              <a:rPr lang="en-GB" sz="1200" dirty="0">
                <a:solidFill>
                  <a:srgbClr val="FF0000"/>
                </a:solidFill>
              </a:rPr>
              <a:t>	</a:t>
            </a:r>
            <a:r>
              <a:rPr lang="en-GB" sz="1200" u="sng" dirty="0">
                <a:solidFill>
                  <a:srgbClr val="FF0000"/>
                </a:solidFill>
              </a:rPr>
              <a:t>y</a:t>
            </a:r>
          </a:p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sz="1200" dirty="0">
                <a:solidFill>
                  <a:srgbClr val="FF0000"/>
                </a:solidFill>
              </a:rPr>
              <a:t>20	10</a:t>
            </a:r>
          </a:p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sz="1200" dirty="0">
                <a:solidFill>
                  <a:srgbClr val="FF0000"/>
                </a:solidFill>
              </a:rPr>
              <a:t>21	10.8</a:t>
            </a:r>
          </a:p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sz="1200" dirty="0">
                <a:solidFill>
                  <a:srgbClr val="FF0000"/>
                </a:solidFill>
              </a:rPr>
              <a:t>22	11.6</a:t>
            </a:r>
          </a:p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sz="1200" dirty="0">
                <a:solidFill>
                  <a:srgbClr val="FF0000"/>
                </a:solidFill>
              </a:rPr>
              <a:t>23	12.4</a:t>
            </a:r>
          </a:p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sz="1200" dirty="0">
                <a:solidFill>
                  <a:srgbClr val="FF0000"/>
                </a:solidFill>
              </a:rPr>
              <a:t>24	13.2</a:t>
            </a:r>
          </a:p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sz="1200" dirty="0">
                <a:solidFill>
                  <a:srgbClr val="FF0000"/>
                </a:solidFill>
              </a:rPr>
              <a:t>25	14</a:t>
            </a:r>
          </a:p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sz="1200" dirty="0">
                <a:solidFill>
                  <a:srgbClr val="FF0000"/>
                </a:solidFill>
              </a:rPr>
              <a:t>26            14.8</a:t>
            </a:r>
          </a:p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sz="1200" dirty="0">
                <a:solidFill>
                  <a:srgbClr val="FF0000"/>
                </a:solidFill>
              </a:rPr>
              <a:t>27	15.6</a:t>
            </a:r>
          </a:p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sz="1200" dirty="0">
                <a:solidFill>
                  <a:srgbClr val="FF0000"/>
                </a:solidFill>
              </a:rPr>
              <a:t>28	16.4</a:t>
            </a:r>
          </a:p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sz="1200" dirty="0">
                <a:solidFill>
                  <a:srgbClr val="FF0000"/>
                </a:solidFill>
              </a:rPr>
              <a:t>29	17.2</a:t>
            </a:r>
          </a:p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sz="1200" dirty="0">
                <a:solidFill>
                  <a:srgbClr val="FF0000"/>
                </a:solidFill>
              </a:rPr>
              <a:t>30	18  	</a:t>
            </a:r>
          </a:p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endParaRPr lang="en-GB" sz="1200" u="sng" dirty="0">
              <a:solidFill>
                <a:srgbClr val="FF0000"/>
              </a:solidFill>
            </a:endParaRPr>
          </a:p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endParaRPr lang="en-GB" sz="12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439482"/>
      </p:ext>
    </p:extLst>
  </p:cSld>
  <p:clrMapOvr>
    <a:masterClrMapping/>
  </p:clrMapOvr>
</p:sld>
</file>

<file path=ppt/theme/theme1.xml><?xml version="1.0" encoding="utf-8"?>
<a:theme xmlns:a="http://schemas.openxmlformats.org/drawingml/2006/main" name="1_metu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Benton">
      <a:majorFont>
        <a:latin typeface="BentonSansTRUMed"/>
        <a:ea typeface=""/>
        <a:cs typeface=""/>
      </a:majorFont>
      <a:minorFont>
        <a:latin typeface="BentonSansTRURe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3737</TotalTime>
  <Words>3709</Words>
  <Application>Microsoft Macintosh PowerPoint</Application>
  <PresentationFormat>On-screen Show (4:3)</PresentationFormat>
  <Paragraphs>541</Paragraphs>
  <Slides>80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80</vt:i4>
      </vt:variant>
    </vt:vector>
  </HeadingPairs>
  <TitlesOfParts>
    <vt:vector size="93" baseType="lpstr">
      <vt:lpstr>Arial</vt:lpstr>
      <vt:lpstr>BentonSansTRUMed</vt:lpstr>
      <vt:lpstr>BentonSansTRUReg</vt:lpstr>
      <vt:lpstr>Calibri</vt:lpstr>
      <vt:lpstr>Courier</vt:lpstr>
      <vt:lpstr>Nimbus Roman No9 L</vt:lpstr>
      <vt:lpstr>StarSymbol</vt:lpstr>
      <vt:lpstr>Times New Roman</vt:lpstr>
      <vt:lpstr>Verdana</vt:lpstr>
      <vt:lpstr>Wingdings</vt:lpstr>
      <vt:lpstr>1_metu</vt:lpstr>
      <vt:lpstr>Equation</vt:lpstr>
      <vt:lpstr>OpenOffice.org</vt:lpstr>
      <vt:lpstr>CENG 477 Introduction to Computer Graphics</vt:lpstr>
      <vt:lpstr>Goal</vt:lpstr>
      <vt:lpstr>Primitives</vt:lpstr>
      <vt:lpstr>PowerPoint Presentation</vt:lpstr>
      <vt:lpstr>Rasterization</vt:lpstr>
      <vt:lpstr>Line Drawing Algorithms</vt:lpstr>
      <vt:lpstr>Line Drawing Algorithms</vt:lpstr>
      <vt:lpstr>PowerPoint Presentation</vt:lpstr>
      <vt:lpstr>Plotted pixels</vt:lpstr>
      <vt:lpstr>Digital Differential Analyzer</vt:lpstr>
      <vt:lpstr>PowerPoint Presentation</vt:lpstr>
      <vt:lpstr>PowerPoint Presentation</vt:lpstr>
      <vt:lpstr>PowerPoint Presentation</vt:lpstr>
      <vt:lpstr>PowerPoint Presentation</vt:lpstr>
      <vt:lpstr>DDA</vt:lpstr>
      <vt:lpstr>DDA</vt:lpstr>
      <vt:lpstr>Midpoint Line Algorithm</vt:lpstr>
      <vt:lpstr>Midpoint Line Algorithm</vt:lpstr>
      <vt:lpstr>Midpoint Line Algorithm</vt:lpstr>
      <vt:lpstr>Midpoint Line Algorithm</vt:lpstr>
      <vt:lpstr>Midpoint Line Algorithm</vt:lpstr>
      <vt:lpstr>Midpoint Line Algorithm</vt:lpstr>
      <vt:lpstr>Midpoint Line Algorithm</vt:lpstr>
      <vt:lpstr>Midpoint Line Algorithm</vt:lpstr>
      <vt:lpstr>Midpoint Line Algorithm</vt:lpstr>
      <vt:lpstr>Float vs Integer</vt:lpstr>
      <vt:lpstr>Example</vt:lpstr>
      <vt:lpstr>Example continued...</vt:lpstr>
      <vt:lpstr>Plotted pixels</vt:lpstr>
      <vt:lpstr>Bresenham's Line Algorithm</vt:lpstr>
      <vt:lpstr>PowerPoint Presentation</vt:lpstr>
      <vt:lpstr>Bresenham’s Line-Drawing Algorithm</vt:lpstr>
      <vt:lpstr>Midpoint Circle Algorithm</vt:lpstr>
      <vt:lpstr>Midpoint Circle Algorithm</vt:lpstr>
      <vt:lpstr>Midpoint Circle Algorithm</vt:lpstr>
      <vt:lpstr>Midpoint Circle Algorithm</vt:lpstr>
      <vt:lpstr>Midpoint Circle Algorithm</vt:lpstr>
      <vt:lpstr>Midpoint Circle Algorithm</vt:lpstr>
      <vt:lpstr>Midpoint Circle Algorithm</vt:lpstr>
      <vt:lpstr>Midpoint Circle Algorithm</vt:lpstr>
      <vt:lpstr>Midpoint Circle Algorithm</vt:lpstr>
      <vt:lpstr>Rasterizing Triangles</vt:lpstr>
      <vt:lpstr>Rasterizing Triangles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Computing the Barycentric Coordinates</vt:lpstr>
      <vt:lpstr>Computing the Barycentric Coordinates (more efficient)</vt:lpstr>
      <vt:lpstr>More clear view of the prev. eqs.</vt:lpstr>
      <vt:lpstr>Triangle rasterization algorithm</vt:lpstr>
      <vt:lpstr>Triangle Rasterization</vt:lpstr>
      <vt:lpstr>PowerPoint Presentation</vt:lpstr>
      <vt:lpstr>Fragment Processing</vt:lpstr>
      <vt:lpstr>Fragment Processing</vt:lpstr>
      <vt:lpstr>Fragment Processing</vt:lpstr>
      <vt:lpstr>Depth Buffer Test</vt:lpstr>
      <vt:lpstr>Depth Buffer Test</vt:lpstr>
      <vt:lpstr>Depth Buffer Test</vt:lpstr>
      <vt:lpstr>Depth Buffer Test</vt:lpstr>
      <vt:lpstr>Example</vt:lpstr>
      <vt:lpstr>Depth Range</vt:lpstr>
      <vt:lpstr>Z-Fighting</vt:lpstr>
      <vt:lpstr>Z-Fighting</vt:lpstr>
      <vt:lpstr>Z-Fighting</vt:lpstr>
      <vt:lpstr>Z-Fighting</vt:lpstr>
      <vt:lpstr>Z-Fighting</vt:lpstr>
      <vt:lpstr>Scissor Test</vt:lpstr>
      <vt:lpstr>Stencil Test</vt:lpstr>
      <vt:lpstr>Stencil Test</vt:lpstr>
      <vt:lpstr>Stencil Test</vt:lpstr>
      <vt:lpstr>Alpha Blending</vt:lpstr>
      <vt:lpstr>Summary</vt:lpstr>
    </vt:vector>
  </TitlesOfParts>
  <Company>AMD, Inc.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oguz</dc:creator>
  <cp:lastModifiedBy>yusuf_sahillioglu yusuf_sahillioglu</cp:lastModifiedBy>
  <cp:revision>480</cp:revision>
  <dcterms:created xsi:type="dcterms:W3CDTF">2011-10-08T08:51:54Z</dcterms:created>
  <dcterms:modified xsi:type="dcterms:W3CDTF">2021-05-31T07:18:13Z</dcterms:modified>
</cp:coreProperties>
</file>