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6"/>
  </p:notesMasterIdLst>
  <p:sldIdLst>
    <p:sldId id="256" r:id="rId2"/>
    <p:sldId id="257" r:id="rId3"/>
    <p:sldId id="283" r:id="rId4"/>
    <p:sldId id="284" r:id="rId5"/>
    <p:sldId id="324" r:id="rId6"/>
    <p:sldId id="325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5" r:id="rId29"/>
    <p:sldId id="308" r:id="rId30"/>
    <p:sldId id="309" r:id="rId31"/>
    <p:sldId id="310" r:id="rId32"/>
    <p:sldId id="311" r:id="rId33"/>
    <p:sldId id="327" r:id="rId34"/>
    <p:sldId id="313" r:id="rId35"/>
    <p:sldId id="314" r:id="rId36"/>
    <p:sldId id="316" r:id="rId37"/>
    <p:sldId id="317" r:id="rId38"/>
    <p:sldId id="328" r:id="rId39"/>
    <p:sldId id="318" r:id="rId40"/>
    <p:sldId id="320" r:id="rId41"/>
    <p:sldId id="319" r:id="rId42"/>
    <p:sldId id="321" r:id="rId43"/>
    <p:sldId id="322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78006" autoAdjust="0"/>
  </p:normalViewPr>
  <p:slideViewPr>
    <p:cSldViewPr>
      <p:cViewPr varScale="1">
        <p:scale>
          <a:sx n="91" d="100"/>
          <a:sy n="91" d="100"/>
        </p:scale>
        <p:origin x="21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CROW, F. C. 1977. Shadow algorithms for computer graphics. SIGGRAPH </a:t>
            </a:r>
            <a:r>
              <a:rPr lang="en-US" sz="1200" dirty="0" err="1" smtClean="0"/>
              <a:t>Comput</a:t>
            </a:r>
            <a:r>
              <a:rPr lang="en-US" sz="1200" dirty="0" smtClean="0"/>
              <a:t>. Graph. 11 (July), 242–248.</a:t>
            </a:r>
          </a:p>
          <a:p>
            <a:r>
              <a:rPr lang="en-US" sz="1200" dirty="0" smtClean="0"/>
              <a:t>- WILLIAMS, L. 1978. Casting curved shadows on curved surfaces. SIGGRAPH </a:t>
            </a:r>
            <a:r>
              <a:rPr lang="en-US" sz="1200" dirty="0" err="1" smtClean="0"/>
              <a:t>Comput</a:t>
            </a:r>
            <a:r>
              <a:rPr lang="en-US" sz="1200" dirty="0" smtClean="0"/>
              <a:t>. Graph. 12 (August), 270–274.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35459-4FD2-4E57-B5A8-86559E948802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5A8171-A16C-4CE6-A585-1A684EF4A41A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B16B68-2F22-4221-9B5E-DDD8093D3016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08962-6EBE-4BB2-AA78-5EA45938244B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C8A98A-640F-44FC-9A40-09B0EAD5D0C8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1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4D349-6344-4C62-9547-351FAB47CBB3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764C-6DAB-47ED-A7CA-3CB4C2956845}" type="datetime1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7D3D65-E2E6-41D1-ADFF-D26EDEA5D25D}" type="datetime1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FC70D7-2558-4E20-8128-AB102227DAE0}" type="datetime1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A960A-065A-4F38-A86D-CE6E7A4FCBAE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3389C-EC1D-4A33-AC4D-9685C99DD36F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jective_texture_mapping" TargetMode="External"/><Relationship Id="rId2" Type="http://schemas.openxmlformats.org/officeDocument/2006/relationships/hyperlink" Target="http://developer.nvidia.com/object/Projective_Texture_Mapp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mbermoon.com/shadowmappingdoc.html" TargetMode="External"/><Relationship Id="rId5" Type="http://schemas.openxmlformats.org/officeDocument/2006/relationships/hyperlink" Target="http://www.gamedev.net/community/forums/topic.asp?topic_id=316147" TargetMode="External"/><Relationship Id="rId4" Type="http://schemas.openxmlformats.org/officeDocument/2006/relationships/hyperlink" Target="http://www.paulsprojects.net/tutorials/smt/smt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Shadows in Forward Rendering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shadow volume can be created for any arbitrary object.</a:t>
            </a:r>
          </a:p>
          <a:p>
            <a:r>
              <a:rPr lang="en-US" dirty="0" smtClean="0"/>
              <a:t>We need to determine the </a:t>
            </a:r>
            <a:r>
              <a:rPr lang="en-US" dirty="0" smtClean="0">
                <a:solidFill>
                  <a:srgbClr val="C00000"/>
                </a:solidFill>
              </a:rPr>
              <a:t>contour edges </a:t>
            </a:r>
            <a:r>
              <a:rPr lang="en-US" dirty="0" smtClean="0"/>
              <a:t>(silhouette-edges) of the object as seen from the light source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contour edge </a:t>
            </a:r>
            <a:r>
              <a:rPr lang="en-US" dirty="0" smtClean="0"/>
              <a:t>has one adjacent polygon facing the light source and the other away from the light source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145" y="3962400"/>
            <a:ext cx="25228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22282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6074792" y="494345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Edges</a:t>
            </a:r>
            <a:endParaRPr lang="en-US" dirty="0"/>
          </a:p>
        </p:txBody>
      </p:sp>
      <p:sp>
        <p:nvSpPr>
          <p:cNvPr id="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contour edge </a:t>
            </a:r>
            <a:r>
              <a:rPr lang="en-US" dirty="0" smtClean="0"/>
              <a:t>has one adjacent polygon facing the light source and the other away from the light source</a:t>
            </a:r>
          </a:p>
          <a:p>
            <a:r>
              <a:rPr lang="en-US" dirty="0" smtClean="0"/>
              <a:t>We can use dot product to decide whether a face is toward or away from the light source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5425440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557784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787771" y="3801489"/>
            <a:ext cx="2671528" cy="2446911"/>
            <a:chOff x="3581400" y="3505200"/>
            <a:chExt cx="1679369" cy="153817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264311" y="3765941"/>
              <a:ext cx="993489" cy="501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59151" y="4275118"/>
              <a:ext cx="501618" cy="75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770275" y="3505202"/>
              <a:ext cx="115925" cy="98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891617" y="3510256"/>
              <a:ext cx="371625" cy="25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86200" y="3505200"/>
              <a:ext cx="1066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953000" y="3657600"/>
              <a:ext cx="304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754152" y="3657600"/>
              <a:ext cx="191921" cy="13757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10000" y="3657600"/>
              <a:ext cx="1143000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14" idx="0"/>
            </p:cNvCxnSpPr>
            <p:nvPr/>
          </p:nvCxnSpPr>
          <p:spPr>
            <a:xfrm>
              <a:off x="3886200" y="3505200"/>
              <a:ext cx="378111" cy="2564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264182" y="3657600"/>
              <a:ext cx="688064" cy="104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>
              <a:off x="3581400" y="3657600"/>
              <a:ext cx="1371600" cy="1219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727CA3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 flipV="1">
              <a:off x="4263390" y="3760470"/>
              <a:ext cx="489680" cy="12823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772982" y="4482579"/>
              <a:ext cx="976172" cy="5607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773452" y="3505202"/>
              <a:ext cx="112748" cy="975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 flipH="1" flipV="1">
            <a:off x="3863971" y="4182489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321171" y="5173089"/>
            <a:ext cx="457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930771" y="3496689"/>
            <a:ext cx="9144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540371" y="5020689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172200" y="5577840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</a:t>
            </a:r>
          </a:p>
          <a:p>
            <a:r>
              <a:rPr lang="en-US" dirty="0" smtClean="0"/>
              <a:t>caster object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048000" y="3864709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 </a:t>
            </a:r>
          </a:p>
          <a:p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Edges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transform the light to the coordinate system of the object</a:t>
            </a:r>
          </a:p>
          <a:p>
            <a:r>
              <a:rPr lang="en-US" dirty="0" err="1" smtClean="0"/>
              <a:t>LightPosition</a:t>
            </a:r>
            <a:r>
              <a:rPr lang="en-US" dirty="0" smtClean="0"/>
              <a:t> = Inverse(</a:t>
            </a:r>
            <a:r>
              <a:rPr lang="en-US" dirty="0" err="1" smtClean="0"/>
              <a:t>ObjectWorldMatrix</a:t>
            </a:r>
            <a:r>
              <a:rPr lang="en-US" dirty="0"/>
              <a:t>) * </a:t>
            </a:r>
            <a:r>
              <a:rPr lang="en-US" dirty="0" err="1" smtClean="0"/>
              <a:t>LightPosition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i="1" dirty="0" smtClean="0"/>
              <a:t>every polygon)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IncidentLightDir</a:t>
            </a:r>
            <a:r>
              <a:rPr lang="en-US" dirty="0" smtClean="0"/>
              <a:t> = </a:t>
            </a:r>
            <a:r>
              <a:rPr lang="en-US" dirty="0" err="1" smtClean="0"/>
              <a:t>AveragePolyPosition</a:t>
            </a:r>
            <a:r>
              <a:rPr lang="en-US" dirty="0" smtClean="0"/>
              <a:t> - </a:t>
            </a:r>
            <a:r>
              <a:rPr lang="en-US" dirty="0" err="1" smtClean="0"/>
              <a:t>LightPosition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if the polygon faces away from the light source....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dirty="0" err="1" smtClean="0"/>
              <a:t>DotProduct</a:t>
            </a:r>
            <a:r>
              <a:rPr lang="en-US" dirty="0" smtClean="0"/>
              <a:t>(</a:t>
            </a:r>
            <a:r>
              <a:rPr lang="en-US" dirty="0" err="1" smtClean="0"/>
              <a:t>IncidentLightDir</a:t>
            </a:r>
            <a:r>
              <a:rPr lang="en-US" dirty="0" smtClean="0"/>
              <a:t>, </a:t>
            </a:r>
            <a:r>
              <a:rPr lang="en-US" dirty="0" err="1" smtClean="0"/>
              <a:t>PolygonNormal</a:t>
            </a:r>
            <a:r>
              <a:rPr lang="en-US" dirty="0" smtClean="0"/>
              <a:t>) &gt;= 0.0) </a:t>
            </a:r>
            <a:r>
              <a:rPr lang="en-US" b="1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i="1" dirty="0" smtClean="0"/>
              <a:t>every edge of the polygon)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        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i="1" dirty="0" smtClean="0"/>
              <a:t>the edge is already in the contour edge list)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then it can't be a contour edge since it is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// referenced by two triangles that are facing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// away from the light</a:t>
            </a:r>
          </a:p>
          <a:p>
            <a:r>
              <a:rPr lang="en-US" i="1" dirty="0" smtClean="0"/>
              <a:t>                remove the existing edge from the contour list;</a:t>
            </a:r>
          </a:p>
          <a:p>
            <a:r>
              <a:rPr lang="en-US" b="1" dirty="0" smtClean="0"/>
              <a:t>            } else {</a:t>
            </a:r>
          </a:p>
          <a:p>
            <a:r>
              <a:rPr lang="en-US" i="1" dirty="0" smtClean="0"/>
              <a:t>                add the edge to the contour list;</a:t>
            </a:r>
          </a:p>
          <a:p>
            <a:r>
              <a:rPr lang="en-US" b="1" dirty="0" smtClean="0"/>
              <a:t>            }</a:t>
            </a:r>
          </a:p>
          <a:p>
            <a:r>
              <a:rPr lang="en-US" b="1" dirty="0" smtClean="0"/>
              <a:t>        }</a:t>
            </a:r>
          </a:p>
          <a:p>
            <a:r>
              <a:rPr lang="en-US" b="1" dirty="0" smtClean="0"/>
              <a:t>    }</a:t>
            </a:r>
          </a:p>
          <a:p>
            <a:r>
              <a:rPr lang="en-US" b="1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446391" y="357185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>
            <a:stCxn id="4" idx="6"/>
          </p:cNvCxnSpPr>
          <p:nvPr/>
        </p:nvCxnSpPr>
        <p:spPr>
          <a:xfrm flipV="1">
            <a:off x="2286000" y="4572000"/>
            <a:ext cx="5220031" cy="63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contours are found, we need to extrude them to create a large shadow volume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5129150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528155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16989" y="2209800"/>
            <a:ext cx="2888411" cy="298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18414" y="5200153"/>
            <a:ext cx="5526156" cy="1311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381294" y="3476705"/>
            <a:ext cx="2671528" cy="2446911"/>
            <a:chOff x="3581400" y="3505200"/>
            <a:chExt cx="1679369" cy="153817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264311" y="3765941"/>
              <a:ext cx="993489" cy="501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59151" y="4275118"/>
              <a:ext cx="501618" cy="75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70275" y="3505202"/>
              <a:ext cx="115925" cy="98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891617" y="3510256"/>
              <a:ext cx="371625" cy="25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86200" y="3505200"/>
              <a:ext cx="1066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953000" y="3657600"/>
              <a:ext cx="304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754152" y="3657600"/>
              <a:ext cx="191921" cy="13757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810000" y="3657600"/>
              <a:ext cx="1143000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42" idx="0"/>
            </p:cNvCxnSpPr>
            <p:nvPr/>
          </p:nvCxnSpPr>
          <p:spPr>
            <a:xfrm>
              <a:off x="3886200" y="3505200"/>
              <a:ext cx="378111" cy="2564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264182" y="3657600"/>
              <a:ext cx="688064" cy="104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3581400" y="3657600"/>
              <a:ext cx="1371600" cy="1219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727CA3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4263390" y="3760470"/>
              <a:ext cx="489680" cy="12823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72982" y="4482579"/>
              <a:ext cx="976172" cy="560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773452" y="3505202"/>
              <a:ext cx="112748" cy="97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flipV="1">
            <a:off x="2210463" y="2512612"/>
            <a:ext cx="4619707" cy="2687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Extrusion amount should be large enough to cover all objects which can receive shadow from this light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7277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ExtrudeMagnitude</a:t>
            </a:r>
            <a:r>
              <a:rPr lang="en-US" dirty="0" smtClean="0"/>
              <a:t> = A_BIG_NUMBER;</a:t>
            </a:r>
          </a:p>
          <a:p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i="1" dirty="0" smtClean="0"/>
              <a:t>every edge)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].vertex[0] = edge[</a:t>
            </a:r>
            <a:r>
              <a:rPr lang="en-US" dirty="0" err="1" smtClean="0"/>
              <a:t>i</a:t>
            </a:r>
            <a:r>
              <a:rPr lang="en-US" dirty="0" smtClean="0"/>
              <a:t>].vertex[0];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].vertex[1] = edge[</a:t>
            </a:r>
            <a:r>
              <a:rPr lang="en-US" dirty="0" err="1" smtClean="0"/>
              <a:t>i</a:t>
            </a:r>
            <a:r>
              <a:rPr lang="en-US" dirty="0" smtClean="0"/>
              <a:t>].vertex[1];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].vertex[2] = edge[</a:t>
            </a:r>
            <a:r>
              <a:rPr lang="en-US" dirty="0" err="1" smtClean="0"/>
              <a:t>i</a:t>
            </a:r>
            <a:r>
              <a:rPr lang="en-US" dirty="0" smtClean="0"/>
              <a:t>].vertex[1] + </a:t>
            </a:r>
            <a:r>
              <a:rPr lang="en-US" dirty="0" err="1" smtClean="0"/>
              <a:t>ExtrudeMagnitude</a:t>
            </a:r>
            <a:r>
              <a:rPr lang="en-US" dirty="0" smtClean="0"/>
              <a:t> *</a:t>
            </a:r>
          </a:p>
          <a:p>
            <a:r>
              <a:rPr lang="en-US" dirty="0" smtClean="0"/>
              <a:t>        (edge[</a:t>
            </a:r>
            <a:r>
              <a:rPr lang="en-US" dirty="0" err="1" smtClean="0"/>
              <a:t>i</a:t>
            </a:r>
            <a:r>
              <a:rPr lang="en-US" dirty="0" smtClean="0"/>
              <a:t>].vertex[1] - </a:t>
            </a:r>
            <a:r>
              <a:rPr lang="en-US" dirty="0" err="1" smtClean="0"/>
              <a:t>LightPosition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].vertex[3] = edge[</a:t>
            </a:r>
            <a:r>
              <a:rPr lang="en-US" dirty="0" err="1" smtClean="0"/>
              <a:t>i</a:t>
            </a:r>
            <a:r>
              <a:rPr lang="en-US" dirty="0" smtClean="0"/>
              <a:t>].vertex[0] + </a:t>
            </a:r>
            <a:r>
              <a:rPr lang="en-US" dirty="0" err="1" smtClean="0"/>
              <a:t>ExtrudeMagnitude</a:t>
            </a:r>
            <a:r>
              <a:rPr lang="en-US" dirty="0" smtClean="0"/>
              <a:t> *</a:t>
            </a:r>
          </a:p>
          <a:p>
            <a:r>
              <a:rPr lang="en-US" dirty="0" smtClean="0"/>
              <a:t>        (edge[</a:t>
            </a:r>
            <a:r>
              <a:rPr lang="en-US" dirty="0" err="1" smtClean="0"/>
              <a:t>i</a:t>
            </a:r>
            <a:r>
              <a:rPr lang="en-US" dirty="0" smtClean="0"/>
              <a:t>].vertex[0] - </a:t>
            </a:r>
            <a:r>
              <a:rPr lang="en-US" dirty="0" err="1" smtClean="0"/>
              <a:t>LightPosition</a:t>
            </a:r>
            <a:r>
              <a:rPr lang="en-US" dirty="0" smtClean="0"/>
              <a:t>);</a:t>
            </a:r>
          </a:p>
          <a:p>
            <a:r>
              <a:rPr lang="en-US" b="1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446391" y="418145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shadow caster object’s contour vertices serve as the </a:t>
            </a:r>
            <a:r>
              <a:rPr lang="en-US" i="1" dirty="0" smtClean="0"/>
              <a:t>cap</a:t>
            </a:r>
            <a:r>
              <a:rPr lang="en-US" dirty="0" smtClean="0"/>
              <a:t> of the shadow volume.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bottom</a:t>
            </a:r>
            <a:r>
              <a:rPr lang="en-US" dirty="0" smtClean="0"/>
              <a:t> can also be capped to obtain a closed volume.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7630" y="528155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77549" y="3325523"/>
            <a:ext cx="3858370" cy="2958479"/>
            <a:chOff x="2542430" y="2209800"/>
            <a:chExt cx="5610970" cy="4302318"/>
          </a:xfrm>
        </p:grpSpPr>
        <p:cxnSp>
          <p:nvCxnSpPr>
            <p:cNvPr id="51" name="Straight Arrow Connector 50"/>
            <p:cNvCxnSpPr>
              <a:stCxn id="4" idx="6"/>
            </p:cNvCxnSpPr>
            <p:nvPr/>
          </p:nvCxnSpPr>
          <p:spPr>
            <a:xfrm flipV="1">
              <a:off x="2694830" y="4572000"/>
              <a:ext cx="5220031" cy="633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542430" y="512915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625819" y="2209800"/>
              <a:ext cx="2888411" cy="29818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27244" y="5200153"/>
              <a:ext cx="5526156" cy="13119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0585" y="3476708"/>
              <a:ext cx="184413" cy="155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283615" y="3484748"/>
              <a:ext cx="591178" cy="404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274998" y="3476705"/>
              <a:ext cx="601496" cy="40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875029" y="3882787"/>
              <a:ext cx="778979" cy="20398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94891" y="5031512"/>
              <a:ext cx="1552887" cy="8921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095639" y="3476708"/>
              <a:ext cx="179359" cy="1552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619293" y="2512612"/>
              <a:ext cx="4619707" cy="26875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61830" y="2362200"/>
              <a:ext cx="1294181" cy="4687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13391" y="4648200"/>
              <a:ext cx="129639" cy="16457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293201" y="2370125"/>
              <a:ext cx="1075335" cy="1097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860742" y="2838298"/>
              <a:ext cx="1802584" cy="10491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095691" y="4630522"/>
              <a:ext cx="3255264" cy="4023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631883" y="5925312"/>
              <a:ext cx="1587399" cy="3584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68536" y="2370125"/>
              <a:ext cx="1975104" cy="226039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56011" y="2838298"/>
              <a:ext cx="555955" cy="3445459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654800" y="2838450"/>
              <a:ext cx="677653" cy="18025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how it looks like for a complex object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95650"/>
            <a:ext cx="35871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100" y="2795650"/>
            <a:ext cx="40938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7674991" y="421220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what? Any ideas about how we can proceed?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982" y="2510348"/>
            <a:ext cx="4651018" cy="3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6074791" y="444080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5976406"/>
            <a:ext cx="1066800" cy="314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2352910"/>
            <a:ext cx="1066800" cy="314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ray originating from the eye</a:t>
            </a:r>
          </a:p>
          <a:p>
            <a:r>
              <a:rPr lang="en-US" dirty="0" smtClean="0"/>
              <a:t>If it </a:t>
            </a:r>
            <a:r>
              <a:rPr lang="en-US" dirty="0" smtClean="0">
                <a:solidFill>
                  <a:srgbClr val="C00000"/>
                </a:solidFill>
              </a:rPr>
              <a:t>enters</a:t>
            </a:r>
            <a:r>
              <a:rPr lang="en-US" dirty="0" smtClean="0"/>
              <a:t> the shadow volume from a front face and </a:t>
            </a:r>
            <a:r>
              <a:rPr lang="en-US" dirty="0" smtClean="0">
                <a:solidFill>
                  <a:srgbClr val="C00000"/>
                </a:solidFill>
              </a:rPr>
              <a:t>exits</a:t>
            </a:r>
            <a:r>
              <a:rPr lang="en-US" dirty="0" smtClean="0"/>
              <a:t> from a back face, the point it reaches is not in shadow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C00000"/>
                </a:solidFill>
              </a:rPr>
              <a:t>if it does not exit before hitting the object</a:t>
            </a:r>
            <a:r>
              <a:rPr lang="en-US" dirty="0" smtClean="0"/>
              <a:t>, the point should be in shadow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23300"/>
            <a:ext cx="2889228" cy="22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18647" y="5989853"/>
            <a:ext cx="1066800" cy="314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5247" y="4114800"/>
            <a:ext cx="1066800" cy="31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But we are not ray tracing! How can we know if the ray enters or exits?</a:t>
            </a:r>
          </a:p>
          <a:p>
            <a:r>
              <a:rPr lang="en-US" dirty="0" smtClean="0"/>
              <a:t>This is where </a:t>
            </a:r>
            <a:r>
              <a:rPr lang="en-US" dirty="0" smtClean="0">
                <a:solidFill>
                  <a:srgbClr val="C00000"/>
                </a:solidFill>
              </a:rPr>
              <a:t>depth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stencil</a:t>
            </a:r>
            <a:r>
              <a:rPr lang="en-US" dirty="0" smtClean="0"/>
              <a:t> buffers come in handy</a:t>
            </a:r>
          </a:p>
          <a:p>
            <a:r>
              <a:rPr lang="en-US" dirty="0" smtClean="0"/>
              <a:t>Stencil buffer:</a:t>
            </a:r>
          </a:p>
          <a:p>
            <a:pPr lvl="1"/>
            <a:r>
              <a:rPr lang="en-US" dirty="0" smtClean="0"/>
              <a:t>An integer buffer that stores a value for every pixel (usually an 8-bit value)</a:t>
            </a:r>
          </a:p>
          <a:p>
            <a:pPr lvl="1"/>
            <a:r>
              <a:rPr lang="en-US" dirty="0" smtClean="0"/>
              <a:t>We can clear it to any value that we want (</a:t>
            </a:r>
            <a:r>
              <a:rPr lang="en-US" dirty="0" err="1" smtClean="0"/>
              <a:t>glClearStencil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 and </a:t>
            </a:r>
            <a:r>
              <a:rPr lang="en-US" dirty="0" err="1" smtClean="0"/>
              <a:t>glClear</a:t>
            </a:r>
            <a:r>
              <a:rPr lang="en-US" dirty="0" smtClean="0"/>
              <a:t>(GL_STENCIL_BUFFER_BIT))</a:t>
            </a:r>
          </a:p>
          <a:p>
            <a:pPr lvl="1"/>
            <a:r>
              <a:rPr lang="en-US" dirty="0" smtClean="0"/>
              <a:t>Has operations such as </a:t>
            </a:r>
            <a:r>
              <a:rPr lang="en-US" dirty="0" smtClean="0">
                <a:solidFill>
                  <a:srgbClr val="C00000"/>
                </a:solidFill>
              </a:rPr>
              <a:t>increment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decrement</a:t>
            </a:r>
            <a:r>
              <a:rPr lang="en-US" dirty="0" smtClean="0"/>
              <a:t> based on the result of the depth test (</a:t>
            </a:r>
            <a:r>
              <a:rPr lang="en-US" dirty="0" err="1" smtClean="0"/>
              <a:t>glStencilOp</a:t>
            </a:r>
            <a:r>
              <a:rPr lang="en-US" dirty="0" smtClean="0"/>
              <a:t>(</a:t>
            </a:r>
            <a:r>
              <a:rPr lang="en-US" dirty="0" err="1" smtClean="0"/>
              <a:t>sfail</a:t>
            </a:r>
            <a:r>
              <a:rPr lang="en-US" dirty="0" smtClean="0"/>
              <a:t>, </a:t>
            </a:r>
            <a:r>
              <a:rPr lang="en-US" dirty="0" err="1" smtClean="0"/>
              <a:t>dpass</a:t>
            </a:r>
            <a:r>
              <a:rPr lang="en-US" dirty="0" smtClean="0"/>
              <a:t>, </a:t>
            </a:r>
            <a:r>
              <a:rPr lang="en-US" dirty="0" err="1" smtClean="0"/>
              <a:t>dfail</a:t>
            </a:r>
            <a:r>
              <a:rPr lang="en-US" dirty="0" smtClean="0"/>
              <a:t>))</a:t>
            </a:r>
          </a:p>
          <a:p>
            <a:r>
              <a:rPr lang="en-US" dirty="0" smtClean="0"/>
              <a:t>Think of stencil buffer as a </a:t>
            </a:r>
            <a:r>
              <a:rPr lang="en-US" dirty="0" smtClean="0">
                <a:solidFill>
                  <a:srgbClr val="C00000"/>
                </a:solidFill>
              </a:rPr>
              <a:t>counter buffer</a:t>
            </a:r>
            <a:r>
              <a:rPr lang="en-US" dirty="0" smtClean="0"/>
              <a:t>, which keeps a counter for every pixel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Shadows are an important element of visual realism</a:t>
            </a:r>
            <a:endParaRPr lang="en-US" dirty="0"/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TextBox 111"/>
          <p:cNvSpPr txBox="1"/>
          <p:nvPr/>
        </p:nvSpPr>
        <p:spPr>
          <a:xfrm>
            <a:off x="2743200" y="5562600"/>
            <a:ext cx="38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Sintorn</a:t>
            </a:r>
            <a:r>
              <a:rPr lang="en-US" dirty="0" smtClean="0"/>
              <a:t> et al. – </a:t>
            </a:r>
            <a:r>
              <a:rPr lang="en-US" dirty="0" err="1" smtClean="0"/>
              <a:t>Siggraph</a:t>
            </a:r>
            <a:r>
              <a:rPr lang="en-US" dirty="0" smtClean="0"/>
              <a:t> Asia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Shadow Volume Algorithm (Part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Clear</a:t>
            </a:r>
            <a:r>
              <a:rPr lang="en-US" dirty="0" smtClean="0"/>
              <a:t> the depth (to 1.0) and stencil buffer (to 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Enable depth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testing and </a:t>
            </a:r>
            <a:r>
              <a:rPr lang="en-US" dirty="0" smtClean="0">
                <a:solidFill>
                  <a:srgbClr val="C00000"/>
                </a:solidFill>
              </a:rPr>
              <a:t>disable stencil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Render the scene with </a:t>
            </a:r>
            <a:r>
              <a:rPr lang="en-US" dirty="0" smtClean="0">
                <a:solidFill>
                  <a:srgbClr val="C00000"/>
                </a:solidFill>
              </a:rPr>
              <a:t>ambient light </a:t>
            </a:r>
            <a:r>
              <a:rPr lang="en-US" dirty="0" smtClean="0"/>
              <a:t>(note that ambient light does not produce shadows). This updates the depth buffer value for every pixel that corresponds to an object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Disable writing </a:t>
            </a:r>
            <a:r>
              <a:rPr lang="en-US" dirty="0" smtClean="0"/>
              <a:t>to the depth buffer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39588"/>
              </p:ext>
            </p:extLst>
          </p:nvPr>
        </p:nvGraphicFramePr>
        <p:xfrm>
          <a:off x="2971800" y="4274864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7127"/>
              </p:ext>
            </p:extLst>
          </p:nvPr>
        </p:nvGraphicFramePr>
        <p:xfrm>
          <a:off x="422231" y="4274864"/>
          <a:ext cx="2157560" cy="20420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9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14491" y="5107402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Buffer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151314" y="5123432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Buffer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25303"/>
              </p:ext>
            </p:extLst>
          </p:nvPr>
        </p:nvGraphicFramePr>
        <p:xfrm>
          <a:off x="6172200" y="42672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5366603" y="5123431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Buffer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Shadow Volume Algorithm (Part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the </a:t>
            </a:r>
            <a:r>
              <a:rPr lang="en-US" dirty="0" smtClean="0">
                <a:solidFill>
                  <a:srgbClr val="FF0000"/>
                </a:solidFill>
              </a:rPr>
              <a:t>front faces</a:t>
            </a:r>
            <a:r>
              <a:rPr lang="en-US" dirty="0" smtClean="0"/>
              <a:t> of the shadow volume. Increment the stencil value for every pixel that passes the depth test (</a:t>
            </a:r>
            <a:r>
              <a:rPr lang="en-US" dirty="0" err="1" smtClean="0"/>
              <a:t>glStencilOp</a:t>
            </a:r>
            <a:r>
              <a:rPr lang="en-US" dirty="0" smtClean="0"/>
              <a:t>(GL_KEEP, GL_KEEP, GL_INCR)).</a:t>
            </a:r>
          </a:p>
          <a:p>
            <a:r>
              <a:rPr lang="en-US" dirty="0" smtClean="0"/>
              <a:t>Draw the </a:t>
            </a:r>
            <a:r>
              <a:rPr lang="en-US" dirty="0" smtClean="0">
                <a:solidFill>
                  <a:srgbClr val="FF0000"/>
                </a:solidFill>
              </a:rPr>
              <a:t>back faces</a:t>
            </a:r>
            <a:r>
              <a:rPr lang="en-US" dirty="0" smtClean="0"/>
              <a:t> of the shadow volume. Decrement the stencil value for every pixel that passes the depth test (</a:t>
            </a:r>
            <a:r>
              <a:rPr lang="en-US" dirty="0" err="1" smtClean="0"/>
              <a:t>glStencilOp</a:t>
            </a:r>
            <a:r>
              <a:rPr lang="en-US" dirty="0" smtClean="0"/>
              <a:t>(GL_KEEP, GL_KEEP, GL_DECR)).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1910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Stencil Buffer – First Pass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88625" y="41910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54925" y="3810000"/>
            <a:ext cx="27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Buffer – Second Pass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Shadow Volume Algorithm (Part 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Enable stencil testing such that </a:t>
            </a:r>
            <a:r>
              <a:rPr lang="en-US" dirty="0" smtClean="0">
                <a:solidFill>
                  <a:srgbClr val="FF0000"/>
                </a:solidFill>
              </a:rPr>
              <a:t>pixels whose stencil value is zero will be rendered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Enable writing to the depth buffer and clear it.</a:t>
            </a:r>
          </a:p>
          <a:p>
            <a:r>
              <a:rPr lang="en-US" dirty="0" smtClean="0"/>
              <a:t>Enable the point light source.</a:t>
            </a:r>
          </a:p>
          <a:p>
            <a:r>
              <a:rPr lang="en-US" dirty="0" smtClean="0"/>
              <a:t>Enabling color buffer blending so the contribution of passing pixels will be added to the previous ambient values.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0" y="42860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1850" y="39050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Buffer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41025" y="4281789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4281789"/>
          <a:ext cx="2895600" cy="27406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886200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Buffer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7096" y="3904793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Buffer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blending versus blending: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76" y="2895600"/>
            <a:ext cx="3925824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925824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7674991" y="413600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Doom 3 is the most well-known example.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38912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96215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5486400"/>
            <a:ext cx="666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http://http.developer.nvidia.com/GPUGems/gpugems_ch09.html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preprocessing</a:t>
            </a:r>
            <a:r>
              <a:rPr lang="en-US" dirty="0" smtClean="0"/>
              <a:t> of the scene geometry to create the shadow volume.</a:t>
            </a:r>
          </a:p>
          <a:p>
            <a:r>
              <a:rPr lang="en-US" dirty="0" smtClean="0"/>
              <a:t>Needs to be updated if lights and/or objects move.</a:t>
            </a:r>
          </a:p>
          <a:p>
            <a:r>
              <a:rPr lang="en-US" dirty="0" smtClean="0"/>
              <a:t>Can be time consuming for complex geometry.</a:t>
            </a:r>
          </a:p>
          <a:p>
            <a:r>
              <a:rPr lang="en-US" dirty="0" smtClean="0"/>
              <a:t>Requires 4 rendering passes for each frame.</a:t>
            </a:r>
          </a:p>
          <a:p>
            <a:pPr lvl="1"/>
            <a:r>
              <a:rPr lang="en-US" dirty="0" smtClean="0"/>
              <a:t>Ambient pass, SV front-face pass, SV back-face pass, final light source pass.</a:t>
            </a:r>
          </a:p>
          <a:p>
            <a:r>
              <a:rPr lang="en-US" dirty="0" smtClean="0"/>
              <a:t>No need to update shadow volume if only the camera moves.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Inaccurate models can cause leaking artifacts.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809750"/>
            <a:ext cx="476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955268"/>
            <a:ext cx="666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http://http.developer.nvidia.com/GPUGems/gpugems_ch09.html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speed-up, two versions of objects can be created.</a:t>
            </a:r>
          </a:p>
          <a:p>
            <a:pPr lvl="1"/>
            <a:r>
              <a:rPr lang="en-US" dirty="0" smtClean="0"/>
              <a:t>High polygon version is used for actual rendering of the object.</a:t>
            </a:r>
          </a:p>
          <a:p>
            <a:pPr lvl="1"/>
            <a:r>
              <a:rPr lang="en-US" dirty="0" smtClean="0"/>
              <a:t>Low polygon version is used to cast shadows of the object.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3759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349" y="5879068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the shadow volume algorithm be extended to deal with:</a:t>
            </a:r>
          </a:p>
          <a:p>
            <a:pPr lvl="1"/>
            <a:r>
              <a:rPr lang="en-US" dirty="0" smtClean="0"/>
              <a:t>Camera inside the shadow volume?</a:t>
            </a:r>
          </a:p>
          <a:p>
            <a:pPr lvl="1"/>
            <a:r>
              <a:rPr lang="en-US" dirty="0" smtClean="0"/>
              <a:t>Multiple light sources and multiple shadow casters?</a:t>
            </a:r>
          </a:p>
          <a:p>
            <a:pPr lvl="1"/>
            <a:r>
              <a:rPr lang="en-US" dirty="0" smtClean="0"/>
              <a:t>Transparent shadow casters?</a:t>
            </a:r>
          </a:p>
          <a:p>
            <a:r>
              <a:rPr lang="en-US" dirty="0" smtClean="0"/>
              <a:t>Further reading:</a:t>
            </a:r>
          </a:p>
          <a:p>
            <a:pPr lvl="1"/>
            <a:r>
              <a:rPr lang="en-US" dirty="0" smtClean="0"/>
              <a:t>http://http.developer.nvidia.com/GPUGems/gpugems_ch09.html</a:t>
            </a:r>
          </a:p>
          <a:p>
            <a:r>
              <a:rPr lang="en-US" dirty="0" smtClean="0"/>
              <a:t>For the adventurous:</a:t>
            </a:r>
          </a:p>
          <a:p>
            <a:pPr lvl="1"/>
            <a:r>
              <a:rPr lang="en-US" dirty="0" smtClean="0"/>
              <a:t>Read the recent </a:t>
            </a:r>
            <a:r>
              <a:rPr lang="en-US" dirty="0" err="1" smtClean="0">
                <a:solidFill>
                  <a:srgbClr val="FF0000"/>
                </a:solidFill>
              </a:rPr>
              <a:t>Siggraph</a:t>
            </a:r>
            <a:r>
              <a:rPr lang="en-US" dirty="0" smtClean="0">
                <a:solidFill>
                  <a:srgbClr val="FF0000"/>
                </a:solidFill>
              </a:rPr>
              <a:t> Asia 2011</a:t>
            </a:r>
            <a:r>
              <a:rPr lang="en-US" dirty="0" smtClean="0"/>
              <a:t> paper that proposes an improvement for shadow volumes: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585936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Sintorn</a:t>
            </a:r>
            <a:r>
              <a:rPr lang="en-US" sz="1400" dirty="0" smtClean="0"/>
              <a:t>, E., Olsson, O., </a:t>
            </a:r>
            <a:r>
              <a:rPr lang="en-US" sz="1400" dirty="0" err="1" smtClean="0"/>
              <a:t>Assarsson</a:t>
            </a:r>
            <a:r>
              <a:rPr lang="en-US" sz="1400" dirty="0" smtClean="0"/>
              <a:t>, U. 2011. An Efficient Alias-free Shadow Algorithm for Opaque and Transparent Objects using per-triangle Shadow Volumes. </a:t>
            </a:r>
            <a:r>
              <a:rPr lang="en-US" sz="1400" i="1" dirty="0" smtClean="0"/>
              <a:t>ACM Trans. Graph. 30, 6, Article 153 (December 2011), </a:t>
            </a:r>
            <a:r>
              <a:rPr lang="fr-FR" sz="1400" dirty="0" smtClean="0"/>
              <a:t>10 pages. http://doi.acm.org/10.1145/2024156.2024187.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introduced by </a:t>
            </a:r>
            <a:r>
              <a:rPr lang="en-US" dirty="0" smtClean="0">
                <a:solidFill>
                  <a:srgbClr val="FF0000"/>
                </a:solidFill>
              </a:rPr>
              <a:t>Lance Williams</a:t>
            </a:r>
            <a:r>
              <a:rPr lang="en-US" dirty="0" smtClean="0"/>
              <a:t> in his 1978 paper “Casting Curved Shadows on Curved Surfaces”.</a:t>
            </a:r>
          </a:p>
          <a:p>
            <a:r>
              <a:rPr lang="en-US" dirty="0" smtClean="0"/>
              <a:t>Image space technique.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No knowledge or processing of scene geometry is required!</a:t>
            </a:r>
          </a:p>
          <a:p>
            <a:pPr lvl="1"/>
            <a:r>
              <a:rPr lang="en-US" dirty="0" smtClean="0"/>
              <a:t>No need to use stencil buffer.</a:t>
            </a:r>
          </a:p>
          <a:p>
            <a:pPr lvl="1"/>
            <a:r>
              <a:rPr lang="en-US" dirty="0" smtClean="0"/>
              <a:t>Fewer rendering passes than shadow volumes for a single light source.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Need an extra rendering pass for each additional light.</a:t>
            </a:r>
          </a:p>
          <a:p>
            <a:pPr lvl="1"/>
            <a:r>
              <a:rPr lang="en-US" dirty="0" smtClean="0"/>
              <a:t>Aliasing artifacts may occur (shadows may look jaggy).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dirty="0" smtClean="0"/>
              <a:t>Shadows give important cues about light positions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657600" y="5562600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wikipedia.com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 1:</a:t>
            </a:r>
            <a:r>
              <a:rPr lang="en-US" dirty="0" smtClean="0"/>
              <a:t> Render the scene from the point of view of the light source (as if the light source was a camera).</a:t>
            </a:r>
          </a:p>
          <a:p>
            <a:pPr lvl="1"/>
            <a:r>
              <a:rPr lang="en-US" dirty="0" smtClean="0"/>
              <a:t>Objects that are </a:t>
            </a:r>
            <a:r>
              <a:rPr lang="en-US" dirty="0" smtClean="0">
                <a:solidFill>
                  <a:srgbClr val="FF0000"/>
                </a:solidFill>
              </a:rPr>
              <a:t>not visible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in shadow</a:t>
            </a:r>
            <a:r>
              <a:rPr lang="en-US" dirty="0" smtClean="0"/>
              <a:t> with respect to that light source.</a:t>
            </a:r>
          </a:p>
          <a:p>
            <a:r>
              <a:rPr lang="en-US" b="1" dirty="0" smtClean="0"/>
              <a:t>Part II:</a:t>
            </a:r>
            <a:r>
              <a:rPr lang="en-US" dirty="0" smtClean="0"/>
              <a:t> Determine whether an object as seen from the camera is in shadow in the “light’s view”.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Rendering from the Light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Pretend that there is a camera at the light position.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perspective</a:t>
            </a:r>
            <a:r>
              <a:rPr lang="en-US" dirty="0" smtClean="0"/>
              <a:t> projection for spot (and point) lights.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orthographic</a:t>
            </a:r>
            <a:r>
              <a:rPr lang="en-US" dirty="0" smtClean="0"/>
              <a:t> projection for directional lights.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8346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031468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camera view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8346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09885" y="6031468"/>
            <a:ext cx="182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Extracting the Depth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Actually, we only need the </a:t>
            </a:r>
            <a:r>
              <a:rPr lang="en-US" dirty="0" smtClean="0">
                <a:solidFill>
                  <a:srgbClr val="FF0000"/>
                </a:solidFill>
              </a:rPr>
              <a:t>depth buffer</a:t>
            </a:r>
            <a:r>
              <a:rPr lang="en-US" dirty="0" smtClean="0"/>
              <a:t> values from the light source view.</a:t>
            </a:r>
          </a:p>
          <a:p>
            <a:r>
              <a:rPr lang="en-US" dirty="0" smtClean="0"/>
              <a:t>Save this depth buffer to an </a:t>
            </a:r>
            <a:r>
              <a:rPr lang="en-US" dirty="0" smtClean="0">
                <a:solidFill>
                  <a:srgbClr val="FF0000"/>
                </a:solidFill>
              </a:rPr>
              <a:t>off-screen texture</a:t>
            </a:r>
            <a:r>
              <a:rPr lang="en-US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5943600"/>
            <a:ext cx="31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map from the light’s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Extracting the Depth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implement this idea, apply model view projection matrix of the light source to each scene point (</a:t>
            </a:r>
            <a:r>
              <a:rPr lang="en-US" dirty="0" err="1" smtClean="0"/>
              <a:t>glVertex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 the transformed vertices have the desired </a:t>
            </a:r>
            <a:r>
              <a:rPr lang="en-US" dirty="0" smtClean="0">
                <a:solidFill>
                  <a:srgbClr val="C00000"/>
                </a:solidFill>
              </a:rPr>
              <a:t>depth</a:t>
            </a:r>
            <a:r>
              <a:rPr lang="en-US" dirty="0" smtClean="0"/>
              <a:t> values to be compared for shadow situation</a:t>
            </a:r>
          </a:p>
          <a:p>
            <a:pPr lvl="1"/>
            <a:r>
              <a:rPr lang="en-US" dirty="0" smtClean="0"/>
              <a:t>If the </a:t>
            </a:r>
            <a:r>
              <a:rPr lang="en-US" dirty="0" smtClean="0">
                <a:solidFill>
                  <a:srgbClr val="C00000"/>
                </a:solidFill>
              </a:rPr>
              <a:t>depth </a:t>
            </a:r>
            <a:r>
              <a:rPr lang="en-US" dirty="0" smtClean="0"/>
              <a:t>of point A is larger than that of B, then A is in shadow (behind B w.r.t. light’s position)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63181"/>
            <a:ext cx="32004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pixel in the camera view, we need to find the corresponding pixel in the light’s view.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955268"/>
            <a:ext cx="671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http://www.riemers.net/images/Tutorials/DirectX/Csharp/Series3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b="1" i="1" dirty="0" err="1" smtClean="0"/>
              <a:t>inPos</a:t>
            </a:r>
            <a:r>
              <a:rPr lang="en-US" dirty="0" smtClean="0"/>
              <a:t> represents the world coordinates of an object. Its </a:t>
            </a:r>
            <a:r>
              <a:rPr lang="en-US" dirty="0" smtClean="0">
                <a:solidFill>
                  <a:srgbClr val="FF0000"/>
                </a:solidFill>
              </a:rPr>
              <a:t>camera coordinates</a:t>
            </a:r>
            <a:r>
              <a:rPr lang="en-US" dirty="0" smtClean="0"/>
              <a:t> are computed by: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 smtClean="0">
                <a:solidFill>
                  <a:srgbClr val="FF0000"/>
                </a:solidFill>
              </a:rPr>
              <a:t>light view coordinates</a:t>
            </a:r>
            <a:r>
              <a:rPr lang="en-US" dirty="0" smtClean="0"/>
              <a:t> are computed by: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use </a:t>
            </a:r>
            <a:r>
              <a:rPr lang="en-GB" i="1" dirty="0" err="1" smtClean="0"/>
              <a:t>Output.ShadowMapSamplingPos</a:t>
            </a:r>
            <a:r>
              <a:rPr lang="en-GB" i="1" dirty="0" smtClean="0"/>
              <a:t> </a:t>
            </a:r>
            <a:r>
              <a:rPr lang="en-GB" dirty="0" smtClean="0"/>
              <a:t>to fill the depth texture</a:t>
            </a:r>
            <a:endParaRPr lang="en-US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18143" y="2362200"/>
            <a:ext cx="577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Output.Position</a:t>
            </a:r>
            <a:r>
              <a:rPr lang="en-GB" dirty="0" smtClean="0"/>
              <a:t> = </a:t>
            </a:r>
            <a:r>
              <a:rPr lang="en-GB" dirty="0" err="1" smtClean="0"/>
              <a:t>mul</a:t>
            </a:r>
            <a:r>
              <a:rPr lang="en-GB" dirty="0" smtClean="0"/>
              <a:t>(</a:t>
            </a:r>
            <a:r>
              <a:rPr lang="en-GB" dirty="0" err="1" smtClean="0"/>
              <a:t>inPos</a:t>
            </a:r>
            <a:r>
              <a:rPr lang="en-GB" dirty="0" smtClean="0"/>
              <a:t>, </a:t>
            </a:r>
            <a:r>
              <a:rPr lang="en-GB" dirty="0" err="1" smtClean="0"/>
              <a:t>cameraWorldViewProjection</a:t>
            </a:r>
            <a:r>
              <a:rPr lang="en-GB" dirty="0" smtClean="0"/>
              <a:t>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8595" y="3745468"/>
            <a:ext cx="718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Output.ShadowMapSamplingPos</a:t>
            </a:r>
            <a:r>
              <a:rPr lang="en-GB" dirty="0" smtClean="0"/>
              <a:t> = </a:t>
            </a:r>
            <a:r>
              <a:rPr lang="en-GB" dirty="0" err="1" smtClean="0"/>
              <a:t>mul</a:t>
            </a:r>
            <a:r>
              <a:rPr lang="en-GB" dirty="0" smtClean="0"/>
              <a:t>(</a:t>
            </a:r>
            <a:r>
              <a:rPr lang="en-GB" dirty="0" err="1" smtClean="0"/>
              <a:t>inPos</a:t>
            </a:r>
            <a:r>
              <a:rPr lang="en-GB" dirty="0" smtClean="0"/>
              <a:t>, </a:t>
            </a:r>
            <a:r>
              <a:rPr lang="en-GB" dirty="0" err="1" smtClean="0"/>
              <a:t>lightWorldViewProjection</a:t>
            </a:r>
            <a:r>
              <a:rPr lang="en-GB" dirty="0" smtClean="0"/>
              <a:t>);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omitted some minor details but you can read more online:</a:t>
            </a:r>
          </a:p>
          <a:p>
            <a:pPr lvl="1"/>
            <a:r>
              <a:rPr lang="en-US" dirty="0" smtClean="0"/>
              <a:t>Projective texturing:</a:t>
            </a:r>
          </a:p>
          <a:p>
            <a:pPr lvl="2"/>
            <a:r>
              <a:rPr lang="en-US" dirty="0" smtClean="0">
                <a:hlinkClick r:id="rId2"/>
              </a:rPr>
              <a:t>http://developer.nvidia.com/object/Projective_Texture_Mapping.html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http://en.wikipedia.org/wiki/Projective_texture_mapping</a:t>
            </a:r>
            <a:endParaRPr lang="en-US" dirty="0" smtClean="0"/>
          </a:p>
          <a:p>
            <a:pPr lvl="1"/>
            <a:r>
              <a:rPr lang="en-US" dirty="0" smtClean="0"/>
              <a:t>OpenGL fixed function implementation:</a:t>
            </a:r>
          </a:p>
          <a:p>
            <a:pPr lvl="2"/>
            <a:r>
              <a:rPr lang="en-US" dirty="0" smtClean="0">
                <a:hlinkClick r:id="rId4"/>
              </a:rPr>
              <a:t>http://www.paulsprojects.net/tutorials/smt/smt.html</a:t>
            </a:r>
            <a:endParaRPr lang="en-US" dirty="0" smtClean="0"/>
          </a:p>
          <a:p>
            <a:pPr lvl="1"/>
            <a:r>
              <a:rPr lang="en-US" dirty="0" smtClean="0"/>
              <a:t>OpenGL </a:t>
            </a:r>
            <a:r>
              <a:rPr lang="en-US" dirty="0" err="1" smtClean="0"/>
              <a:t>shader</a:t>
            </a:r>
            <a:r>
              <a:rPr lang="en-US" dirty="0" smtClean="0"/>
              <a:t> (GLSL) implementation:</a:t>
            </a:r>
          </a:p>
          <a:p>
            <a:pPr lvl="2"/>
            <a:r>
              <a:rPr lang="en-US" dirty="0" smtClean="0">
                <a:hlinkClick r:id="rId5"/>
              </a:rPr>
              <a:t>www.gamedev.net/community/forums/topic.asp?topic_id=316147</a:t>
            </a:r>
            <a:endParaRPr lang="en-US" dirty="0" smtClean="0"/>
          </a:p>
          <a:p>
            <a:pPr lvl="2"/>
            <a:r>
              <a:rPr lang="en-US" dirty="0" smtClean="0">
                <a:hlinkClick r:id="rId6"/>
              </a:rPr>
              <a:t>http://sombermoon.com/shadowmappingdoc.html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Shadow Map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Camera is close to object A, but light is far</a:t>
            </a:r>
          </a:p>
          <a:p>
            <a:r>
              <a:rPr lang="en-US" dirty="0" smtClean="0"/>
              <a:t>When we move camera to light’s position, A will occupy few pixels, so there will be few depth values to be used in shadow computation</a:t>
            </a:r>
          </a:p>
          <a:p>
            <a:r>
              <a:rPr lang="en-US" dirty="0" smtClean="0"/>
              <a:t>This may cause artifacts as we loose info from a distant cam</a:t>
            </a:r>
          </a:p>
          <a:p>
            <a:r>
              <a:rPr lang="en-US" dirty="0" smtClean="0"/>
              <a:t>To fix this, use a larger viewport (higher resolution) while rendering the distant camera at the light’s position</a:t>
            </a:r>
          </a:p>
          <a:p>
            <a:r>
              <a:rPr lang="en-US" dirty="0" smtClean="0"/>
              <a:t>Can be done easily because we are actually rendering to frame buffer, which is not an actual texture image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Shadow Map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depth texture we create in Part I does not have enough resolution, we can see </a:t>
            </a:r>
            <a:r>
              <a:rPr lang="en-US" dirty="0" smtClean="0">
                <a:solidFill>
                  <a:srgbClr val="FF0000"/>
                </a:solidFill>
              </a:rPr>
              <a:t>blocking artifacts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56985"/>
            <a:ext cx="3657600" cy="28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56985"/>
            <a:ext cx="3657600" cy="28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410200"/>
            <a:ext cx="22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160x120 shadow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4603" y="5410200"/>
            <a:ext cx="23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1280x960 shadow map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177446" y="3683914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http://bytechunk.net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If an object falls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the viewing frustum of the light, we can see artifacts with a naïve implementation: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how to fix these, read more at: </a:t>
            </a:r>
          </a:p>
          <a:p>
            <a:pPr lvl="1"/>
            <a:r>
              <a:rPr lang="en-US" dirty="0" smtClean="0"/>
              <a:t>http://bytechunk.net/shadowmapping/index.php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44" y="2209800"/>
            <a:ext cx="3889156" cy="305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dirty="0" smtClean="0"/>
              <a:t>Shadows also give cues about object positions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Shadow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 map can be filtered in various ways to create soft shadows: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5562600"/>
            <a:ext cx="299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http://www.gamedev.net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games use shadow mapping.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024" y="1905000"/>
            <a:ext cx="52163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8028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Riddick 2: Assault on Dark Athena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503226" cy="36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5638800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http://uk.ps3.ign.com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Dragon 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90879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5726668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https://graphics.stanford.edu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Assassin’s Creed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315200" cy="41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879068"/>
            <a:ext cx="24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http://kotaku.com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in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does not have built-in support for shadows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057400"/>
            <a:ext cx="6781800" cy="35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in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r>
              <a:rPr lang="en-US" dirty="0" smtClean="0"/>
              <a:t>Compare this to a ray traced image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that it is natural to get shadows via Ray Tracing</a:t>
            </a:r>
          </a:p>
          <a:p>
            <a:pPr lvl="1"/>
            <a:r>
              <a:rPr lang="en-US" sz="1800" dirty="0" smtClean="0"/>
              <a:t>Here we address the forward rendering pipeline, which is the opposite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13360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in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</a:t>
            </a:r>
            <a:r>
              <a:rPr lang="en-US" dirty="0" smtClean="0">
                <a:solidFill>
                  <a:srgbClr val="C00000"/>
                </a:solidFill>
              </a:rPr>
              <a:t>does not</a:t>
            </a:r>
            <a:r>
              <a:rPr lang="en-US" dirty="0" smtClean="0"/>
              <a:t> natively support generating shadows (neither does D3D)</a:t>
            </a:r>
          </a:p>
          <a:p>
            <a:pPr lvl="1"/>
            <a:r>
              <a:rPr lang="en-US" dirty="0" smtClean="0"/>
              <a:t>That is, it does not have a function like </a:t>
            </a:r>
            <a:r>
              <a:rPr lang="en-US" dirty="0" err="1" smtClean="0"/>
              <a:t>glMakeShadow</a:t>
            </a:r>
            <a:r>
              <a:rPr lang="en-US" dirty="0" smtClean="0"/>
              <a:t>()!</a:t>
            </a:r>
          </a:p>
          <a:p>
            <a:r>
              <a:rPr lang="en-US" dirty="0" smtClean="0"/>
              <a:t>But, several shadowing algorithms can easily be implemented using features of OpenGL (or D3D)</a:t>
            </a:r>
          </a:p>
          <a:p>
            <a:pPr lvl="1"/>
            <a:r>
              <a:rPr lang="en-US" dirty="0" smtClean="0"/>
              <a:t>Stencil buffer</a:t>
            </a:r>
          </a:p>
          <a:p>
            <a:pPr lvl="1"/>
            <a:r>
              <a:rPr lang="en-US" dirty="0" smtClean="0"/>
              <a:t>Depth buffer</a:t>
            </a:r>
          </a:p>
          <a:p>
            <a:pPr lvl="1"/>
            <a:r>
              <a:rPr lang="en-US" dirty="0" smtClean="0"/>
              <a:t>Render to texture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algorithms that are commonly used are:</a:t>
            </a:r>
          </a:p>
          <a:p>
            <a:pPr lvl="1"/>
            <a:r>
              <a:rPr lang="en-US" dirty="0" smtClean="0"/>
              <a:t>Shadow volumes (Crow, 1977)</a:t>
            </a:r>
          </a:p>
          <a:p>
            <a:pPr lvl="1"/>
            <a:r>
              <a:rPr lang="en-US" dirty="0" smtClean="0"/>
              <a:t>Shadow mapping (Williams, 1978)</a:t>
            </a:r>
          </a:p>
          <a:p>
            <a:r>
              <a:rPr lang="en-US" dirty="0" smtClean="0"/>
              <a:t>Both algorithm has advantages and disadvantages and many variants</a:t>
            </a:r>
          </a:p>
          <a:p>
            <a:r>
              <a:rPr lang="en-US" dirty="0" smtClean="0"/>
              <a:t>Still an active research area:</a:t>
            </a:r>
          </a:p>
          <a:p>
            <a:pPr lvl="1"/>
            <a:r>
              <a:rPr lang="en-US" dirty="0" smtClean="0"/>
              <a:t>An improved shadow volume algorithm presented at </a:t>
            </a:r>
            <a:r>
              <a:rPr lang="en-US" dirty="0" err="1" smtClean="0"/>
              <a:t>Siggraph</a:t>
            </a:r>
            <a:r>
              <a:rPr lang="en-US" dirty="0" smtClean="0"/>
              <a:t> Asia 2012:  </a:t>
            </a:r>
            <a:r>
              <a:rPr lang="en-US" dirty="0" smtClean="0">
                <a:solidFill>
                  <a:srgbClr val="C00000"/>
                </a:solidFill>
              </a:rPr>
              <a:t>An Efficient Alias-free Shadow Algorithm for Opaque and Transparent Objects using per-triangle Shadow Volumes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by </a:t>
            </a:r>
            <a:r>
              <a:rPr lang="en-US" dirty="0" err="1" smtClean="0"/>
              <a:t>Sintorn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We’ll study the basic versions of these algorithms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is to create a 3D shape that represents the shadow that is casted by an object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32029" y="3251537"/>
            <a:ext cx="3403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44729" y="4220070"/>
            <a:ext cx="3873500" cy="549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38379" y="4781887"/>
            <a:ext cx="3575050" cy="416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22929" y="3251537"/>
            <a:ext cx="469900" cy="97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88029" y="4223087"/>
            <a:ext cx="304800" cy="971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16579" y="3264237"/>
            <a:ext cx="177800" cy="1936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59279" y="3264237"/>
            <a:ext cx="1246554" cy="55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883029" y="4223087"/>
            <a:ext cx="2203450" cy="317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95729" y="4428959"/>
            <a:ext cx="774700" cy="1116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41879" y="5086687"/>
            <a:ext cx="939800" cy="110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3679829" y="3708737"/>
            <a:ext cx="1371600" cy="1219200"/>
          </a:xfrm>
          <a:prstGeom prst="triangl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55829" y="4699337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851029" y="485173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900892" y="5068669"/>
            <a:ext cx="97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</a:t>
            </a:r>
          </a:p>
          <a:p>
            <a:r>
              <a:rPr lang="en-US" dirty="0" smtClean="0"/>
              <a:t>caster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00800" y="3849469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volume</a:t>
            </a:r>
          </a:p>
          <a:p>
            <a:r>
              <a:rPr lang="en-US" dirty="0" smtClean="0"/>
              <a:t>(extends to infinity)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876800" y="3087469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611446" y="2706469"/>
            <a:ext cx="1246554" cy="558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91200" y="5197337"/>
            <a:ext cx="1371600" cy="1613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72782" y="3988221"/>
            <a:ext cx="1674622" cy="241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02392" y="2630269"/>
            <a:ext cx="146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Unshadowed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257800" y="5678269"/>
            <a:ext cx="119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Shadowed </a:t>
            </a:r>
          </a:p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340350" y="4611469"/>
            <a:ext cx="336550" cy="1047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257800" y="4535269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2736</Words>
  <Application>Microsoft Office PowerPoint</Application>
  <PresentationFormat>On-screen Show (4:3)</PresentationFormat>
  <Paragraphs>871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BentonSansTRUMed</vt:lpstr>
      <vt:lpstr>BentonSansTRUReg</vt:lpstr>
      <vt:lpstr>Calibri</vt:lpstr>
      <vt:lpstr>metu</vt:lpstr>
      <vt:lpstr>CENG 477 Introduction to Computer Graphics</vt:lpstr>
      <vt:lpstr>Shadows</vt:lpstr>
      <vt:lpstr>Shadows</vt:lpstr>
      <vt:lpstr>Shadows</vt:lpstr>
      <vt:lpstr>Shadows in OpenGL</vt:lpstr>
      <vt:lpstr>Shadows in OpenGL</vt:lpstr>
      <vt:lpstr>Shadows in OpenGL</vt:lpstr>
      <vt:lpstr>Generating Shadows</vt:lpstr>
      <vt:lpstr>Shadow Volumes</vt:lpstr>
      <vt:lpstr>Shadow Volumes</vt:lpstr>
      <vt:lpstr>Contour Edges</vt:lpstr>
      <vt:lpstr>Contour Edges</vt:lpstr>
      <vt:lpstr>Extruding Contour Edges</vt:lpstr>
      <vt:lpstr>Extruding Contour Edges</vt:lpstr>
      <vt:lpstr>Extruding Contour Edges</vt:lpstr>
      <vt:lpstr>Extruding Contour Edges</vt:lpstr>
      <vt:lpstr>Rendering Shadows</vt:lpstr>
      <vt:lpstr>Rendering Shadows</vt:lpstr>
      <vt:lpstr>Rendering Shadows</vt:lpstr>
      <vt:lpstr>Shadow Volume Algorithm (Part I)</vt:lpstr>
      <vt:lpstr>Shadow Volume Algorithm (Part II)</vt:lpstr>
      <vt:lpstr>Shadow Volume Algorithm (Part III)</vt:lpstr>
      <vt:lpstr>Shadow Volume Algorithm</vt:lpstr>
      <vt:lpstr>Used Applications</vt:lpstr>
      <vt:lpstr>Pros and Cons</vt:lpstr>
      <vt:lpstr>Pros and Cons</vt:lpstr>
      <vt:lpstr>Pros and Cons</vt:lpstr>
      <vt:lpstr>Exercises and Questions</vt:lpstr>
      <vt:lpstr>Shadow Mapping</vt:lpstr>
      <vt:lpstr>Shadow Mapping</vt:lpstr>
      <vt:lpstr>Part I: Rendering from the Light Source</vt:lpstr>
      <vt:lpstr>Part I: Extracting the Depth Map</vt:lpstr>
      <vt:lpstr>Part I: Extracting the Depth Map</vt:lpstr>
      <vt:lpstr>Projective Texturing</vt:lpstr>
      <vt:lpstr>Projective Texturing</vt:lpstr>
      <vt:lpstr>Shadow Mapping</vt:lpstr>
      <vt:lpstr>Importance of Shadow Map Resolution</vt:lpstr>
      <vt:lpstr>Importance of Shadow Map Resolution</vt:lpstr>
      <vt:lpstr>Projection Artifacts</vt:lpstr>
      <vt:lpstr>Improving the Shadow Quality</vt:lpstr>
      <vt:lpstr>Applications Using Shadow Maps</vt:lpstr>
      <vt:lpstr>Applications Using Shadow Maps</vt:lpstr>
      <vt:lpstr>Applications Using Shadow Maps</vt:lpstr>
      <vt:lpstr>Applications Using Shadow Maps</vt:lpstr>
    </vt:vector>
  </TitlesOfParts>
  <Company>AMD,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ys</cp:lastModifiedBy>
  <cp:revision>318</cp:revision>
  <dcterms:created xsi:type="dcterms:W3CDTF">2011-10-08T08:51:54Z</dcterms:created>
  <dcterms:modified xsi:type="dcterms:W3CDTF">2016-12-20T11:08:23Z</dcterms:modified>
</cp:coreProperties>
</file>