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7"/>
  </p:notesMasterIdLst>
  <p:sldIdLst>
    <p:sldId id="256" r:id="rId2"/>
    <p:sldId id="283" r:id="rId3"/>
    <p:sldId id="284" r:id="rId4"/>
    <p:sldId id="285" r:id="rId5"/>
    <p:sldId id="294" r:id="rId6"/>
    <p:sldId id="286" r:id="rId7"/>
    <p:sldId id="287" r:id="rId8"/>
    <p:sldId id="288" r:id="rId9"/>
    <p:sldId id="290" r:id="rId10"/>
    <p:sldId id="289" r:id="rId11"/>
    <p:sldId id="291" r:id="rId12"/>
    <p:sldId id="292" r:id="rId13"/>
    <p:sldId id="293" r:id="rId14"/>
    <p:sldId id="257" r:id="rId15"/>
    <p:sldId id="29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95" r:id="rId26"/>
    <p:sldId id="296" r:id="rId27"/>
    <p:sldId id="297" r:id="rId28"/>
    <p:sldId id="301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99" r:id="rId37"/>
    <p:sldId id="277" r:id="rId38"/>
    <p:sldId id="278" r:id="rId39"/>
    <p:sldId id="279" r:id="rId40"/>
    <p:sldId id="280" r:id="rId41"/>
    <p:sldId id="281" r:id="rId42"/>
    <p:sldId id="282" r:id="rId43"/>
    <p:sldId id="302" r:id="rId44"/>
    <p:sldId id="303" r:id="rId45"/>
    <p:sldId id="304" r:id="rId46"/>
    <p:sldId id="305" r:id="rId47"/>
    <p:sldId id="300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73" autoAdjust="0"/>
  </p:normalViewPr>
  <p:slideViewPr>
    <p:cSldViewPr>
      <p:cViewPr varScale="1">
        <p:scale>
          <a:sx n="124" d="100"/>
          <a:sy n="124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7/6/19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2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7/6/19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Tracing (1)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90500" y="2263775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CENG 538</a:t>
            </a:r>
            <a:br>
              <a:rPr lang="en-US" dirty="0"/>
            </a:br>
            <a:r>
              <a:rPr lang="en-US" dirty="0"/>
              <a:t>Advanced Graphics and UIs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Objects may have different materials that affect their appearance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170" name="Picture 2" descr="Image result for shiny sphere ray 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1831340"/>
            <a:ext cx="3425825" cy="27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4078" y="4560065"/>
            <a:ext cx="37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James P. O’Shea</a:t>
            </a:r>
          </a:p>
          <a:p>
            <a:pPr algn="ctr"/>
            <a:r>
              <a:rPr lang="en-US" sz="1200" dirty="0"/>
              <a:t>Left to right: High-gloss, diffuse, mirrored, semi-gloss</a:t>
            </a:r>
          </a:p>
        </p:txBody>
      </p:sp>
    </p:spTree>
    <p:extLst>
      <p:ext uri="{BB962C8B-B14F-4D97-AF65-F5344CB8AC3E}">
        <p14:creationId xmlns:p14="http://schemas.microsoft.com/office/powerpoint/2010/main" val="352754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Light sources provide the illumination in the scene</a:t>
            </a:r>
          </a:p>
          <a:p>
            <a:r>
              <a:rPr lang="en-US" dirty="0"/>
              <a:t>The geometrical relationship between objects and light sources may produce shadows</a:t>
            </a:r>
          </a:p>
          <a:p>
            <a:r>
              <a:rPr lang="en-US" dirty="0"/>
              <a:t>Typically, three types of light sources are used:</a:t>
            </a:r>
          </a:p>
          <a:p>
            <a:pPr lvl="1"/>
            <a:r>
              <a:rPr lang="en-US" dirty="0"/>
              <a:t>Ambient</a:t>
            </a:r>
          </a:p>
          <a:p>
            <a:pPr lvl="1"/>
            <a:r>
              <a:rPr lang="en-US" dirty="0"/>
              <a:t>Directional</a:t>
            </a:r>
          </a:p>
          <a:p>
            <a:pPr lvl="1"/>
            <a:r>
              <a:rPr lang="en-US" dirty="0"/>
              <a:t>Positional (Point)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9220" name="Picture 4" descr="Image result for point area directional light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589906" cy="44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7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ray, or half-line, is a 3D parametric line with a half-open interval, 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</a:t>
                </a:r>
                <a:r>
                  <a:rPr lang="en-US" b="1" dirty="0"/>
                  <a:t>o</a:t>
                </a:r>
                <a:r>
                  <a:rPr lang="en-US" dirty="0"/>
                  <a:t> and </a:t>
                </a:r>
                <a:r>
                  <a:rPr lang="en-US" b="1" dirty="0"/>
                  <a:t>d</a:t>
                </a:r>
                <a:r>
                  <a:rPr lang="en-US" dirty="0"/>
                  <a:t> are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t is in range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fixed t, </a:t>
                </a:r>
                <a:r>
                  <a:rPr lang="en-US" b="1" dirty="0"/>
                  <a:t>r(t)</a:t>
                </a:r>
                <a:r>
                  <a:rPr lang="en-US" dirty="0"/>
                  <a:t> represents a point on this line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819400"/>
                <a:ext cx="1899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19400"/>
                <a:ext cx="1899623" cy="369332"/>
              </a:xfrm>
              <a:prstGeom prst="rect">
                <a:avLst/>
              </a:prstGeom>
              <a:blipFill>
                <a:blip r:embed="rId3"/>
                <a:stretch>
                  <a:fillRect l="-1608" r="-321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9888" y="37596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8623" y="3817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790" y="415984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</a:t>
            </a: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>
            <a:off x="4004350" y="3188732"/>
            <a:ext cx="491450" cy="57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4889908" y="3188732"/>
            <a:ext cx="139292" cy="97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5307503" y="3188732"/>
            <a:ext cx="549470" cy="62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algorithm: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913" y="2895600"/>
            <a:ext cx="80361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for</a:t>
            </a:r>
            <a:r>
              <a:rPr lang="en-US" sz="2200" dirty="0"/>
              <a:t> each pixel </a:t>
            </a:r>
            <a:r>
              <a:rPr lang="en-US" sz="2200" b="1" dirty="0"/>
              <a:t>do</a:t>
            </a:r>
          </a:p>
          <a:p>
            <a:r>
              <a:rPr lang="en-US" sz="2200" dirty="0"/>
              <a:t>      compute viewing (eye, primary) rays</a:t>
            </a:r>
          </a:p>
          <a:p>
            <a:r>
              <a:rPr lang="en-US" sz="2200" dirty="0"/>
              <a:t>      find first object hit by ray and its surface normal </a:t>
            </a:r>
            <a:r>
              <a:rPr lang="en-US" sz="2200" b="1" dirty="0"/>
              <a:t>n</a:t>
            </a:r>
          </a:p>
          <a:p>
            <a:r>
              <a:rPr lang="en-US" sz="2200" b="1" dirty="0"/>
              <a:t>      </a:t>
            </a:r>
            <a:r>
              <a:rPr lang="en-US" sz="2200" dirty="0"/>
              <a:t>set pixel color to value computed from hit point, light, and </a:t>
            </a:r>
            <a:r>
              <a:rPr lang="en-US" sz="2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666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flipH="1">
            <a:off x="5876926" y="22193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Computing Eye Rays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40368" y="41243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40368" y="35147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83168" y="41243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500966" y="19812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4140368" y="29051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891089" y="15668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91089" y="28765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72289" y="26336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91089" y="1795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91089" y="2024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91089" y="2252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91089" y="24812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91089" y="26862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91089" y="15668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043489" y="16430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95889" y="17240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48289" y="18049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00689" y="18928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53089" y="19764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05489" y="20574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957889" y="21431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10289" y="22309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62689" y="23119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415089" y="23907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567489" y="24765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719889" y="2557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91089" y="30289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463605" y="40890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114800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574961" y="40860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4669136" y="4409552"/>
            <a:ext cx="1858349" cy="100064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948100" y="428834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5562600" y="44958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72200" y="406456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29446" y="39109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</a:t>
            </a:r>
            <a:endParaRPr lang="en-US" b="1" dirty="0"/>
          </a:p>
        </p:txBody>
      </p:sp>
      <p:sp>
        <p:nvSpPr>
          <p:cNvPr id="105" name="Oval 104"/>
          <p:cNvSpPr/>
          <p:nvPr/>
        </p:nvSpPr>
        <p:spPr>
          <a:xfrm>
            <a:off x="4114800" y="41004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62234" y="2865894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5734728" y="2633027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3000" y="2133600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dirty="0"/>
              <a:t> = </a:t>
            </a:r>
            <a:r>
              <a:rPr lang="en-US" sz="1400" b="1" dirty="0"/>
              <a:t>e</a:t>
            </a:r>
            <a:r>
              <a:rPr lang="en-US" sz="1400" dirty="0"/>
              <a:t> + -</a:t>
            </a:r>
            <a:r>
              <a:rPr lang="en-US" sz="1400" b="1" dirty="0" err="1"/>
              <a:t>w</a:t>
            </a:r>
            <a:r>
              <a:rPr lang="en-US" sz="1400" dirty="0" err="1"/>
              <a:t>distance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389056" y="222037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s(</a:t>
            </a:r>
            <a:r>
              <a:rPr lang="en-US" sz="1400" dirty="0" err="1"/>
              <a:t>i,j</a:t>
            </a:r>
            <a:r>
              <a:rPr lang="en-US" sz="1400" dirty="0"/>
              <a:t>)</a:t>
            </a:r>
            <a:endParaRPr lang="en-US" dirty="0"/>
          </a:p>
        </p:txBody>
      </p:sp>
      <p:sp>
        <p:nvSpPr>
          <p:cNvPr id="123" name="Right Brace 122"/>
          <p:cNvSpPr/>
          <p:nvPr/>
        </p:nvSpPr>
        <p:spPr>
          <a:xfrm>
            <a:off x="2667000" y="2057400"/>
            <a:ext cx="1524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803902" y="2280834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dirty="0"/>
              <a:t> = </a:t>
            </a:r>
            <a:r>
              <a:rPr lang="en-US" sz="1400" b="1" dirty="0"/>
              <a:t>q</a:t>
            </a:r>
            <a:r>
              <a:rPr lang="en-US" sz="1400" dirty="0"/>
              <a:t> + </a:t>
            </a:r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r>
              <a:rPr lang="en-US" sz="1400" b="1" dirty="0" err="1"/>
              <a:t>u</a:t>
            </a:r>
            <a:r>
              <a:rPr lang="en-US" sz="1400" b="1" dirty="0"/>
              <a:t> </a:t>
            </a:r>
            <a:r>
              <a:rPr lang="en-US" sz="1400" dirty="0"/>
              <a:t>- </a:t>
            </a:r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r>
              <a:rPr lang="en-US" sz="1400" b="1" dirty="0" err="1"/>
              <a:t>v</a:t>
            </a:r>
            <a:endParaRPr lang="en-US" b="1" baseline="-25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858000" y="32004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712760" y="21336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791200" y="18288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5562600" y="34096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143000" y="3505200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r>
              <a:rPr lang="en-US" sz="1400" dirty="0"/>
              <a:t> = (r – l)(</a:t>
            </a:r>
            <a:r>
              <a:rPr lang="en-US" sz="1400" dirty="0" err="1"/>
              <a:t>i</a:t>
            </a:r>
            <a:r>
              <a:rPr lang="en-US" sz="1400" dirty="0"/>
              <a:t> + 0.5)/</a:t>
            </a:r>
            <a:r>
              <a:rPr lang="en-US" sz="1400" dirty="0" err="1"/>
              <a:t>n</a:t>
            </a:r>
            <a:r>
              <a:rPr lang="en-US" sz="1400" baseline="-25000" dirty="0" err="1"/>
              <a:t>x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1143000" y="388620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r>
              <a:rPr lang="en-US" sz="1400" dirty="0"/>
              <a:t> = (t – b)(j + 0.5)/</a:t>
            </a:r>
            <a:r>
              <a:rPr lang="en-US" sz="1400" dirty="0" err="1"/>
              <a:t>n</a:t>
            </a:r>
            <a:r>
              <a:rPr lang="en-US" sz="1400" baseline="-25000" dirty="0" err="1"/>
              <a:t>y</a:t>
            </a:r>
            <a:r>
              <a:rPr lang="en-US" sz="1400" dirty="0"/>
              <a:t> 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4673768" y="15668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292644" y="12918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793158" y="40113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010400" y="4278123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143000" y="3048000"/>
            <a:ext cx="184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How to find </a:t>
            </a:r>
            <a:r>
              <a:rPr lang="en-US" sz="1400" dirty="0" err="1">
                <a:solidFill>
                  <a:srgbClr val="FF0000"/>
                </a:solidFill>
              </a:rPr>
              <a:t>s</a:t>
            </a:r>
            <a:r>
              <a:rPr lang="en-US" sz="1400" baseline="-25000" dirty="0" err="1">
                <a:solidFill>
                  <a:srgbClr val="FF0000"/>
                </a:solidFill>
              </a:rPr>
              <a:t>u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dirty="0" err="1">
                <a:solidFill>
                  <a:srgbClr val="FF0000"/>
                </a:solidFill>
              </a:rPr>
              <a:t>s</a:t>
            </a:r>
            <a:r>
              <a:rPr lang="en-US" sz="1400" baseline="-25000" dirty="0" err="1">
                <a:solidFill>
                  <a:srgbClr val="FF0000"/>
                </a:solidFill>
              </a:rPr>
              <a:t>v</a:t>
            </a:r>
            <a:r>
              <a:rPr lang="en-US" sz="14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43000" y="4721423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r(t)</a:t>
            </a:r>
            <a:r>
              <a:rPr lang="en-US" sz="1400" dirty="0"/>
              <a:t> = </a:t>
            </a:r>
            <a:r>
              <a:rPr lang="en-US" sz="1400" b="1" dirty="0"/>
              <a:t>e</a:t>
            </a:r>
            <a:r>
              <a:rPr lang="en-US" sz="1400" dirty="0"/>
              <a:t> + (</a:t>
            </a:r>
            <a:r>
              <a:rPr lang="en-US" sz="1400" b="1" dirty="0"/>
              <a:t>s</a:t>
            </a:r>
            <a:r>
              <a:rPr lang="en-US" sz="1400" dirty="0"/>
              <a:t> – </a:t>
            </a:r>
            <a:r>
              <a:rPr lang="en-US" sz="1400" b="1" dirty="0"/>
              <a:t>e</a:t>
            </a:r>
            <a:r>
              <a:rPr lang="en-US" sz="1400" dirty="0"/>
              <a:t>)t = </a:t>
            </a:r>
            <a:r>
              <a:rPr lang="en-US" sz="1400" b="1" dirty="0"/>
              <a:t>e</a:t>
            </a:r>
            <a:r>
              <a:rPr lang="en-US" sz="1400" dirty="0"/>
              <a:t> + </a:t>
            </a:r>
            <a:r>
              <a:rPr lang="en-US" sz="1400" b="1" dirty="0" err="1"/>
              <a:t>d</a:t>
            </a:r>
            <a:r>
              <a:rPr lang="en-US" sz="1400" dirty="0" err="1"/>
              <a:t>t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143000" y="4416623"/>
            <a:ext cx="3118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How to write the final eye ray equation?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143000" y="5257800"/>
            <a:ext cx="3399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What information did we use to derive this?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071160" y="4841518"/>
            <a:ext cx="399657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  <a:r>
              <a:rPr lang="en-US" sz="1400" dirty="0"/>
              <a:t>: location of the camera</a:t>
            </a:r>
          </a:p>
          <a:p>
            <a:r>
              <a:rPr lang="en-US" sz="1400" dirty="0"/>
              <a:t>distance: camera-image plane distance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x</a:t>
            </a:r>
            <a:r>
              <a:rPr lang="en-US" sz="1400" dirty="0"/>
              <a:t>: image width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y</a:t>
            </a:r>
            <a:r>
              <a:rPr lang="en-US" sz="1400" dirty="0"/>
              <a:t>: image height</a:t>
            </a:r>
          </a:p>
          <a:p>
            <a:r>
              <a:rPr lang="en-US" sz="1400" b="1" dirty="0"/>
              <a:t>u</a:t>
            </a:r>
            <a:r>
              <a:rPr lang="en-US" sz="1400" dirty="0"/>
              <a:t>, </a:t>
            </a:r>
            <a:r>
              <a:rPr lang="en-US" sz="1400" b="1" dirty="0"/>
              <a:t>v</a:t>
            </a:r>
            <a:r>
              <a:rPr lang="en-US" sz="1400" dirty="0"/>
              <a:t>,</a:t>
            </a:r>
            <a:r>
              <a:rPr lang="en-US" sz="1400" b="1" dirty="0"/>
              <a:t> w</a:t>
            </a:r>
            <a:r>
              <a:rPr lang="en-US" sz="1400" dirty="0"/>
              <a:t>: camera vectors</a:t>
            </a:r>
          </a:p>
          <a:p>
            <a:r>
              <a:rPr lang="en-US" sz="1400" dirty="0"/>
              <a:t>r, l, t, b: image plane borders (in </a:t>
            </a:r>
            <a:r>
              <a:rPr lang="en-US" sz="1400" b="1" dirty="0" err="1"/>
              <a:t>uvw</a:t>
            </a:r>
            <a:r>
              <a:rPr lang="en-US" sz="1400" b="1" dirty="0"/>
              <a:t> </a:t>
            </a:r>
            <a:r>
              <a:rPr lang="en-US" sz="1400" dirty="0"/>
              <a:t>space)</a:t>
            </a:r>
            <a:endParaRPr lang="en-US" dirty="0"/>
          </a:p>
        </p:txBody>
      </p:sp>
      <p:cxnSp>
        <p:nvCxnSpPr>
          <p:cNvPr id="153" name="Straight Connector 152"/>
          <p:cNvCxnSpPr>
            <a:stCxn id="110" idx="3"/>
            <a:endCxn id="105" idx="7"/>
          </p:cNvCxnSpPr>
          <p:nvPr/>
        </p:nvCxnSpPr>
        <p:spPr>
          <a:xfrm flipH="1">
            <a:off x="4153824" y="2457541"/>
            <a:ext cx="1263072" cy="164958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30966" y="13686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143000" y="243542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q</a:t>
            </a:r>
            <a:r>
              <a:rPr lang="en-US" sz="1400" dirty="0"/>
              <a:t> = </a:t>
            </a:r>
            <a:r>
              <a:rPr lang="en-US" sz="1400" b="1" dirty="0"/>
              <a:t>m</a:t>
            </a:r>
            <a:r>
              <a:rPr lang="en-US" sz="1400" dirty="0"/>
              <a:t> + </a:t>
            </a:r>
            <a:r>
              <a:rPr lang="en-US" sz="1400" dirty="0" err="1"/>
              <a:t>l</a:t>
            </a:r>
            <a:r>
              <a:rPr lang="en-US" sz="1400" b="1" dirty="0" err="1"/>
              <a:t>u</a:t>
            </a:r>
            <a:r>
              <a:rPr lang="en-US" sz="1400" b="1" dirty="0"/>
              <a:t> </a:t>
            </a:r>
            <a:r>
              <a:rPr lang="en-US" sz="1400" dirty="0"/>
              <a:t>+ </a:t>
            </a:r>
            <a:r>
              <a:rPr lang="en-US" sz="1400" dirty="0" err="1"/>
              <a:t>t</a:t>
            </a:r>
            <a:r>
              <a:rPr lang="en-US" sz="1400" b="1" dirty="0" err="1"/>
              <a:t>v</a:t>
            </a:r>
            <a:endParaRPr lang="en-US" b="1" dirty="0"/>
          </a:p>
        </p:txBody>
      </p:sp>
      <p:cxnSp>
        <p:nvCxnSpPr>
          <p:cNvPr id="103" name="Straight Connector 102"/>
          <p:cNvCxnSpPr>
            <a:endCxn id="110" idx="1"/>
          </p:cNvCxnSpPr>
          <p:nvPr/>
        </p:nvCxnSpPr>
        <p:spPr>
          <a:xfrm>
            <a:off x="4906764" y="2151876"/>
            <a:ext cx="510132" cy="27333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433060" y="1892812"/>
            <a:ext cx="0" cy="54261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410200" y="2418517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5005123" y="2004131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372513" y="1978223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876800" y="155448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/>
      <p:bldP spid="108" grpId="0"/>
      <p:bldP spid="109" grpId="0"/>
      <p:bldP spid="123" grpId="0" animBg="1"/>
      <p:bldP spid="124" grpId="0"/>
      <p:bldP spid="131" grpId="0"/>
      <p:bldP spid="132" grpId="0"/>
      <p:bldP spid="139" grpId="0"/>
      <p:bldP spid="143" grpId="0"/>
      <p:bldP spid="148" grpId="0"/>
      <p:bldP spid="149" grpId="0"/>
      <p:bldP spid="150" grpId="0"/>
      <p:bldP spid="151" grpId="0"/>
      <p:bldP spid="152" grpId="0" animBg="1"/>
      <p:bldP spid="93" grpId="0"/>
      <p:bldP spid="9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 = (1, 0, 0)</a:t>
            </a:r>
          </a:p>
          <a:p>
            <a:r>
              <a:rPr lang="en-US" b="1" dirty="0"/>
              <a:t>v</a:t>
            </a:r>
            <a:r>
              <a:rPr lang="en-US" dirty="0"/>
              <a:t> = (0, 1, 0)</a:t>
            </a:r>
          </a:p>
          <a:p>
            <a:r>
              <a:rPr lang="en-US" b="1" dirty="0"/>
              <a:t>e</a:t>
            </a:r>
            <a:r>
              <a:rPr lang="en-US" dirty="0"/>
              <a:t> = (0, 0, 0)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 = 1024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y</a:t>
            </a:r>
            <a:r>
              <a:rPr lang="en-US" dirty="0"/>
              <a:t> = 768</a:t>
            </a:r>
          </a:p>
          <a:p>
            <a:r>
              <a:rPr lang="en-US" dirty="0"/>
              <a:t>l = -1, r = 1</a:t>
            </a:r>
          </a:p>
          <a:p>
            <a:r>
              <a:rPr lang="en-US" dirty="0"/>
              <a:t>b = -1, t = 1</a:t>
            </a:r>
          </a:p>
          <a:p>
            <a:r>
              <a:rPr lang="en-US" dirty="0"/>
              <a:t>d =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83603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ray equation passing</a:t>
            </a:r>
          </a:p>
          <a:p>
            <a:r>
              <a:rPr lang="en-US" sz="2400" dirty="0"/>
              <a:t>through the pixel (256, 192):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2590800"/>
                <a:ext cx="4308552" cy="998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0.5+1/1024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0.5−1/768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90800"/>
                <a:ext cx="4308552" cy="998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05200" y="3888223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is this ray at t = 0, t = 1, t = 2?</a:t>
            </a:r>
          </a:p>
        </p:txBody>
      </p:sp>
    </p:spTree>
    <p:extLst>
      <p:ext uri="{BB962C8B-B14F-4D97-AF65-F5344CB8AC3E}">
        <p14:creationId xmlns:p14="http://schemas.microsoft.com/office/powerpoint/2010/main" val="4981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Ray-Object 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To decide at what point, if any, a 3D line (ray) intersects a 3D surface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flipH="1">
            <a:off x="990600" y="2336800"/>
            <a:ext cx="6502400" cy="30972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743200" y="3898900"/>
            <a:ext cx="1270000" cy="1270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val 3"/>
          <p:cNvSpPr>
            <a:spLocks/>
          </p:cNvSpPr>
          <p:nvPr/>
        </p:nvSpPr>
        <p:spPr bwMode="auto">
          <a:xfrm>
            <a:off x="5181600" y="2146300"/>
            <a:ext cx="1270000" cy="1270000"/>
          </a:xfrm>
          <a:prstGeom prst="ellipse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val 8"/>
          <p:cNvSpPr>
            <a:spLocks/>
          </p:cNvSpPr>
          <p:nvPr/>
        </p:nvSpPr>
        <p:spPr bwMode="auto">
          <a:xfrm flipH="1">
            <a:off x="3975100" y="39497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val 9"/>
          <p:cNvSpPr>
            <a:spLocks/>
          </p:cNvSpPr>
          <p:nvPr/>
        </p:nvSpPr>
        <p:spPr bwMode="auto">
          <a:xfrm flipH="1">
            <a:off x="5422900" y="32512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10"/>
          <p:cNvSpPr>
            <a:spLocks/>
          </p:cNvSpPr>
          <p:nvPr/>
        </p:nvSpPr>
        <p:spPr bwMode="auto">
          <a:xfrm flipH="1">
            <a:off x="6400800" y="27940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val 11"/>
          <p:cNvSpPr>
            <a:spLocks/>
          </p:cNvSpPr>
          <p:nvPr/>
        </p:nvSpPr>
        <p:spPr bwMode="auto">
          <a:xfrm flipH="1">
            <a:off x="2692400" y="45466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990600" y="2336800"/>
            <a:ext cx="6502400" cy="30972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2D line can be represented as: </a:t>
            </a:r>
            <a:r>
              <a:rPr lang="en-US" i="1" dirty="0"/>
              <a:t>y – </a:t>
            </a:r>
            <a:r>
              <a:rPr lang="en-US" i="1" dirty="0" err="1"/>
              <a:t>mx</a:t>
            </a:r>
            <a:r>
              <a:rPr lang="en-US" i="1" dirty="0"/>
              <a:t> – b = 0. </a:t>
            </a:r>
            <a:r>
              <a:rPr lang="en-US" dirty="0"/>
              <a:t>This is called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implicit form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US" dirty="0"/>
              <a:t> 2D line can be represented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3D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US" dirty="0"/>
              <a:t> line (ray) can be written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Alternatively, in vector form, we can write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dirty="0"/>
              <a:t> where </a:t>
            </a:r>
            <a:r>
              <a:rPr lang="en-US" b="1" i="1" dirty="0"/>
              <a:t>o</a:t>
            </a:r>
            <a:r>
              <a:rPr lang="en-US" i="1" dirty="0"/>
              <a:t> = (2, 1, 3)</a:t>
            </a:r>
            <a:r>
              <a:rPr lang="en-US" dirty="0"/>
              <a:t> and </a:t>
            </a:r>
            <a:r>
              <a:rPr lang="en-US" b="1" i="1" dirty="0"/>
              <a:t>d</a:t>
            </a:r>
            <a:r>
              <a:rPr lang="en-US" i="1" dirty="0"/>
              <a:t> = (7, 2, -5)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590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x(t) = 2 + 7t</a:t>
            </a:r>
          </a:p>
          <a:p>
            <a:r>
              <a:rPr lang="en-US" dirty="0"/>
              <a:t>y(t) = 1 + 2t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x(t) = 2 + 7t</a:t>
            </a:r>
          </a:p>
          <a:p>
            <a:r>
              <a:rPr lang="en-US" dirty="0"/>
              <a:t>y(t) = 1 + 2t</a:t>
            </a:r>
          </a:p>
          <a:p>
            <a:r>
              <a:rPr lang="en-US" dirty="0"/>
              <a:t>z(t) = 3 – 5t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ray is a half-line represented by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t ≥ 0</a:t>
            </a:r>
            <a:r>
              <a:rPr lang="en-US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None/>
            </a:pPr>
            <a:endParaRPr lang="en-US" i="1" dirty="0"/>
          </a:p>
          <a:p>
            <a:r>
              <a:rPr lang="en-US" dirty="0"/>
              <a:t>We want to know if a ray intersects an object with </a:t>
            </a:r>
            <a:r>
              <a:rPr lang="en-US" i="1" dirty="0"/>
              <a:t>t</a:t>
            </a:r>
            <a:r>
              <a:rPr lang="en-US" dirty="0"/>
              <a:t> in the interval </a:t>
            </a:r>
            <a:r>
              <a:rPr lang="en-US" i="1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min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i="1" dirty="0"/>
              <a:t>]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/>
              <a:t>t &lt; </a:t>
            </a:r>
            <a:r>
              <a:rPr lang="en-US" i="1" dirty="0" err="1"/>
              <a:t>t</a:t>
            </a:r>
            <a:r>
              <a:rPr lang="en-US" i="1" baseline="-25000" dirty="0" err="1"/>
              <a:t>min</a:t>
            </a:r>
            <a:r>
              <a:rPr lang="en-US" dirty="0"/>
              <a:t>, the object is too close (maybe in front of the image plane).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t &gt;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dirty="0"/>
              <a:t>, the object is too far (outside the range we want to consider).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84387"/>
            <a:ext cx="8589963" cy="16494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26008"/>
            <a:ext cx="1104900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Rays will intersect surfaces, so we need to know how to represent surfaces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implicit form</a:t>
            </a:r>
            <a:r>
              <a:rPr lang="en-US" dirty="0"/>
              <a:t> a surface can be written as </a:t>
            </a:r>
            <a:r>
              <a:rPr lang="en-US" i="1" dirty="0"/>
              <a:t>f(x, y, z) = 0</a:t>
            </a:r>
            <a:endParaRPr lang="en-US" dirty="0"/>
          </a:p>
          <a:p>
            <a:r>
              <a:rPr lang="en-US" dirty="0"/>
              <a:t>Why is it called implicit?</a:t>
            </a:r>
          </a:p>
          <a:p>
            <a:pPr lvl="1"/>
            <a:r>
              <a:rPr lang="en-US" dirty="0"/>
              <a:t>You can test whether a point is on the surface, but you cannot generate points on the surface</a:t>
            </a:r>
          </a:p>
          <a:p>
            <a:r>
              <a:rPr lang="en-US" dirty="0"/>
              <a:t>Another way to write: </a:t>
            </a:r>
            <a:r>
              <a:rPr lang="en-US" i="1" dirty="0"/>
              <a:t>f(</a:t>
            </a:r>
            <a:r>
              <a:rPr lang="en-US" b="1" i="1" dirty="0"/>
              <a:t>p</a:t>
            </a:r>
            <a:r>
              <a:rPr lang="en-US" i="1" dirty="0"/>
              <a:t>) = 0</a:t>
            </a:r>
            <a:r>
              <a:rPr lang="en-US" dirty="0"/>
              <a:t> where </a:t>
            </a:r>
            <a:r>
              <a:rPr lang="en-US" b="1" i="1" dirty="0"/>
              <a:t>p</a:t>
            </a:r>
            <a:r>
              <a:rPr lang="en-US" i="1" dirty="0"/>
              <a:t> = (x, y, z)</a:t>
            </a:r>
          </a:p>
          <a:p>
            <a:r>
              <a:rPr lang="en-US" dirty="0"/>
              <a:t>A ray will intersect this surface if: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4038600"/>
            <a:ext cx="1838325" cy="2152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229" y="502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f(</a:t>
            </a:r>
            <a:r>
              <a:rPr lang="en-US" sz="2400" b="1" i="1" dirty="0"/>
              <a:t>r(t)</a:t>
            </a:r>
            <a:r>
              <a:rPr lang="en-US" sz="2400" i="1" dirty="0"/>
              <a:t>) = f(</a:t>
            </a:r>
            <a:r>
              <a:rPr lang="en-US" sz="2400" b="1" i="1" dirty="0"/>
              <a:t>o</a:t>
            </a:r>
            <a:r>
              <a:rPr lang="en-US" sz="2400" i="1" dirty="0"/>
              <a:t> + t</a:t>
            </a:r>
            <a:r>
              <a:rPr lang="en-US" sz="2400" b="1" i="1" dirty="0"/>
              <a:t>d</a:t>
            </a:r>
            <a:r>
              <a:rPr lang="en-US" sz="2400" i="1" dirty="0"/>
              <a:t>) = 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78" y="4376395"/>
            <a:ext cx="1934722" cy="200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ray tracing, we model the propagation of light and its interaction with materials to create realistic images</a:t>
            </a:r>
          </a:p>
          <a:p>
            <a:r>
              <a:rPr lang="en-US" dirty="0"/>
              <a:t>Different from reality, we assume that the rays originate from the eye (or the camera)</a:t>
            </a:r>
          </a:p>
          <a:p>
            <a:r>
              <a:rPr lang="en-US" dirty="0"/>
              <a:t>This allows us to avoid processing rays that will not be visible to the eye (or the camera) </a:t>
            </a:r>
          </a:p>
        </p:txBody>
      </p:sp>
      <p:pic>
        <p:nvPicPr>
          <p:cNvPr id="6146" name="Picture 2" descr="http://upload.wikimedia.org/wikipedia/commons/thumb/8/83/Ray_trace_diagram.svg/2000px-Ray_trac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5734143" y="4895945"/>
            <a:ext cx="133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wikipedia.com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" y="2590800"/>
            <a:ext cx="2676794" cy="126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Ray-Plane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US" dirty="0"/>
              <a:t>Consider the plane equation written in vector form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Here, </a:t>
            </a:r>
            <a:r>
              <a:rPr lang="en-US" b="1" i="1" dirty="0"/>
              <a:t>a</a:t>
            </a:r>
            <a:r>
              <a:rPr lang="en-US" dirty="0"/>
              <a:t> is a point on the plane, </a:t>
            </a:r>
            <a:r>
              <a:rPr lang="en-US" b="1" i="1" dirty="0"/>
              <a:t>n</a:t>
            </a:r>
            <a:r>
              <a:rPr lang="en-US" dirty="0"/>
              <a:t> is the normal vector of the plane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n</a:t>
            </a:r>
            <a:r>
              <a:rPr lang="en-US" i="1" dirty="0"/>
              <a:t>, </a:t>
            </a:r>
            <a:r>
              <a:rPr lang="en-US" dirty="0"/>
              <a:t>are known quantities and </a:t>
            </a:r>
            <a:r>
              <a:rPr lang="en-US" b="1" dirty="0"/>
              <a:t>p</a:t>
            </a:r>
            <a:r>
              <a:rPr lang="en-US" dirty="0"/>
              <a:t> is the variable.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82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a</a:t>
            </a:r>
            <a:r>
              <a:rPr lang="en-US" i="1" dirty="0"/>
              <a:t>)</a:t>
            </a:r>
            <a:r>
              <a:rPr lang="en-US" sz="3600" dirty="0"/>
              <a:t>.</a:t>
            </a:r>
            <a:r>
              <a:rPr lang="en-US" b="1" i="1" dirty="0"/>
              <a:t>n </a:t>
            </a:r>
            <a:r>
              <a:rPr lang="en-US" i="1" dirty="0"/>
              <a:t>= 0</a:t>
            </a:r>
            <a:endParaRPr lang="en-US" b="1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52800" y="4419600"/>
            <a:ext cx="2114399" cy="1326044"/>
            <a:chOff x="3352800" y="3876674"/>
            <a:chExt cx="2114399" cy="1326044"/>
          </a:xfrm>
        </p:grpSpPr>
        <p:sp>
          <p:nvSpPr>
            <p:cNvPr id="8" name="Rectangle 7"/>
            <p:cNvSpPr/>
            <p:nvPr/>
          </p:nvSpPr>
          <p:spPr>
            <a:xfrm>
              <a:off x="3352800" y="38766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LeftDown">
                <a:rot lat="195000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29000" y="4572000"/>
              <a:ext cx="898358" cy="63071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52800" y="481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297985" y="454754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4267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236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expand this, you get the familiar </a:t>
            </a:r>
            <a:r>
              <a:rPr lang="en-US" i="1" dirty="0"/>
              <a:t>Ax + By + </a:t>
            </a:r>
            <a:r>
              <a:rPr lang="en-US" i="1" dirty="0" err="1"/>
              <a:t>Cz</a:t>
            </a:r>
            <a:r>
              <a:rPr lang="en-US" i="1" dirty="0"/>
              <a:t> + D = 0</a:t>
            </a:r>
            <a:r>
              <a:rPr lang="en-US" dirty="0"/>
              <a:t> equation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932" y="285103"/>
            <a:ext cx="1524000" cy="1230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3045" y="291584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n.(p-a)=0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n.p</a:t>
            </a:r>
            <a:r>
              <a:rPr lang="en-US" dirty="0">
                <a:sym typeface="Wingdings" panose="05000000000000000000" pitchFamily="2" charset="2"/>
              </a:rPr>
              <a:t> – </a:t>
            </a:r>
            <a:r>
              <a:rPr lang="en-US" dirty="0" err="1">
                <a:sym typeface="Wingdings" panose="05000000000000000000" pitchFamily="2" charset="2"/>
              </a:rPr>
              <a:t>n.a</a:t>
            </a:r>
            <a:r>
              <a:rPr lang="en-US" dirty="0">
                <a:sym typeface="Wingdings" panose="05000000000000000000" pitchFamily="2" charset="2"/>
              </a:rPr>
              <a:t> = 0 </a:t>
            </a:r>
            <a:r>
              <a:rPr lang="en-US" dirty="0" err="1">
                <a:sym typeface="Wingdings" panose="05000000000000000000" pitchFamily="2" charset="2"/>
              </a:rPr>
              <a:t>Ax+By+Cz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– Ax’-By’-</a:t>
            </a:r>
            <a:r>
              <a:rPr lang="en-US" i="1" dirty="0" err="1">
                <a:sym typeface="Wingdings" panose="05000000000000000000" pitchFamily="2" charset="2"/>
              </a:rPr>
              <a:t>Cz</a:t>
            </a:r>
            <a:r>
              <a:rPr lang="en-US" i="1" dirty="0">
                <a:sym typeface="Wingdings" panose="05000000000000000000" pitchFamily="2" charset="2"/>
              </a:rPr>
              <a:t>’</a:t>
            </a:r>
            <a:r>
              <a:rPr lang="en-US" dirty="0">
                <a:sym typeface="Wingdings" panose="05000000000000000000" pitchFamily="2" charset="2"/>
              </a:rPr>
              <a:t>=0</a:t>
            </a:r>
          </a:p>
          <a:p>
            <a:r>
              <a:rPr lang="en-US" dirty="0">
                <a:sym typeface="Wingdings" panose="05000000000000000000" pitchFamily="2" charset="2"/>
              </a:rPr>
              <a:t>				     // </a:t>
            </a:r>
            <a:r>
              <a:rPr lang="en-US" dirty="0" err="1">
                <a:sym typeface="Wingdings" panose="05000000000000000000" pitchFamily="2" charset="2"/>
              </a:rPr>
              <a:t>n.a</a:t>
            </a:r>
            <a:r>
              <a:rPr lang="en-US" dirty="0">
                <a:sym typeface="Wingdings" panose="05000000000000000000" pitchFamily="2" charset="2"/>
              </a:rPr>
              <a:t> = -</a:t>
            </a:r>
            <a:r>
              <a:rPr lang="en-US" i="1" dirty="0">
                <a:sym typeface="Wingdings" panose="05000000000000000000" pitchFamily="2" charset="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Ray-Plane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plug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dirty="0"/>
              <a:t> into the previous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Solving for </a:t>
            </a:r>
            <a:r>
              <a:rPr lang="en-US" i="1" dirty="0"/>
              <a:t>t</a:t>
            </a:r>
            <a:r>
              <a:rPr lang="en-US" dirty="0"/>
              <a:t>, we get: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/>
              <a:t>t</a:t>
            </a:r>
            <a:r>
              <a:rPr lang="en-US" dirty="0"/>
              <a:t> is in </a:t>
            </a:r>
            <a:r>
              <a:rPr lang="en-US" i="1" dirty="0"/>
              <a:t>[</a:t>
            </a:r>
            <a:r>
              <a:rPr lang="en-US" i="1" dirty="0" err="1"/>
              <a:t>tmin</a:t>
            </a:r>
            <a:r>
              <a:rPr lang="en-US" i="1" dirty="0"/>
              <a:t>, </a:t>
            </a:r>
            <a:r>
              <a:rPr lang="en-US" i="1" dirty="0" err="1"/>
              <a:t>tmax</a:t>
            </a:r>
            <a:r>
              <a:rPr lang="en-US" i="1" dirty="0"/>
              <a:t>]</a:t>
            </a:r>
            <a:r>
              <a:rPr lang="en-US" dirty="0"/>
              <a:t>, the ray hits the plane and it is within the limits of our desired viewing range</a:t>
            </a:r>
          </a:p>
          <a:p>
            <a:r>
              <a:rPr lang="en-US" dirty="0"/>
              <a:t>What if </a:t>
            </a:r>
            <a:r>
              <a:rPr lang="en-US" b="1" i="1" dirty="0" err="1"/>
              <a:t>d.n</a:t>
            </a:r>
            <a:r>
              <a:rPr lang="en-US" i="1" dirty="0"/>
              <a:t> = 0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221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a</a:t>
            </a:r>
            <a:r>
              <a:rPr lang="en-US" i="1" dirty="0"/>
              <a:t>)</a:t>
            </a:r>
            <a:r>
              <a:rPr lang="en-US" b="1" i="1" dirty="0"/>
              <a:t>.n </a:t>
            </a:r>
            <a:r>
              <a:rPr lang="en-US" i="1" dirty="0"/>
              <a:t>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516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 = (</a:t>
            </a:r>
            <a:r>
              <a:rPr lang="en-US" b="1" i="1" dirty="0"/>
              <a:t>a</a:t>
            </a:r>
            <a:r>
              <a:rPr lang="en-US" i="1" dirty="0"/>
              <a:t> – </a:t>
            </a:r>
            <a:r>
              <a:rPr lang="en-US" b="1" i="1" dirty="0"/>
              <a:t>o</a:t>
            </a:r>
            <a:r>
              <a:rPr lang="en-US" i="1" dirty="0"/>
              <a:t>)</a:t>
            </a:r>
            <a:r>
              <a:rPr lang="en-US" b="1" i="1" dirty="0"/>
              <a:t>.n</a:t>
            </a:r>
            <a:r>
              <a:rPr lang="en-US" i="1" dirty="0"/>
              <a:t> / (</a:t>
            </a:r>
            <a:r>
              <a:rPr lang="en-US" b="1" i="1" dirty="0" err="1"/>
              <a:t>d.n</a:t>
            </a:r>
            <a:r>
              <a:rPr lang="en-US" i="1" dirty="0"/>
              <a:t>)</a:t>
            </a:r>
            <a:endParaRPr lang="en-US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3333750"/>
            <a:ext cx="2371725" cy="5524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2991634"/>
            <a:ext cx="2362200" cy="36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Using identities (</a:t>
            </a:r>
            <a:r>
              <a:rPr lang="en-US" sz="1400" dirty="0" err="1"/>
              <a:t>wikipedia</a:t>
            </a:r>
            <a:r>
              <a:rPr lang="en-US" sz="1400" dirty="0"/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4937760"/>
          </a:xfrm>
        </p:spPr>
        <p:txBody>
          <a:bodyPr/>
          <a:lstStyle/>
          <a:p>
            <a:r>
              <a:rPr lang="en-US" dirty="0"/>
              <a:t>A sphere can be represented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b="1" i="1" dirty="0"/>
              <a:t>c</a:t>
            </a:r>
            <a:r>
              <a:rPr lang="en-US" i="1" dirty="0"/>
              <a:t> = (c</a:t>
            </a:r>
            <a:r>
              <a:rPr lang="en-US" i="1" baseline="-25000" dirty="0"/>
              <a:t>x</a:t>
            </a:r>
            <a:r>
              <a:rPr lang="en-US" i="1" dirty="0"/>
              <a:t>, c</a:t>
            </a:r>
            <a:r>
              <a:rPr lang="en-US" i="1" baseline="-25000" dirty="0"/>
              <a:t>y</a:t>
            </a:r>
            <a:r>
              <a:rPr lang="en-US" i="1" dirty="0"/>
              <a:t>, </a:t>
            </a:r>
            <a:r>
              <a:rPr lang="en-US" i="1" dirty="0" err="1"/>
              <a:t>c</a:t>
            </a:r>
            <a:r>
              <a:rPr lang="en-US" i="1" baseline="-25000" dirty="0" err="1"/>
              <a:t>z</a:t>
            </a:r>
            <a:r>
              <a:rPr lang="en-US" i="1" dirty="0"/>
              <a:t>)</a:t>
            </a:r>
            <a:r>
              <a:rPr lang="en-US" dirty="0"/>
              <a:t> is the center and </a:t>
            </a:r>
            <a:r>
              <a:rPr lang="en-US" i="1" dirty="0"/>
              <a:t>R</a:t>
            </a:r>
            <a:r>
              <a:rPr lang="en-US" dirty="0"/>
              <a:t> is the radius</a:t>
            </a:r>
          </a:p>
          <a:p>
            <a:r>
              <a:rPr lang="en-US" dirty="0"/>
              <a:t>In vector form, we can rewrite this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plug in the ray equation to find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92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(x – </a:t>
            </a:r>
            <a:r>
              <a:rPr lang="en-US" i="1" dirty="0" err="1"/>
              <a:t>c</a:t>
            </a:r>
            <a:r>
              <a:rPr lang="en-US" i="1" baseline="-25000" dirty="0" err="1"/>
              <a:t>x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+ (y – c</a:t>
            </a:r>
            <a:r>
              <a:rPr lang="en-US" i="1" baseline="-25000" dirty="0"/>
              <a:t>y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+ (z – </a:t>
            </a:r>
            <a:r>
              <a:rPr lang="en-US" i="1" dirty="0" err="1"/>
              <a:t>c</a:t>
            </a:r>
            <a:r>
              <a:rPr lang="en-US" i="1" baseline="-25000" dirty="0" err="1"/>
              <a:t>z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– R</a:t>
            </a:r>
            <a:r>
              <a:rPr lang="en-US" i="1" baseline="30000" dirty="0"/>
              <a:t>2</a:t>
            </a:r>
            <a:r>
              <a:rPr lang="en-US" i="1" dirty="0"/>
              <a:t> 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</a:t>
            </a:r>
            <a:r>
              <a:rPr lang="en-US" b="1" i="1" dirty="0"/>
              <a:t>.</a:t>
            </a:r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 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</a:t>
            </a:r>
            <a:r>
              <a:rPr lang="en-US" b="1" i="1" dirty="0"/>
              <a:t>.</a:t>
            </a:r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 </a:t>
            </a:r>
            <a:endParaRPr lang="en-US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This gives: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that, this is a quadratic equation in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The solution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the discriminant D is less than zero? </a:t>
            </a:r>
          </a:p>
          <a:p>
            <a:pPr lvl="1"/>
            <a:r>
              <a:rPr lang="en-US" dirty="0"/>
              <a:t>Bounding sphere trick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145268"/>
            <a:ext cx="509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 err="1"/>
              <a:t>d.d</a:t>
            </a:r>
            <a:r>
              <a:rPr lang="en-US" i="1" dirty="0"/>
              <a:t>)t</a:t>
            </a:r>
            <a:r>
              <a:rPr lang="en-US" i="1" baseline="30000" dirty="0"/>
              <a:t>2</a:t>
            </a:r>
            <a:r>
              <a:rPr lang="en-US" i="1" dirty="0"/>
              <a:t> + 2</a:t>
            </a:r>
            <a:r>
              <a:rPr lang="en-US" b="1" i="1" dirty="0"/>
              <a:t>d.</a:t>
            </a:r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)t + 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).(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At</a:t>
            </a:r>
            <a:r>
              <a:rPr lang="en-US" i="1" baseline="30000" dirty="0"/>
              <a:t>2</a:t>
            </a:r>
            <a:r>
              <a:rPr lang="en-US" i="1" dirty="0"/>
              <a:t> + Bt + C = 0</a:t>
            </a:r>
            <a:endParaRPr lang="en-US" b="1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45251"/>
              </p:ext>
            </p:extLst>
          </p:nvPr>
        </p:nvGraphicFramePr>
        <p:xfrm>
          <a:off x="524933" y="4800600"/>
          <a:ext cx="57996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3479760" imgH="457200" progId="Equation.3">
                  <p:embed/>
                </p:oleObj>
              </mc:Choice>
              <mc:Fallback>
                <p:oleObj name="Equation" r:id="rId3" imgW="3479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33" y="4800600"/>
                        <a:ext cx="579966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53200" y="3733800"/>
            <a:ext cx="2133600" cy="1848882"/>
            <a:chOff x="6477000" y="4018518"/>
            <a:chExt cx="2133600" cy="184888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477000" y="4114800"/>
              <a:ext cx="2133600" cy="16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010400" y="4267200"/>
              <a:ext cx="16002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10400" y="4397375"/>
              <a:ext cx="1219200" cy="9144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69100" y="49911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i="1" baseline="-25000" dirty="0"/>
                <a:t>1</a:t>
              </a:r>
              <a:endParaRPr lang="en-US" b="1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58150" y="401851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i="1" baseline="-25000" dirty="0"/>
                <a:t>2</a:t>
              </a:r>
              <a:endParaRPr lang="en-US" b="1" i="1" baseline="-25000" dirty="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75" y="4103132"/>
            <a:ext cx="37433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Ray-Triangle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been using implicit equations to represent surfaces: </a:t>
            </a:r>
            <a:r>
              <a:rPr lang="en-US" i="1" dirty="0"/>
              <a:t>f(x, y, z) = 0</a:t>
            </a:r>
            <a:endParaRPr lang="en-US" dirty="0"/>
          </a:p>
          <a:p>
            <a:r>
              <a:rPr lang="en-US" dirty="0"/>
              <a:t>Ray-triangle intersection is best found if the triangle is represented using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 form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For instance, a sphere in parametric form can be represented as: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115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 = f(u, v)</a:t>
            </a:r>
          </a:p>
          <a:p>
            <a:r>
              <a:rPr lang="en-US" i="1" dirty="0"/>
              <a:t>y = g(u, v)</a:t>
            </a:r>
          </a:p>
          <a:p>
            <a:r>
              <a:rPr lang="en-US" i="1" dirty="0"/>
              <a:t>z = h(u, 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93583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 = r </a:t>
            </a:r>
            <a:r>
              <a:rPr lang="en-US" i="1" dirty="0" err="1"/>
              <a:t>cosΦ</a:t>
            </a:r>
            <a:r>
              <a:rPr lang="en-US" i="1" dirty="0"/>
              <a:t> </a:t>
            </a:r>
            <a:r>
              <a:rPr lang="en-US" i="1" dirty="0" err="1"/>
              <a:t>sinΘ</a:t>
            </a:r>
            <a:endParaRPr lang="en-US" i="1" dirty="0"/>
          </a:p>
          <a:p>
            <a:r>
              <a:rPr lang="en-US" i="1" dirty="0"/>
              <a:t>y = r </a:t>
            </a:r>
            <a:r>
              <a:rPr lang="en-US" i="1" dirty="0" err="1"/>
              <a:t>sinΦ</a:t>
            </a:r>
            <a:r>
              <a:rPr lang="en-US" i="1" dirty="0"/>
              <a:t> </a:t>
            </a:r>
            <a:r>
              <a:rPr lang="en-US" i="1" dirty="0" err="1"/>
              <a:t>sinΘ</a:t>
            </a:r>
            <a:endParaRPr lang="en-US" i="1" dirty="0"/>
          </a:p>
          <a:p>
            <a:r>
              <a:rPr lang="en-US" i="1" dirty="0"/>
              <a:t>z = r </a:t>
            </a:r>
            <a:r>
              <a:rPr lang="en-US" i="1" dirty="0" err="1"/>
              <a:t>cosΘ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61553"/>
            <a:ext cx="171364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Ray-Triangle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Two techniques are possible:</a:t>
            </a:r>
          </a:p>
          <a:p>
            <a:pPr lvl="1"/>
            <a:r>
              <a:rPr lang="en-US" dirty="0"/>
              <a:t>Based on implicit form (ray-plane intersection followed by </a:t>
            </a:r>
            <a:r>
              <a:rPr lang="en-US" dirty="0" err="1"/>
              <a:t>angleSum</a:t>
            </a:r>
            <a:r>
              <a:rPr lang="en-US" dirty="0"/>
              <a:t> or </a:t>
            </a:r>
            <a:r>
              <a:rPr lang="en-US" dirty="0" err="1"/>
              <a:t>sameSide</a:t>
            </a:r>
            <a:r>
              <a:rPr lang="en-US" dirty="0"/>
              <a:t> tests)</a:t>
            </a:r>
          </a:p>
          <a:p>
            <a:pPr lvl="1"/>
            <a:r>
              <a:rPr lang="en-US" dirty="0"/>
              <a:t>Based on parametric (barycentric) coordinates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intersect the ray with the </a:t>
            </a:r>
            <a:r>
              <a:rPr lang="en-US" i="1" dirty="0"/>
              <a:t>plane</a:t>
            </a:r>
            <a:r>
              <a:rPr lang="en-US" dirty="0"/>
              <a:t> of the triangle:</a:t>
            </a:r>
          </a:p>
          <a:p>
            <a:pPr lvl="1"/>
            <a:r>
              <a:rPr lang="en-US" dirty="0"/>
              <a:t>The plane normal can be found by cross product</a:t>
            </a:r>
          </a:p>
          <a:p>
            <a:pPr lvl="1"/>
            <a:r>
              <a:rPr lang="en-US" dirty="0"/>
              <a:t>The plane equation can be found from the normal and a point</a:t>
            </a:r>
          </a:p>
          <a:p>
            <a:pPr lvl="1"/>
            <a:r>
              <a:rPr lang="en-US" dirty="0"/>
              <a:t>Slide 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53" y="3831900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04453" y="3831900"/>
            <a:ext cx="5334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04453" y="5203500"/>
            <a:ext cx="2057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482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547" y="58790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1853" y="5183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2234" y="3686052"/>
            <a:ext cx="1300419" cy="1365048"/>
            <a:chOff x="2742234" y="3686052"/>
            <a:chExt cx="1300419" cy="1365048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3054412" y="3984300"/>
              <a:ext cx="988241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42234" y="368605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01656" y="3778385"/>
                <a:ext cx="2289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6" y="3778385"/>
                <a:ext cx="2289922" cy="276999"/>
              </a:xfrm>
              <a:prstGeom prst="rect">
                <a:avLst/>
              </a:prstGeom>
              <a:blipFill>
                <a:blip r:embed="rId2"/>
                <a:stretch>
                  <a:fillRect l="-798" r="-292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76203" y="4342242"/>
                <a:ext cx="2230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03" y="4342242"/>
                <a:ext cx="2230162" cy="276999"/>
              </a:xfrm>
              <a:prstGeom prst="rect">
                <a:avLst/>
              </a:prstGeom>
              <a:blipFill>
                <a:blip r:embed="rId3"/>
                <a:stretch>
                  <a:fillRect l="-3552" r="-245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4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ray intersects triangle’s plane, we need to determine if it is inside the triangle</a:t>
            </a:r>
          </a:p>
          <a:p>
            <a:pPr lvl="1"/>
            <a:r>
              <a:rPr lang="en-US" dirty="0"/>
              <a:t>We can resort to angle sums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6694" y="3549332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3294" y="3549332"/>
            <a:ext cx="5334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73294" y="4920932"/>
            <a:ext cx="2057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0241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0388" y="55965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0694" y="4900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3294" y="4648200"/>
            <a:ext cx="381000" cy="1034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959846" y="4648200"/>
            <a:ext cx="1670848" cy="272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3959846" y="3569732"/>
            <a:ext cx="146848" cy="109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41470" y="4419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21" name="Oval 20"/>
          <p:cNvSpPr/>
          <p:nvPr/>
        </p:nvSpPr>
        <p:spPr>
          <a:xfrm>
            <a:off x="3925139" y="4613757"/>
            <a:ext cx="68886" cy="688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dirty="0"/>
              <a:t>If the ray intersects triangle’s plane, we need to determine if it  is inside the triangle</a:t>
            </a:r>
          </a:p>
          <a:p>
            <a:pPr lvl="1"/>
            <a:r>
              <a:rPr lang="en-US" dirty="0"/>
              <a:t>We can resort to cross and dot products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(B-A) x (p-A) points out of the screen (for any p above AB)</a:t>
            </a:r>
          </a:p>
          <a:p>
            <a:pPr lvl="1"/>
            <a:r>
              <a:rPr lang="en-US" dirty="0"/>
              <a:t>(B-A) x (p’-A) points into the screen (for any p’ below AB)</a:t>
            </a:r>
          </a:p>
          <a:p>
            <a:pPr lvl="1"/>
            <a:r>
              <a:rPr lang="en-US" dirty="0"/>
              <a:t>What direction should x point in?</a:t>
            </a:r>
          </a:p>
          <a:p>
            <a:pPr lvl="2"/>
            <a:r>
              <a:rPr lang="en-US" dirty="0"/>
              <a:t>Take reference point C which is on a certain side of AB</a:t>
            </a:r>
          </a:p>
          <a:p>
            <a:pPr lvl="2"/>
            <a:r>
              <a:rPr lang="en-US" sz="1400" dirty="0"/>
              <a:t>Any point p where (B-A)x(p-A) not point in the same direction as (B-A)x(C-A) not in triangle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819400"/>
            <a:ext cx="7696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/>
              <a:t>A triangle is best parameterized 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barycentric coordinates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does it mean if </a:t>
            </a:r>
            <a:r>
              <a:rPr lang="en-GB" i="1" dirty="0"/>
              <a:t>α = 0</a:t>
            </a:r>
            <a:r>
              <a:rPr lang="en-GB" dirty="0"/>
              <a:t> or </a:t>
            </a:r>
            <a:r>
              <a:rPr lang="en-GB" i="1" dirty="0"/>
              <a:t>β = 0 </a:t>
            </a:r>
            <a:r>
              <a:rPr lang="en-GB" dirty="0"/>
              <a:t>or </a:t>
            </a:r>
            <a:r>
              <a:rPr lang="en-GB" i="1" dirty="0"/>
              <a:t>γ = 0</a:t>
            </a:r>
            <a:r>
              <a:rPr lang="en-GB" dirty="0"/>
              <a:t>?</a:t>
            </a:r>
          </a:p>
          <a:p>
            <a:r>
              <a:rPr lang="en-GB" dirty="0"/>
              <a:t>What if both </a:t>
            </a:r>
            <a:r>
              <a:rPr lang="en-GB" i="1" dirty="0"/>
              <a:t>α = 0</a:t>
            </a:r>
            <a:r>
              <a:rPr lang="en-GB" dirty="0"/>
              <a:t> and </a:t>
            </a:r>
            <a:r>
              <a:rPr lang="en-GB" i="1" dirty="0"/>
              <a:t>β = 0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p(</a:t>
            </a:r>
            <a:r>
              <a:rPr lang="en-GB" i="1" dirty="0"/>
              <a:t>α, β, γ) = </a:t>
            </a:r>
            <a:r>
              <a:rPr lang="en-GB" i="1" dirty="0" err="1"/>
              <a:t>αa</a:t>
            </a:r>
            <a:r>
              <a:rPr lang="en-GB" i="1" dirty="0"/>
              <a:t> + </a:t>
            </a:r>
            <a:r>
              <a:rPr lang="en-GB" i="1" dirty="0" err="1"/>
              <a:t>βb</a:t>
            </a:r>
            <a:r>
              <a:rPr lang="en-GB" i="1" dirty="0"/>
              <a:t> + </a:t>
            </a:r>
            <a:r>
              <a:rPr lang="en-GB" i="1" dirty="0" err="1"/>
              <a:t>γc</a:t>
            </a:r>
            <a:endParaRPr lang="en-GB" i="1" dirty="0"/>
          </a:p>
          <a:p>
            <a:pPr algn="ctr"/>
            <a:endParaRPr lang="en-GB" b="1" i="1" dirty="0"/>
          </a:p>
          <a:p>
            <a:pPr algn="ctr"/>
            <a:r>
              <a:rPr lang="en-GB" dirty="0"/>
              <a:t>with the constraints</a:t>
            </a:r>
          </a:p>
          <a:p>
            <a:pPr algn="ctr"/>
            <a:endParaRPr lang="en-GB" b="1" i="1" dirty="0"/>
          </a:p>
          <a:p>
            <a:pPr algn="ctr"/>
            <a:r>
              <a:rPr lang="en-GB" i="1" dirty="0"/>
              <a:t>0 &lt; α &lt; 1</a:t>
            </a:r>
          </a:p>
          <a:p>
            <a:pPr algn="ctr"/>
            <a:r>
              <a:rPr lang="en-GB" i="1" dirty="0"/>
              <a:t>0 &lt; β &lt; 1</a:t>
            </a:r>
          </a:p>
          <a:p>
            <a:pPr algn="ctr"/>
            <a:r>
              <a:rPr lang="en-GB" i="1" dirty="0"/>
              <a:t>0 &lt; γ &lt; 1</a:t>
            </a:r>
          </a:p>
          <a:p>
            <a:pPr algn="ctr"/>
            <a:r>
              <a:rPr lang="en-GB" dirty="0"/>
              <a:t>and</a:t>
            </a:r>
          </a:p>
          <a:p>
            <a:pPr algn="ctr"/>
            <a:r>
              <a:rPr lang="en-GB" i="1" dirty="0"/>
              <a:t>α + β + γ = 1</a:t>
            </a:r>
          </a:p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18050" y="2571750"/>
            <a:ext cx="4121150" cy="2674382"/>
            <a:chOff x="4718050" y="2571750"/>
            <a:chExt cx="4121150" cy="2674382"/>
          </a:xfrm>
        </p:grpSpPr>
        <p:cxnSp>
          <p:nvCxnSpPr>
            <p:cNvPr id="23" name="Straight Connector 22"/>
            <p:cNvCxnSpPr>
              <a:stCxn id="7" idx="4"/>
              <a:endCxn id="11" idx="1"/>
            </p:cNvCxnSpPr>
            <p:nvPr/>
          </p:nvCxnSpPr>
          <p:spPr>
            <a:xfrm flipH="1" flipV="1">
              <a:off x="6165143" y="4277288"/>
              <a:ext cx="1302457" cy="75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  <a:endCxn id="11" idx="7"/>
            </p:cNvCxnSpPr>
            <p:nvPr/>
          </p:nvCxnSpPr>
          <p:spPr>
            <a:xfrm flipV="1">
              <a:off x="4953000" y="4277288"/>
              <a:ext cx="1260853" cy="75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  <a:endCxn id="11" idx="4"/>
            </p:cNvCxnSpPr>
            <p:nvPr/>
          </p:nvCxnSpPr>
          <p:spPr>
            <a:xfrm flipH="1">
              <a:off x="6189498" y="2895600"/>
              <a:ext cx="20802" cy="1440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4953000" y="2895600"/>
              <a:ext cx="2514600" cy="2133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8050" y="4876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80300" y="4876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70600" y="257175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55055" y="4267200"/>
              <a:ext cx="68886" cy="688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07100" y="44439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c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1800" y="3295471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α = </a:t>
              </a:r>
              <a:r>
                <a:rPr lang="en-GB" i="1" dirty="0" err="1"/>
                <a:t>A</a:t>
              </a:r>
              <a:r>
                <a:rPr lang="en-GB" i="1" baseline="-25000" dirty="0" err="1"/>
                <a:t>a</a:t>
              </a:r>
              <a:r>
                <a:rPr lang="en-GB" i="1" dirty="0"/>
                <a:t> / A</a:t>
              </a:r>
            </a:p>
            <a:p>
              <a:pPr algn="ctr"/>
              <a:r>
                <a:rPr lang="en-GB" i="1" dirty="0"/>
                <a:t>β = </a:t>
              </a:r>
              <a:r>
                <a:rPr lang="en-GB" i="1" dirty="0" err="1"/>
                <a:t>A</a:t>
              </a:r>
              <a:r>
                <a:rPr lang="en-GB" i="1" baseline="-25000" dirty="0" err="1"/>
                <a:t>b</a:t>
              </a:r>
              <a:r>
                <a:rPr lang="en-GB" i="1" dirty="0"/>
                <a:t> / A</a:t>
              </a:r>
            </a:p>
            <a:p>
              <a:pPr algn="ctr"/>
              <a:r>
                <a:rPr lang="en-GB" i="1" dirty="0"/>
                <a:t>γ = A</a:t>
              </a:r>
              <a:r>
                <a:rPr lang="en-GB" i="1" baseline="-25000" dirty="0"/>
                <a:t>c</a:t>
              </a:r>
              <a:r>
                <a:rPr lang="en-GB" i="1" dirty="0"/>
                <a:t> / A</a:t>
              </a:r>
            </a:p>
            <a:p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RT, we have the following components:</a:t>
            </a:r>
          </a:p>
          <a:p>
            <a:pPr lvl="1"/>
            <a:r>
              <a:rPr lang="en-US" dirty="0"/>
              <a:t>Camera (or eye)</a:t>
            </a:r>
          </a:p>
          <a:p>
            <a:pPr lvl="1"/>
            <a:r>
              <a:rPr lang="en-US" dirty="0"/>
              <a:t>Image plane</a:t>
            </a:r>
          </a:p>
          <a:p>
            <a:pPr lvl="1"/>
            <a:r>
              <a:rPr lang="en-US" dirty="0"/>
              <a:t>Objects</a:t>
            </a:r>
          </a:p>
          <a:p>
            <a:pPr lvl="1"/>
            <a:r>
              <a:rPr lang="en-US" dirty="0"/>
              <a:t>Light sources</a:t>
            </a:r>
          </a:p>
          <a:p>
            <a:pPr lvl="1"/>
            <a:r>
              <a:rPr lang="en-US" dirty="0"/>
              <a:t>and lots of rays!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2" descr="http://upload.wikimedia.org/wikipedia/commons/thumb/8/83/Ray_trace_diagram.svg/2000px-Ray_trac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267200" y="26670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2484438"/>
            <a:ext cx="914400" cy="1858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3362050"/>
            <a:ext cx="990600" cy="11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2667000"/>
            <a:ext cx="137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we can eliminate one of the parameters: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the point </a:t>
            </a:r>
            <a:r>
              <a:rPr lang="en-US" i="1" dirty="0"/>
              <a:t>p</a:t>
            </a:r>
            <a:r>
              <a:rPr lang="en-US" dirty="0"/>
              <a:t> is inside the triangle if and only 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ray </a:t>
            </a:r>
            <a:r>
              <a:rPr lang="en-US" i="1" dirty="0"/>
              <a:t>r(t) = o + td</a:t>
            </a:r>
            <a:r>
              <a:rPr lang="en-US" dirty="0"/>
              <a:t> hits this plane where: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98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α = 1 – β – γ </a:t>
            </a:r>
          </a:p>
          <a:p>
            <a:pPr algn="ctr"/>
            <a:endParaRPr lang="en-GB" b="1" i="1" dirty="0"/>
          </a:p>
          <a:p>
            <a:pPr algn="ctr"/>
            <a:r>
              <a:rPr lang="en-GB" i="1" dirty="0"/>
              <a:t>p(β, γ) = a + β(b – a) + γ(c – a)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733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β + γ &lt; 1</a:t>
            </a:r>
          </a:p>
          <a:p>
            <a:pPr algn="ctr"/>
            <a:r>
              <a:rPr lang="en-GB" i="1" dirty="0"/>
              <a:t>0 &lt; β</a:t>
            </a:r>
          </a:p>
          <a:p>
            <a:pPr algn="ctr"/>
            <a:r>
              <a:rPr lang="en-GB" i="1" dirty="0"/>
              <a:t>0 &lt; 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5477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/>
              <a:t>o + td = a + β(b – a) + γ(c – a)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solve for t?</a:t>
            </a:r>
          </a:p>
          <a:p>
            <a:r>
              <a:rPr lang="en-US" dirty="0"/>
              <a:t>Expand from the vector form into individual coordinates: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unknowns</a:t>
            </a:r>
            <a:r>
              <a:rPr lang="en-US" dirty="0"/>
              <a:t> here are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γ.</a:t>
            </a:r>
          </a:p>
          <a:p>
            <a:r>
              <a:rPr lang="en-GB" dirty="0"/>
              <a:t>We have 3 equations and 3 unknowns.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3622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/>
              <a:t>o</a:t>
            </a:r>
            <a:r>
              <a:rPr lang="en-GB" i="1" baseline="-25000" dirty="0"/>
              <a:t>x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x</a:t>
            </a:r>
            <a:r>
              <a:rPr lang="en-GB" i="1" dirty="0"/>
              <a:t> =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 + β(</a:t>
            </a:r>
            <a:r>
              <a:rPr lang="en-GB" i="1" dirty="0" err="1"/>
              <a:t>b</a:t>
            </a:r>
            <a:r>
              <a:rPr lang="en-GB" i="1" baseline="-25000" dirty="0" err="1"/>
              <a:t>x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) + γ(</a:t>
            </a:r>
            <a:r>
              <a:rPr lang="en-GB" i="1" dirty="0" err="1"/>
              <a:t>c</a:t>
            </a:r>
            <a:r>
              <a:rPr lang="en-GB" i="1" baseline="-25000" dirty="0" err="1"/>
              <a:t>x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)</a:t>
            </a:r>
          </a:p>
          <a:p>
            <a:pPr algn="ctr"/>
            <a:r>
              <a:rPr lang="en-GB" i="1" dirty="0" err="1"/>
              <a:t>o</a:t>
            </a:r>
            <a:r>
              <a:rPr lang="en-GB" i="1" baseline="-25000" dirty="0" err="1"/>
              <a:t>y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y</a:t>
            </a:r>
            <a:r>
              <a:rPr lang="en-GB" i="1" dirty="0"/>
              <a:t> = a</a:t>
            </a:r>
            <a:r>
              <a:rPr lang="en-GB" i="1" baseline="-25000" dirty="0"/>
              <a:t>y</a:t>
            </a:r>
            <a:r>
              <a:rPr lang="en-GB" i="1" dirty="0"/>
              <a:t> + β(b</a:t>
            </a:r>
            <a:r>
              <a:rPr lang="en-GB" i="1" baseline="-25000" dirty="0"/>
              <a:t>y</a:t>
            </a:r>
            <a:r>
              <a:rPr lang="en-GB" i="1" dirty="0"/>
              <a:t> – a</a:t>
            </a:r>
            <a:r>
              <a:rPr lang="en-GB" i="1" baseline="-25000" dirty="0"/>
              <a:t>y</a:t>
            </a:r>
            <a:r>
              <a:rPr lang="en-GB" i="1" dirty="0"/>
              <a:t>) + γ(c</a:t>
            </a:r>
            <a:r>
              <a:rPr lang="en-GB" i="1" baseline="-25000" dirty="0"/>
              <a:t>y</a:t>
            </a:r>
            <a:r>
              <a:rPr lang="en-GB" i="1" dirty="0"/>
              <a:t> – a</a:t>
            </a:r>
            <a:r>
              <a:rPr lang="en-GB" i="1" baseline="-25000" dirty="0"/>
              <a:t>y</a:t>
            </a:r>
            <a:r>
              <a:rPr lang="en-GB" i="1" dirty="0"/>
              <a:t>)</a:t>
            </a:r>
            <a:endParaRPr lang="en-GB" dirty="0"/>
          </a:p>
          <a:p>
            <a:pPr algn="ctr"/>
            <a:r>
              <a:rPr lang="en-GB" i="1" dirty="0"/>
              <a:t>o</a:t>
            </a:r>
            <a:r>
              <a:rPr lang="en-GB" i="1" baseline="-25000" dirty="0"/>
              <a:t>z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z</a:t>
            </a:r>
            <a:r>
              <a:rPr lang="en-GB" i="1" dirty="0"/>
              <a:t> =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 + β(</a:t>
            </a:r>
            <a:r>
              <a:rPr lang="en-GB" i="1" dirty="0" err="1"/>
              <a:t>b</a:t>
            </a:r>
            <a:r>
              <a:rPr lang="en-GB" i="1" baseline="-25000" dirty="0" err="1"/>
              <a:t>z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) + γ(</a:t>
            </a:r>
            <a:r>
              <a:rPr lang="en-GB" i="1" dirty="0" err="1"/>
              <a:t>c</a:t>
            </a:r>
            <a:r>
              <a:rPr lang="en-GB" i="1" baseline="-25000" dirty="0" err="1"/>
              <a:t>z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)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this system in matrix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solve for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 </a:t>
            </a:r>
            <a:r>
              <a:rPr lang="en-GB" dirty="0"/>
              <a:t>using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Cramer’s rule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52625" y="1828800"/>
          <a:ext cx="52387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3" imgW="2222280" imgH="711000" progId="Equation.3">
                  <p:embed/>
                </p:oleObj>
              </mc:Choice>
              <mc:Fallback>
                <p:oleObj name="Equation" r:id="rId3" imgW="222228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28800"/>
                        <a:ext cx="52387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19463" y="3733800"/>
          <a:ext cx="24844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5" imgW="1054080" imgH="711000" progId="Equation.3">
                  <p:embed/>
                </p:oleObj>
              </mc:Choice>
              <mc:Fallback>
                <p:oleObj name="Equation" r:id="rId5" imgW="10540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3733800"/>
                        <a:ext cx="248443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Cramer’s rule: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9887" y="1847850"/>
          <a:ext cx="3592513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3" imgW="1523880" imgH="927000" progId="Equation.3">
                  <p:embed/>
                </p:oleObj>
              </mc:Choice>
              <mc:Fallback>
                <p:oleObj name="Equation" r:id="rId3" imgW="1523880" imgH="92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847850"/>
                        <a:ext cx="3592513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803775" y="1854200"/>
          <a:ext cx="356235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5" imgW="1511280" imgH="927000" progId="Equation.3">
                  <p:embed/>
                </p:oleObj>
              </mc:Choice>
              <mc:Fallback>
                <p:oleObj name="Equation" r:id="rId5" imgW="1511280" imgH="9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854200"/>
                        <a:ext cx="3562350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54025" y="4216400"/>
          <a:ext cx="40417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Equation" r:id="rId7" imgW="1714320" imgH="927000" progId="Equation.3">
                  <p:embed/>
                </p:oleObj>
              </mc:Choice>
              <mc:Fallback>
                <p:oleObj name="Equation" r:id="rId7" imgW="1714320" imgH="927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216400"/>
                        <a:ext cx="4041775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47638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|.| denotes the determinant.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is equal to: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|A| is given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349625" y="2133600"/>
          <a:ext cx="23653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3" imgW="1002960" imgH="711000" progId="Equation.3">
                  <p:embed/>
                </p:oleObj>
              </mc:Choice>
              <mc:Fallback>
                <p:oleObj name="Equation" r:id="rId3" imgW="100296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133600"/>
                        <a:ext cx="23653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728788" y="5267325"/>
          <a:ext cx="5718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5" imgW="2425680" imgH="253800" progId="Equation.3">
                  <p:embed/>
                </p:oleObj>
              </mc:Choice>
              <mc:Fallback>
                <p:oleObj name="Equation" r:id="rId5" imgW="24256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5267325"/>
                        <a:ext cx="57181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to find the determinants of the other terms and compute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γ.</a:t>
            </a:r>
          </a:p>
          <a:p>
            <a:r>
              <a:rPr lang="en-GB" dirty="0"/>
              <a:t>The ray will intersect the triangle if: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Ray-triangle intersection is the most important as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any complex object can be represented using a set of triangles</a:t>
            </a:r>
            <a:r>
              <a:rPr lang="en-GB" dirty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590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 err="1"/>
              <a:t>tmin</a:t>
            </a:r>
            <a:r>
              <a:rPr lang="en-GB" i="1" dirty="0"/>
              <a:t> ≤ t ≤ </a:t>
            </a:r>
            <a:r>
              <a:rPr lang="en-GB" i="1" dirty="0" err="1"/>
              <a:t>tmax</a:t>
            </a:r>
            <a:endParaRPr lang="en-GB" i="1" dirty="0"/>
          </a:p>
          <a:p>
            <a:pPr algn="ctr"/>
            <a:r>
              <a:rPr lang="en-GB" i="1" dirty="0"/>
              <a:t>β + γ &lt; 1</a:t>
            </a:r>
          </a:p>
          <a:p>
            <a:pPr algn="ctr"/>
            <a:r>
              <a:rPr lang="en-GB" i="1" dirty="0"/>
              <a:t>0 &lt; β</a:t>
            </a:r>
          </a:p>
          <a:p>
            <a:pPr algn="ctr"/>
            <a:r>
              <a:rPr lang="en-GB" i="1" dirty="0"/>
              <a:t>0 &lt; γ</a:t>
            </a:r>
          </a:p>
          <a:p>
            <a:pPr algn="ctr"/>
            <a:endParaRPr lang="en-GB" i="1" dirty="0"/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068" y="2514600"/>
            <a:ext cx="2171700" cy="216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Bunny model composed of 725,000 triangles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719" y="1975170"/>
            <a:ext cx="4392587" cy="415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86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Buddha model composed of 9,200,000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868" y="1905000"/>
            <a:ext cx="1663646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Dragon model composed of 5,500,000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938964"/>
            <a:ext cx="5029200" cy="41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Armadillo model composed of 7,500,000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2" y="1981200"/>
            <a:ext cx="3657598" cy="40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Camera represents the origin of the rays that we will trace</a:t>
            </a:r>
          </a:p>
          <a:p>
            <a:r>
              <a:rPr lang="en-US" dirty="0"/>
              <a:t>It is represented by a position (</a:t>
            </a:r>
            <a:r>
              <a:rPr lang="en-US" b="1" dirty="0"/>
              <a:t>e</a:t>
            </a:r>
            <a:r>
              <a:rPr lang="en-US" dirty="0"/>
              <a:t>) and orientation (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)</a:t>
            </a:r>
          </a:p>
          <a:p>
            <a:r>
              <a:rPr lang="en-US" dirty="0"/>
              <a:t>These vectors are orthogonal to each 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4038600"/>
            <a:ext cx="1973722" cy="1676400"/>
            <a:chOff x="3574961" y="3429000"/>
            <a:chExt cx="1177506" cy="1000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40368" y="4124326"/>
              <a:ext cx="533400" cy="28721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0368" y="3514726"/>
              <a:ext cx="0" cy="62179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683168" y="4124326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63605" y="408904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429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4961" y="4086067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7347" y="3970438"/>
              <a:ext cx="169463" cy="1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410043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5200" y="4191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position and the orientation are defined with respect to a global (or world) coordinate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global system has origin at (0, 0, 0) and its three axis are: (1, 0, 0), (0, 1, 0), (0, 0, 1)</a:t>
            </a:r>
          </a:p>
        </p:txBody>
      </p:sp>
    </p:spTree>
    <p:extLst>
      <p:ext uri="{BB962C8B-B14F-4D97-AF65-F5344CB8AC3E}">
        <p14:creationId xmlns:p14="http://schemas.microsoft.com/office/powerpoint/2010/main" val="20815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Lucy model composed of 116,000,000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708" y="1943100"/>
            <a:ext cx="2780586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37760"/>
          </a:xfrm>
        </p:spPr>
        <p:txBody>
          <a:bodyPr/>
          <a:lstStyle/>
          <a:p>
            <a:r>
              <a:rPr lang="en-US" dirty="0"/>
              <a:t>Let’s compute how many intersection tests we need to perform to render a model composed of 1,000,000 triangles with an image size of 1024x768.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1,000,000 * 1024 * 1024 ≈ 1,000,000,000,000 (one trillion)</a:t>
            </a:r>
          </a:p>
          <a:p>
            <a:endParaRPr lang="en-US" dirty="0"/>
          </a:p>
          <a:p>
            <a:r>
              <a:rPr lang="en-US" dirty="0"/>
              <a:t>That’s why ray tracing is generally slow.</a:t>
            </a:r>
          </a:p>
          <a:p>
            <a:endParaRPr lang="en-US" dirty="0"/>
          </a:p>
          <a:p>
            <a:r>
              <a:rPr lang="en-US" dirty="0"/>
              <a:t>Luckily, the number of intersection tests can be significantly reduced by 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acceleration structures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4937760"/>
          </a:xfrm>
        </p:spPr>
        <p:txBody>
          <a:bodyPr/>
          <a:lstStyle/>
          <a:p>
            <a:r>
              <a:rPr lang="en-US" dirty="0"/>
              <a:t>Find intersection with front-most primitive in scene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80" y="1899444"/>
            <a:ext cx="650557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Ray-Cylinder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More intersections with mathematically defined objects</a:t>
            </a:r>
          </a:p>
          <a:p>
            <a:r>
              <a:rPr lang="en-US" dirty="0"/>
              <a:t>Recall our ray is </a:t>
            </a:r>
            <a:r>
              <a:rPr lang="en-US" i="1" dirty="0"/>
              <a:t>r(t) = o + td </a:t>
            </a:r>
          </a:p>
          <a:p>
            <a:r>
              <a:rPr lang="en-US" dirty="0"/>
              <a:t>Elliptical cylinder whose base is centered on x-y plane origin</a:t>
            </a:r>
          </a:p>
          <a:p>
            <a:pPr lvl="1"/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i="1" dirty="0"/>
              <a:t> + m</a:t>
            </a:r>
            <a:r>
              <a:rPr lang="en-US" i="1" baseline="30000" dirty="0"/>
              <a:t>2</a:t>
            </a:r>
            <a:r>
              <a:rPr lang="en-US" i="1" dirty="0"/>
              <a:t>y</a:t>
            </a:r>
            <a:r>
              <a:rPr lang="en-US" i="1" baseline="30000" dirty="0"/>
              <a:t>2</a:t>
            </a:r>
            <a:r>
              <a:rPr lang="en-US" i="1" dirty="0"/>
              <a:t> = r</a:t>
            </a:r>
            <a:r>
              <a:rPr lang="en-US" i="1" baseline="30000" dirty="0"/>
              <a:t>2</a:t>
            </a:r>
            <a:endParaRPr lang="en-US" i="1" dirty="0"/>
          </a:p>
          <a:p>
            <a:pPr lvl="1"/>
            <a:r>
              <a:rPr lang="en-US" i="1" dirty="0"/>
              <a:t>0 ≤ z ≤ h</a:t>
            </a:r>
          </a:p>
          <a:p>
            <a:pPr lvl="1"/>
            <a:r>
              <a:rPr lang="en-US" i="1" dirty="0"/>
              <a:t>m = r/s </a:t>
            </a:r>
            <a:r>
              <a:rPr lang="en-US" dirty="0"/>
              <a:t>(circular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r=s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81" y="2715924"/>
            <a:ext cx="2509837" cy="36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Ray-Cylinder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800" cy="4937760"/>
              </a:xfrm>
            </p:spPr>
            <p:txBody>
              <a:bodyPr/>
              <a:lstStyle/>
              <a:p>
                <a:r>
                  <a:rPr lang="en-US" i="1" dirty="0"/>
                  <a:t>r(t) = o + td </a:t>
                </a:r>
              </a:p>
              <a:p>
                <a:r>
                  <a:rPr lang="en-US" dirty="0"/>
                  <a:t>Elliptical cylinder whose base is centered on x-y plane origin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+ m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y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r</a:t>
                </a:r>
                <a:r>
                  <a:rPr lang="en-US" i="1" baseline="30000" dirty="0"/>
                  <a:t>2</a:t>
                </a:r>
                <a:endParaRPr lang="en-US" i="1" dirty="0"/>
              </a:p>
              <a:p>
                <a:pPr lvl="1"/>
                <a:r>
                  <a:rPr lang="en-US" i="1" dirty="0"/>
                  <a:t>0 ≤ z ≤ h</a:t>
                </a:r>
              </a:p>
              <a:p>
                <a:pPr lvl="1"/>
                <a:r>
                  <a:rPr lang="en-US" i="1" dirty="0"/>
                  <a:t>m = r/s </a:t>
                </a:r>
                <a:r>
                  <a:rPr lang="en-US" dirty="0"/>
                  <a:t>(circular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/>
                  <a:t>r=s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i="1" baseline="30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i="1" baseline="30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i="1" baseline="30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be solved for t via Cramer rule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800" cy="4937760"/>
              </a:xfrm>
              <a:blipFill rotWithShape="0">
                <a:blip r:embed="rId2"/>
                <a:stretch>
                  <a:fillRect l="-912" t="-864" r="-7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51" y="4556259"/>
            <a:ext cx="1331118" cy="19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Ray-Box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A box is described by 6 plane equations</a:t>
            </a:r>
          </a:p>
          <a:p>
            <a:pPr lvl="1"/>
            <a:r>
              <a:rPr lang="en-US" dirty="0"/>
              <a:t>x = 0</a:t>
            </a:r>
          </a:p>
          <a:p>
            <a:pPr lvl="1"/>
            <a:r>
              <a:rPr lang="en-US" dirty="0"/>
              <a:t>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endParaRPr lang="en-US" baseline="-25000" dirty="0"/>
          </a:p>
          <a:p>
            <a:pPr lvl="1"/>
            <a:r>
              <a:rPr lang="en-US" dirty="0"/>
              <a:t>y = 0</a:t>
            </a:r>
          </a:p>
          <a:p>
            <a:pPr lvl="1"/>
            <a:r>
              <a:rPr lang="en-US" dirty="0"/>
              <a:t>y =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endParaRPr lang="en-US" baseline="-25000" dirty="0"/>
          </a:p>
          <a:p>
            <a:pPr lvl="1"/>
            <a:r>
              <a:rPr lang="en-US" dirty="0"/>
              <a:t>z = 0</a:t>
            </a:r>
          </a:p>
          <a:p>
            <a:pPr lvl="1"/>
            <a:r>
              <a:rPr lang="en-US" dirty="0"/>
              <a:t>z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endParaRPr lang="en-US" baseline="-25000" dirty="0"/>
          </a:p>
          <a:p>
            <a:r>
              <a:rPr lang="en-US" dirty="0"/>
              <a:t>Our ray is described by r(t) = o + td</a:t>
            </a:r>
          </a:p>
          <a:p>
            <a:endParaRPr lang="en-US" dirty="0"/>
          </a:p>
          <a:p>
            <a:r>
              <a:rPr lang="en-US" dirty="0"/>
              <a:t>Idea: A ray intersecting one of these planes (x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dirty="0"/>
              <a:t>) must not go out of bounds in the other dimensions (0,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</a:p>
          <a:p>
            <a:pPr lvl="1"/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03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Ray-Box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Ray intersects 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plane at t = (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- o</a:t>
            </a:r>
            <a:r>
              <a:rPr lang="en-US" baseline="-25000" dirty="0"/>
              <a:t>x</a:t>
            </a:r>
            <a:r>
              <a:rPr lang="en-US" dirty="0"/>
              <a:t>) / d</a:t>
            </a:r>
            <a:r>
              <a:rPr lang="en-US" baseline="-25000" dirty="0"/>
              <a:t>x</a:t>
            </a:r>
          </a:p>
          <a:p>
            <a:r>
              <a:rPr lang="en-US" dirty="0"/>
              <a:t>Check if this t stays in-bounds                                                   for the other dimensions:</a:t>
            </a:r>
          </a:p>
          <a:p>
            <a:pPr lvl="1"/>
            <a:r>
              <a:rPr lang="en-US" dirty="0"/>
              <a:t>0 ≤ r(t).y ≤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endParaRPr lang="en-US" baseline="-25000" dirty="0"/>
          </a:p>
          <a:p>
            <a:pPr lvl="1"/>
            <a:r>
              <a:rPr lang="en-US" dirty="0"/>
              <a:t>0 ≤ r(t).z ≤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41120"/>
            <a:ext cx="4572000" cy="4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1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962400" cy="4937760"/>
          </a:xfrm>
        </p:spPr>
        <p:txBody>
          <a:bodyPr/>
          <a:lstStyle/>
          <a:p>
            <a:r>
              <a:rPr lang="en-US" dirty="0"/>
              <a:t>Intersection tests give us the surface position that is hit by a ray.</a:t>
            </a:r>
          </a:p>
          <a:p>
            <a:r>
              <a:rPr lang="en-US" dirty="0"/>
              <a:t>To create realistic images, we need to compute realistic models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light-surface interaction</a:t>
            </a:r>
            <a:r>
              <a:rPr lang="en-US" dirty="0"/>
              <a:t> at that point on the surface.</a:t>
            </a:r>
          </a:p>
          <a:p>
            <a:r>
              <a:rPr lang="en-US" dirty="0"/>
              <a:t>This will be the topic of the next lecture.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0853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82051" y="5943600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ACM </a:t>
            </a:r>
            <a:r>
              <a:rPr lang="en-US" dirty="0" err="1"/>
              <a:t>Siggraph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98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Before the realistic color models, let’s see more applications of cross-product and dot-product.</a:t>
            </a:r>
          </a:p>
          <a:p>
            <a:r>
              <a:rPr lang="en-US" dirty="0"/>
              <a:t>Question: Distance between 2 lines in 3D?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7000"/>
            <a:ext cx="59150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2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2 lines in 3D?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a=(p</a:t>
            </a:r>
            <a:r>
              <a:rPr lang="en-US" baseline="-25000" dirty="0"/>
              <a:t>2 </a:t>
            </a:r>
            <a:r>
              <a:rPr lang="en-US" dirty="0"/>
              <a:t>– p</a:t>
            </a:r>
            <a:r>
              <a:rPr lang="en-US" baseline="-25000" dirty="0"/>
              <a:t>1</a:t>
            </a:r>
            <a:r>
              <a:rPr lang="en-US" dirty="0"/>
              <a:t>) and x=(v</a:t>
            </a:r>
            <a:r>
              <a:rPr lang="en-US" baseline="-25000" dirty="0"/>
              <a:t>2 </a:t>
            </a:r>
            <a:r>
              <a:rPr lang="en-US" dirty="0"/>
              <a:t>– v</a:t>
            </a:r>
            <a:r>
              <a:rPr lang="en-US" baseline="-25000" dirty="0"/>
              <a:t>1</a:t>
            </a:r>
            <a:r>
              <a:rPr lang="en-US" dirty="0"/>
              <a:t>) must be perpendicular: </a:t>
            </a:r>
            <a:r>
              <a:rPr lang="en-US" dirty="0" err="1"/>
              <a:t>a.x</a:t>
            </a:r>
            <a:r>
              <a:rPr lang="en-US" dirty="0"/>
              <a:t> = 0</a:t>
            </a:r>
          </a:p>
          <a:p>
            <a:r>
              <a:rPr lang="en-US" dirty="0"/>
              <a:t>b=(p</a:t>
            </a:r>
            <a:r>
              <a:rPr lang="en-US" baseline="-25000" dirty="0"/>
              <a:t>4 </a:t>
            </a:r>
            <a:r>
              <a:rPr lang="en-US" dirty="0"/>
              <a:t>– p</a:t>
            </a:r>
            <a:r>
              <a:rPr lang="en-US" baseline="-25000" dirty="0"/>
              <a:t>3</a:t>
            </a:r>
            <a:r>
              <a:rPr lang="en-US" dirty="0"/>
              <a:t>) and x=(v</a:t>
            </a:r>
            <a:r>
              <a:rPr lang="en-US" baseline="-25000" dirty="0"/>
              <a:t>2 </a:t>
            </a:r>
            <a:r>
              <a:rPr lang="en-US" dirty="0"/>
              <a:t>– v</a:t>
            </a:r>
            <a:r>
              <a:rPr lang="en-US" baseline="-25000" dirty="0"/>
              <a:t>1</a:t>
            </a:r>
            <a:r>
              <a:rPr lang="en-US" dirty="0"/>
              <a:t>) must be perpendicular: </a:t>
            </a:r>
            <a:r>
              <a:rPr lang="en-US" dirty="0" err="1"/>
              <a:t>b.x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+ a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b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63701"/>
            <a:ext cx="4114800" cy="24251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5486400"/>
            <a:ext cx="441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2 equations 3 unknowns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966026"/>
            <a:ext cx="108585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952188"/>
            <a:ext cx="1123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 vectors of the camera have the following meaning:</a:t>
            </a:r>
          </a:p>
          <a:p>
            <a:pPr lvl="1"/>
            <a:r>
              <a:rPr lang="en-US" b="1" dirty="0"/>
              <a:t>v</a:t>
            </a:r>
            <a:r>
              <a:rPr lang="en-US" dirty="0"/>
              <a:t>: up vector</a:t>
            </a:r>
          </a:p>
          <a:p>
            <a:pPr lvl="1"/>
            <a:r>
              <a:rPr lang="en-US" b="1" dirty="0"/>
              <a:t>w</a:t>
            </a:r>
            <a:r>
              <a:rPr lang="en-US" dirty="0"/>
              <a:t>: opposite of gaze vector</a:t>
            </a:r>
          </a:p>
          <a:p>
            <a:pPr lvl="1"/>
            <a:r>
              <a:rPr lang="en-US" b="1" dirty="0"/>
              <a:t>u</a:t>
            </a:r>
            <a:r>
              <a:rPr lang="en-US" dirty="0"/>
              <a:t>: </a:t>
            </a:r>
            <a:r>
              <a:rPr lang="en-US" b="1" dirty="0"/>
              <a:t>v</a:t>
            </a:r>
            <a:r>
              <a:rPr lang="en-US" dirty="0"/>
              <a:t> x </a:t>
            </a:r>
            <a:r>
              <a:rPr lang="en-US" b="1" dirty="0"/>
              <a:t>w </a:t>
            </a:r>
            <a:r>
              <a:rPr lang="en-US" dirty="0"/>
              <a:t>with x representing cross-product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76400" y="4038600"/>
            <a:ext cx="1973722" cy="1676400"/>
            <a:chOff x="3574961" y="3429000"/>
            <a:chExt cx="1177506" cy="1000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40368" y="4124326"/>
              <a:ext cx="533400" cy="28721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0368" y="3514726"/>
              <a:ext cx="0" cy="62179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683168" y="4124326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63605" y="408904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429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4961" y="4086067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7347" y="3970438"/>
              <a:ext cx="169463" cy="1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410043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30" y="4200984"/>
            <a:ext cx="3095625" cy="1292809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4416725" y="2888584"/>
            <a:ext cx="3303917" cy="1200337"/>
          </a:xfrm>
          <a:custGeom>
            <a:avLst/>
            <a:gdLst>
              <a:gd name="connsiteX0" fmla="*/ 0 w 3303917"/>
              <a:gd name="connsiteY0" fmla="*/ 87529 h 1200337"/>
              <a:gd name="connsiteX1" fmla="*/ 2242867 w 3303917"/>
              <a:gd name="connsiteY1" fmla="*/ 113408 h 1200337"/>
              <a:gd name="connsiteX2" fmla="*/ 3303917 w 3303917"/>
              <a:gd name="connsiteY2" fmla="*/ 1200337 h 120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3917" h="1200337">
                <a:moveTo>
                  <a:pt x="0" y="87529"/>
                </a:moveTo>
                <a:cubicBezTo>
                  <a:pt x="846107" y="7734"/>
                  <a:pt x="1692214" y="-72060"/>
                  <a:pt x="2242867" y="113408"/>
                </a:cubicBezTo>
                <a:cubicBezTo>
                  <a:pt x="2793520" y="298876"/>
                  <a:pt x="3303917" y="1200337"/>
                  <a:pt x="3303917" y="120033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9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2 lines in 3D?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Replace v</a:t>
            </a:r>
            <a:r>
              <a:rPr lang="en-US" baseline="-25000" dirty="0"/>
              <a:t>1 </a:t>
            </a:r>
            <a:r>
              <a:rPr lang="en-US" dirty="0"/>
              <a:t>with p</a:t>
            </a:r>
            <a:r>
              <a:rPr lang="en-US" baseline="-25000" dirty="0"/>
              <a:t>1</a:t>
            </a:r>
            <a:r>
              <a:rPr lang="en-US" dirty="0"/>
              <a:t> + t(p</a:t>
            </a:r>
            <a:r>
              <a:rPr lang="en-US" baseline="-25000" dirty="0"/>
              <a:t>2</a:t>
            </a:r>
            <a:r>
              <a:rPr lang="en-US" dirty="0"/>
              <a:t> - p</a:t>
            </a:r>
            <a:r>
              <a:rPr lang="en-US" baseline="-25000" dirty="0"/>
              <a:t>1</a:t>
            </a:r>
            <a:r>
              <a:rPr lang="en-US" dirty="0"/>
              <a:t>); similarly v</a:t>
            </a:r>
            <a:r>
              <a:rPr lang="en-US" baseline="-25000" dirty="0"/>
              <a:t>2 </a:t>
            </a:r>
            <a:r>
              <a:rPr lang="en-US" dirty="0"/>
              <a:t>= p</a:t>
            </a:r>
            <a:r>
              <a:rPr lang="en-US" baseline="-25000" dirty="0"/>
              <a:t>3</a:t>
            </a:r>
            <a:r>
              <a:rPr lang="en-US" dirty="0"/>
              <a:t> + s(p</a:t>
            </a:r>
            <a:r>
              <a:rPr lang="en-US" baseline="-25000" dirty="0"/>
              <a:t>4</a:t>
            </a:r>
            <a:r>
              <a:rPr lang="en-US" dirty="0"/>
              <a:t> - p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2 </a:t>
            </a:r>
            <a:r>
              <a:rPr lang="en-US" dirty="0" err="1"/>
              <a:t>eqs</a:t>
            </a:r>
            <a:r>
              <a:rPr lang="en-US" dirty="0"/>
              <a:t> 2 unknowns; solve for t and s</a:t>
            </a:r>
          </a:p>
          <a:p>
            <a:r>
              <a:rPr lang="en-US" dirty="0"/>
              <a:t>Find v</a:t>
            </a:r>
            <a:r>
              <a:rPr lang="en-US" baseline="-25000" dirty="0"/>
              <a:t>1 </a:t>
            </a:r>
            <a:r>
              <a:rPr lang="en-US" dirty="0"/>
              <a:t>using t and v</a:t>
            </a:r>
            <a:r>
              <a:rPr lang="en-US" baseline="-25000" dirty="0"/>
              <a:t>2 </a:t>
            </a:r>
            <a:r>
              <a:rPr lang="en-US" dirty="0"/>
              <a:t>using s</a:t>
            </a:r>
          </a:p>
          <a:p>
            <a:r>
              <a:rPr lang="en-US" dirty="0"/>
              <a:t>Answer = ||v</a:t>
            </a:r>
            <a:r>
              <a:rPr lang="en-US" baseline="-25000" dirty="0"/>
              <a:t>2  </a:t>
            </a:r>
            <a:r>
              <a:rPr lang="en-US" dirty="0"/>
              <a:t>- v</a:t>
            </a:r>
            <a:r>
              <a:rPr lang="en-US" baseline="-25000" dirty="0"/>
              <a:t>1</a:t>
            </a:r>
            <a:r>
              <a:rPr lang="en-US" dirty="0"/>
              <a:t>||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63701"/>
            <a:ext cx="4114800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line?</a:t>
            </a:r>
          </a:p>
          <a:p>
            <a:endParaRPr lang="en-US" dirty="0"/>
          </a:p>
          <a:p>
            <a:r>
              <a:rPr lang="en-US" dirty="0"/>
              <a:t>a = point where red-black intersects</a:t>
            </a:r>
          </a:p>
          <a:p>
            <a:r>
              <a:rPr lang="en-US" dirty="0"/>
              <a:t>(p-a).v = 0</a:t>
            </a:r>
          </a:p>
          <a:p>
            <a:r>
              <a:rPr lang="en-US" dirty="0"/>
              <a:t>1 equation 3 unknowns (a</a:t>
            </a:r>
            <a:r>
              <a:rPr lang="en-US" baseline="-25000" dirty="0"/>
              <a:t>x</a:t>
            </a:r>
            <a:r>
              <a:rPr lang="en-US" dirty="0"/>
              <a:t>, a</a:t>
            </a:r>
            <a:r>
              <a:rPr lang="en-US" baseline="-25000" dirty="0"/>
              <a:t>y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3209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3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line?</a:t>
            </a:r>
          </a:p>
          <a:p>
            <a:endParaRPr lang="en-US" dirty="0"/>
          </a:p>
          <a:p>
            <a:r>
              <a:rPr lang="en-US" dirty="0"/>
              <a:t>a = point where red-black intersects</a:t>
            </a:r>
          </a:p>
          <a:p>
            <a:r>
              <a:rPr lang="en-US" dirty="0"/>
              <a:t>(p-a).v = 0</a:t>
            </a:r>
          </a:p>
          <a:p>
            <a:r>
              <a:rPr lang="en-US" dirty="0"/>
              <a:t>Replace a with p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tv</a:t>
            </a:r>
            <a:endParaRPr lang="en-US" dirty="0"/>
          </a:p>
          <a:p>
            <a:r>
              <a:rPr lang="en-US" dirty="0"/>
              <a:t>(p - p</a:t>
            </a:r>
            <a:r>
              <a:rPr lang="en-US" baseline="-25000" dirty="0"/>
              <a:t>0</a:t>
            </a:r>
            <a:r>
              <a:rPr lang="en-US" dirty="0"/>
              <a:t> - </a:t>
            </a:r>
            <a:r>
              <a:rPr lang="en-US" dirty="0" err="1"/>
              <a:t>tv</a:t>
            </a:r>
            <a:r>
              <a:rPr lang="en-US" dirty="0"/>
              <a:t>).v = 0</a:t>
            </a:r>
          </a:p>
          <a:p>
            <a:endParaRPr lang="en-US" dirty="0"/>
          </a:p>
          <a:p>
            <a:r>
              <a:rPr lang="en-US" dirty="0"/>
              <a:t>At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Bt</a:t>
            </a:r>
            <a:r>
              <a:rPr lang="en-US" dirty="0"/>
              <a:t> + C = 0 situation gives t</a:t>
            </a:r>
          </a:p>
          <a:p>
            <a:r>
              <a:rPr lang="en-US" dirty="0"/>
              <a:t>t gives a and answer = ||p-a||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3209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5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52600"/>
            <a:ext cx="3982771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5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r>
              <a:rPr lang="en-US" dirty="0"/>
              <a:t>d = (p-p</a:t>
            </a:r>
            <a:r>
              <a:rPr lang="en-US" baseline="-25000" dirty="0"/>
              <a:t>0</a:t>
            </a:r>
            <a:r>
              <a:rPr lang="en-US" dirty="0"/>
              <a:t>).n where ||n||=1</a:t>
            </a:r>
          </a:p>
          <a:p>
            <a:r>
              <a:rPr lang="en-US" dirty="0"/>
              <a:t>d = ((p-p</a:t>
            </a:r>
            <a:r>
              <a:rPr lang="en-US" baseline="-25000" dirty="0"/>
              <a:t>0</a:t>
            </a:r>
            <a:r>
              <a:rPr lang="en-US" dirty="0"/>
              <a:t>).n) / ||n|| in general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52600"/>
            <a:ext cx="3982771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1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828800"/>
            <a:ext cx="4152900" cy="394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r>
              <a:rPr lang="en-US" dirty="0"/>
              <a:t>Alternative solution:</a:t>
            </a:r>
          </a:p>
          <a:p>
            <a:r>
              <a:rPr lang="en-US" dirty="0"/>
              <a:t>(p’ – p</a:t>
            </a:r>
            <a:r>
              <a:rPr lang="en-US" baseline="-25000" dirty="0"/>
              <a:t>0</a:t>
            </a:r>
            <a:r>
              <a:rPr lang="en-US" dirty="0"/>
              <a:t>).n = 0 //p’ = </a:t>
            </a:r>
            <a:r>
              <a:rPr lang="en-US" dirty="0" err="1"/>
              <a:t>p.projection</a:t>
            </a:r>
            <a:endParaRPr lang="en-US" dirty="0"/>
          </a:p>
          <a:p>
            <a:r>
              <a:rPr lang="en-US" dirty="0"/>
              <a:t>(p + </a:t>
            </a:r>
            <a:r>
              <a:rPr lang="en-US" dirty="0" err="1"/>
              <a:t>tn</a:t>
            </a:r>
            <a:r>
              <a:rPr lang="en-US" dirty="0"/>
              <a:t> - p</a:t>
            </a:r>
            <a:r>
              <a:rPr lang="en-US" baseline="-25000" dirty="0"/>
              <a:t>0</a:t>
            </a:r>
            <a:r>
              <a:rPr lang="en-US" dirty="0"/>
              <a:t>).n = 0</a:t>
            </a:r>
          </a:p>
          <a:p>
            <a:r>
              <a:rPr lang="en-US" dirty="0"/>
              <a:t>(p - p</a:t>
            </a:r>
            <a:r>
              <a:rPr lang="en-US" baseline="-25000" dirty="0"/>
              <a:t>0</a:t>
            </a:r>
            <a:r>
              <a:rPr lang="en-US" dirty="0"/>
              <a:t>).n + </a:t>
            </a:r>
            <a:r>
              <a:rPr lang="en-US" dirty="0" err="1"/>
              <a:t>tn.n</a:t>
            </a:r>
            <a:r>
              <a:rPr lang="en-US" dirty="0"/>
              <a:t> = 0</a:t>
            </a:r>
          </a:p>
          <a:p>
            <a:r>
              <a:rPr lang="en-US" dirty="0"/>
              <a:t>t = (p</a:t>
            </a:r>
            <a:r>
              <a:rPr lang="en-US" baseline="-25000" dirty="0"/>
              <a:t>0 </a:t>
            </a:r>
            <a:r>
              <a:rPr lang="en-US" dirty="0"/>
              <a:t>- p).n / ||n||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d = ||p – p’|| = ||p – p – </a:t>
            </a:r>
            <a:r>
              <a:rPr lang="en-US" dirty="0" err="1"/>
              <a:t>tn</a:t>
            </a:r>
            <a:r>
              <a:rPr lang="en-US" dirty="0"/>
              <a:t>|| = -t||n||</a:t>
            </a:r>
          </a:p>
          <a:p>
            <a:r>
              <a:rPr lang="en-US" dirty="0"/>
              <a:t>d = -(p</a:t>
            </a:r>
            <a:r>
              <a:rPr lang="en-US" baseline="-25000" dirty="0"/>
              <a:t>0 </a:t>
            </a:r>
            <a:r>
              <a:rPr lang="en-US" dirty="0"/>
              <a:t>- p).n / ||n||</a:t>
            </a:r>
            <a:r>
              <a:rPr lang="en-US" baseline="30000" dirty="0"/>
              <a:t>2  </a:t>
            </a:r>
            <a:r>
              <a:rPr lang="en-US" dirty="0"/>
              <a:t>* ||n|| = ((p - p</a:t>
            </a:r>
            <a:r>
              <a:rPr lang="en-US" baseline="-25000" dirty="0"/>
              <a:t>0</a:t>
            </a:r>
            <a:r>
              <a:rPr lang="en-US" dirty="0"/>
              <a:t>).n) / ||n||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plane is a surface on which the final image is formed</a:t>
            </a:r>
          </a:p>
          <a:p>
            <a:r>
              <a:rPr lang="en-US" dirty="0"/>
              <a:t>It is divided into pixels through which rays will be cast</a:t>
            </a:r>
          </a:p>
          <a:p>
            <a:r>
              <a:rPr lang="en-US" dirty="0"/>
              <a:t>It is represented by its:</a:t>
            </a:r>
          </a:p>
          <a:p>
            <a:pPr lvl="1"/>
            <a:r>
              <a:rPr lang="en-US" dirty="0"/>
              <a:t>Resolution 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to the camera</a:t>
            </a:r>
          </a:p>
          <a:p>
            <a:pPr lvl="1"/>
            <a:r>
              <a:rPr lang="en-US" dirty="0"/>
              <a:t>Left, right, top, bottom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9218" y="594015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73965" y="38957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407" y="58007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407" y="51911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80207" y="58007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8005" y="36576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37407" y="45815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88128" y="32432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88128" y="45529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328" y="43100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88128" y="34718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8128" y="3700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8128" y="3929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8128" y="4157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8128" y="43626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8128" y="32432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40528" y="3319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2928" y="34004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45328" y="34813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7728" y="35692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50128" y="36528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02528" y="37338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4928" y="38195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07328" y="39073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9728" y="39883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12128" y="40671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4528" y="41529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6928" y="42338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8128" y="47053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60644" y="57654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11839" y="5105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7624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66175" y="6085952"/>
            <a:ext cx="407330" cy="21933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05300" y="571018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019800" y="591764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29400" y="54864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26485" y="55873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5111839" y="57768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55039" y="48768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09799" y="38100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8239" y="35052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59639" y="50860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670807" y="32432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89683" y="29682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790197" y="56877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01000" y="5819001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9440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image plane is typically centered and orthogonal with respect to the camera</a:t>
            </a:r>
          </a:p>
        </p:txBody>
      </p:sp>
    </p:spTree>
    <p:extLst>
      <p:ext uri="{BB962C8B-B14F-4D97-AF65-F5344CB8AC3E}">
        <p14:creationId xmlns:p14="http://schemas.microsoft.com/office/powerpoint/2010/main" val="19109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plane is a surface on which the final image is formed</a:t>
            </a:r>
          </a:p>
          <a:p>
            <a:r>
              <a:rPr lang="en-US" dirty="0"/>
              <a:t>It is divided into pixels through which rays will be cast</a:t>
            </a:r>
          </a:p>
          <a:p>
            <a:r>
              <a:rPr lang="en-US" dirty="0"/>
              <a:t>It is represented by its:</a:t>
            </a:r>
          </a:p>
          <a:p>
            <a:pPr lvl="1"/>
            <a:r>
              <a:rPr lang="en-US" dirty="0"/>
              <a:t>Resolution 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to the camera</a:t>
            </a:r>
          </a:p>
          <a:p>
            <a:pPr lvl="1"/>
            <a:r>
              <a:rPr lang="en-US" dirty="0"/>
              <a:t>Left, right, top, bottom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9218" y="594015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73965" y="38957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407" y="58007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407" y="51911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80207" y="58007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8005" y="36576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37407" y="45815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88128" y="32432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88128" y="45529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328" y="43100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88128" y="34718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8128" y="3700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8128" y="3929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8128" y="4157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8128" y="43626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8128" y="32432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40528" y="3319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2928" y="34004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45328" y="34813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7728" y="35692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50128" y="36528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02528" y="37338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4928" y="38195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07328" y="39073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9728" y="39883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12128" y="40671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4528" y="41529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6928" y="42338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8128" y="47053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60644" y="57654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11839" y="5105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7624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66175" y="6085952"/>
            <a:ext cx="407330" cy="21933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05300" y="571018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019800" y="591764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29400" y="54864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26485" y="5587312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111839" y="57768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55039" y="48768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09799" y="38100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8239" y="35052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59639" y="50860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670807" y="32432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89683" y="29682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790197" y="56877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07439" y="5819001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94407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l, r, t, b are with coordinates with respect to the camera coordinate system (not the world coordinate system)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55" y="4506831"/>
            <a:ext cx="2253992" cy="17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Objects consist of mathematically defined geometrical shapes or meshes made up of triangles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508" y="2133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53" y="2057400"/>
            <a:ext cx="25003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vp.visual-navigation.com/img/RigReg/Bunny_Mo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2" y="1845487"/>
            <a:ext cx="1689100" cy="17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possible to model complex shapes using a large number of small triangles or quadrilaterals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194" name="Picture 2" descr="Image result for glutSolid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28800"/>
            <a:ext cx="4057650" cy="21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7990" y="3989390"/>
            <a:ext cx="98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gamedev.ru</a:t>
            </a:r>
          </a:p>
        </p:txBody>
      </p:sp>
      <p:pic>
        <p:nvPicPr>
          <p:cNvPr id="8196" name="Picture 4" descr="Image result for bunny tessellation 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13971"/>
            <a:ext cx="1977068" cy="23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9504" y="3982601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cr4.globalspec.com/</a:t>
            </a:r>
          </a:p>
        </p:txBody>
      </p:sp>
    </p:spTree>
    <p:extLst>
      <p:ext uri="{BB962C8B-B14F-4D97-AF65-F5344CB8AC3E}">
        <p14:creationId xmlns:p14="http://schemas.microsoft.com/office/powerpoint/2010/main" val="1820388866"/>
      </p:ext>
    </p:extLst>
  </p:cSld>
  <p:clrMapOvr>
    <a:masterClrMapping/>
  </p:clrMapOvr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3222</Words>
  <Application>Microsoft Macintosh PowerPoint</Application>
  <PresentationFormat>On-screen Show (4:3)</PresentationFormat>
  <Paragraphs>617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BentonSansTRUMed</vt:lpstr>
      <vt:lpstr>BentonSansTRUReg</vt:lpstr>
      <vt:lpstr>Calibri</vt:lpstr>
      <vt:lpstr>Cambria Math</vt:lpstr>
      <vt:lpstr>Wingdings</vt:lpstr>
      <vt:lpstr>metu</vt:lpstr>
      <vt:lpstr>Equation</vt:lpstr>
      <vt:lpstr>PowerPoint Presentation</vt:lpstr>
      <vt:lpstr>Ray Tracing</vt:lpstr>
      <vt:lpstr>Components</vt:lpstr>
      <vt:lpstr>Camera</vt:lpstr>
      <vt:lpstr>Camera</vt:lpstr>
      <vt:lpstr>Image Plane</vt:lpstr>
      <vt:lpstr>Image Plane</vt:lpstr>
      <vt:lpstr>Objects</vt:lpstr>
      <vt:lpstr>Objects</vt:lpstr>
      <vt:lpstr>Objects</vt:lpstr>
      <vt:lpstr>Light Sources</vt:lpstr>
      <vt:lpstr>Rays</vt:lpstr>
      <vt:lpstr>Ray Tracing</vt:lpstr>
      <vt:lpstr>Computing Eye Rays</vt:lpstr>
      <vt:lpstr>Some Example Values</vt:lpstr>
      <vt:lpstr>Ray-Object Intersections</vt:lpstr>
      <vt:lpstr>Parametric Lines</vt:lpstr>
      <vt:lpstr>Ray (Reminder)</vt:lpstr>
      <vt:lpstr>Implicit Surfaces</vt:lpstr>
      <vt:lpstr>Ray-Plane Intersection</vt:lpstr>
      <vt:lpstr>Ray-Plane Intersection</vt:lpstr>
      <vt:lpstr>Ray-Sphere Intersection</vt:lpstr>
      <vt:lpstr>Ray-Sphere Intersection</vt:lpstr>
      <vt:lpstr>Ray-Triangle Intersection</vt:lpstr>
      <vt:lpstr>Ray-Triangle Intersection</vt:lpstr>
      <vt:lpstr>Implicit Method</vt:lpstr>
      <vt:lpstr>Implicit Method</vt:lpstr>
      <vt:lpstr>Implicit Method</vt:lpstr>
      <vt:lpstr>Parametric Method</vt:lpstr>
      <vt:lpstr>Parametric Method</vt:lpstr>
      <vt:lpstr>Parametric Method</vt:lpstr>
      <vt:lpstr>Parametric Method</vt:lpstr>
      <vt:lpstr>Parametric Method</vt:lpstr>
      <vt:lpstr>Parametric Method</vt:lpstr>
      <vt:lpstr>Parametric Method</vt:lpstr>
      <vt:lpstr>Complex Models</vt:lpstr>
      <vt:lpstr>Complex Models</vt:lpstr>
      <vt:lpstr>Complex Models</vt:lpstr>
      <vt:lpstr>Complex Models</vt:lpstr>
      <vt:lpstr>Complex Models</vt:lpstr>
      <vt:lpstr>Complex Models</vt:lpstr>
      <vt:lpstr>Multiple Intersections</vt:lpstr>
      <vt:lpstr>Ray-Cylinder Intersection</vt:lpstr>
      <vt:lpstr>Ray-Cylinder Intersection</vt:lpstr>
      <vt:lpstr>Ray-Box Intersection</vt:lpstr>
      <vt:lpstr>Ray-Box Intersection</vt:lpstr>
      <vt:lpstr>Realism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</vt:vector>
  </TitlesOfParts>
  <Company>AMD,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yusuf_sahillioglu yusuf_sahillioglu</cp:lastModifiedBy>
  <cp:revision>231</cp:revision>
  <dcterms:created xsi:type="dcterms:W3CDTF">2011-10-08T08:51:54Z</dcterms:created>
  <dcterms:modified xsi:type="dcterms:W3CDTF">2019-07-06T09:08:10Z</dcterms:modified>
</cp:coreProperties>
</file>