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9"/>
  </p:notesMasterIdLst>
  <p:sldIdLst>
    <p:sldId id="256" r:id="rId2"/>
    <p:sldId id="318" r:id="rId3"/>
    <p:sldId id="283" r:id="rId4"/>
    <p:sldId id="284" r:id="rId5"/>
    <p:sldId id="285" r:id="rId6"/>
    <p:sldId id="378" r:id="rId7"/>
    <p:sldId id="319" r:id="rId8"/>
    <p:sldId id="320" r:id="rId9"/>
    <p:sldId id="321" r:id="rId10"/>
    <p:sldId id="286" r:id="rId11"/>
    <p:sldId id="322" r:id="rId12"/>
    <p:sldId id="367" r:id="rId13"/>
    <p:sldId id="368" r:id="rId14"/>
    <p:sldId id="362" r:id="rId15"/>
    <p:sldId id="381" r:id="rId16"/>
    <p:sldId id="363" r:id="rId17"/>
    <p:sldId id="364" r:id="rId18"/>
    <p:sldId id="365" r:id="rId19"/>
    <p:sldId id="366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83" r:id="rId30"/>
    <p:sldId id="384" r:id="rId31"/>
    <p:sldId id="361" r:id="rId32"/>
    <p:sldId id="325" r:id="rId33"/>
    <p:sldId id="323" r:id="rId34"/>
    <p:sldId id="328" r:id="rId35"/>
    <p:sldId id="324" r:id="rId36"/>
    <p:sldId id="326" r:id="rId37"/>
    <p:sldId id="327" r:id="rId38"/>
    <p:sldId id="335" r:id="rId39"/>
    <p:sldId id="336" r:id="rId40"/>
    <p:sldId id="337" r:id="rId41"/>
    <p:sldId id="329" r:id="rId42"/>
    <p:sldId id="330" r:id="rId43"/>
    <p:sldId id="332" r:id="rId44"/>
    <p:sldId id="339" r:id="rId45"/>
    <p:sldId id="340" r:id="rId46"/>
    <p:sldId id="385" r:id="rId47"/>
    <p:sldId id="386" r:id="rId48"/>
    <p:sldId id="382" r:id="rId49"/>
    <p:sldId id="387" r:id="rId50"/>
    <p:sldId id="388" r:id="rId51"/>
    <p:sldId id="316" r:id="rId52"/>
    <p:sldId id="317" r:id="rId53"/>
    <p:sldId id="304" r:id="rId54"/>
    <p:sldId id="301" r:id="rId55"/>
    <p:sldId id="356" r:id="rId56"/>
    <p:sldId id="302" r:id="rId57"/>
    <p:sldId id="357" r:id="rId58"/>
    <p:sldId id="305" r:id="rId59"/>
    <p:sldId id="306" r:id="rId60"/>
    <p:sldId id="358" r:id="rId61"/>
    <p:sldId id="390" r:id="rId62"/>
    <p:sldId id="389" r:id="rId63"/>
    <p:sldId id="359" r:id="rId64"/>
    <p:sldId id="308" r:id="rId65"/>
    <p:sldId id="395" r:id="rId66"/>
    <p:sldId id="360" r:id="rId67"/>
    <p:sldId id="307" r:id="rId68"/>
    <p:sldId id="310" r:id="rId69"/>
    <p:sldId id="311" r:id="rId70"/>
    <p:sldId id="312" r:id="rId71"/>
    <p:sldId id="313" r:id="rId72"/>
    <p:sldId id="314" r:id="rId73"/>
    <p:sldId id="315" r:id="rId74"/>
    <p:sldId id="391" r:id="rId75"/>
    <p:sldId id="392" r:id="rId76"/>
    <p:sldId id="393" r:id="rId77"/>
    <p:sldId id="394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2" autoAdjust="0"/>
  </p:normalViewPr>
  <p:slideViewPr>
    <p:cSldViewPr>
      <p:cViewPr varScale="1">
        <p:scale>
          <a:sx n="69" d="100"/>
          <a:sy n="69" d="100"/>
        </p:scale>
        <p:origin x="54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2274-0A50-4573-AC5E-2BA910662B63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9FC4-FF40-4120-8672-25457C595D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9FC4-FF40-4120-8672-25457C595D2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8A040-50D4-4750-9FB9-B59A1EEBBFD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89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8A93-69A5-49CB-99B3-B8B20537DF0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5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58F27-91DA-482E-8921-DE38A5431BA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0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D147E-3B55-435A-810F-100AD41B1D2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31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329DE-4FDD-42A0-BBA7-E160B4F6039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5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FCBDA-624B-4DD0-8863-D6BABA98B5A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8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4500F-CD41-492E-81DC-D230891578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73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6A55-EA03-46DA-87B7-748F1BCB86A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82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E440C-6F1D-4F32-9E0A-356136ED58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37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8DD83-3BD3-488E-8E3C-953B908A025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1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0D003-230B-442B-B422-607E2A6D7F5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2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CENG </a:t>
            </a:r>
            <a:r>
              <a:rPr lang="en-US" dirty="0" smtClean="0"/>
              <a:t>538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Advanced Graphics and UIs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Ray Tracing </a:t>
            </a:r>
            <a:r>
              <a:rPr lang="en-US" dirty="0" smtClean="0"/>
              <a:t>(2)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RGB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make a simplifying assumption and represent all objects and light source with </a:t>
            </a:r>
            <a:r>
              <a:rPr lang="en-US" dirty="0" smtClean="0">
                <a:solidFill>
                  <a:srgbClr val="C00000"/>
                </a:solidFill>
              </a:rPr>
              <a:t>three components</a:t>
            </a:r>
          </a:p>
          <a:p>
            <a:r>
              <a:rPr lang="en-US" dirty="0" smtClean="0"/>
              <a:t>Reflectance (</a:t>
            </a:r>
            <a:r>
              <a:rPr lang="en-US" dirty="0" err="1" smtClean="0"/>
              <a:t>obj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r</a:t>
            </a:r>
            <a:r>
              <a:rPr lang="en-US" dirty="0" smtClean="0"/>
              <a:t>: How much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light it reflects, a value between [0,1]</a:t>
            </a:r>
          </a:p>
          <a:p>
            <a:pPr lvl="1"/>
            <a:r>
              <a:rPr lang="en-US" dirty="0" err="1" smtClean="0"/>
              <a:t>R</a:t>
            </a:r>
            <a:r>
              <a:rPr lang="en-US" baseline="-25000" dirty="0" err="1" smtClean="0"/>
              <a:t>g</a:t>
            </a:r>
            <a:r>
              <a:rPr lang="en-US" dirty="0" smtClean="0"/>
              <a:t>: How much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light it reflects, a value between [0,1]</a:t>
            </a:r>
          </a:p>
          <a:p>
            <a:pPr lvl="1"/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r>
              <a:rPr lang="en-US" dirty="0" smtClean="0"/>
              <a:t>: How much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light it reflects, a value between [0,1]</a:t>
            </a:r>
          </a:p>
          <a:p>
            <a:r>
              <a:rPr lang="en-US" dirty="0" smtClean="0"/>
              <a:t>Power (light):</a:t>
            </a:r>
          </a:p>
          <a:p>
            <a:pPr lvl="1"/>
            <a:r>
              <a:rPr lang="en-US" dirty="0" err="1" smtClean="0"/>
              <a:t>I</a:t>
            </a:r>
            <a:r>
              <a:rPr lang="en-US" baseline="-25000" dirty="0" err="1" smtClean="0"/>
              <a:t>r</a:t>
            </a:r>
            <a:r>
              <a:rPr lang="en-US" dirty="0" smtClean="0"/>
              <a:t>: How much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light it emits, a value between [0,∞)</a:t>
            </a:r>
          </a:p>
          <a:p>
            <a:pPr lvl="1"/>
            <a:r>
              <a:rPr lang="en-US" dirty="0" err="1" smtClean="0"/>
              <a:t>I</a:t>
            </a:r>
            <a:r>
              <a:rPr lang="en-US" baseline="-25000" dirty="0" err="1" smtClean="0"/>
              <a:t>g</a:t>
            </a:r>
            <a:r>
              <a:rPr lang="en-US" dirty="0" smtClean="0"/>
              <a:t>: How much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light it emits, a value between [0,∞)</a:t>
            </a:r>
          </a:p>
          <a:p>
            <a:pPr lvl="1"/>
            <a:r>
              <a:rPr lang="en-US" dirty="0" err="1" smtClean="0"/>
              <a:t>I</a:t>
            </a:r>
            <a:r>
              <a:rPr lang="en-US" baseline="-25000" dirty="0" err="1" smtClean="0"/>
              <a:t>b</a:t>
            </a:r>
            <a:r>
              <a:rPr lang="en-US" dirty="0" smtClean="0"/>
              <a:t>: How much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light it emits, a value between [0,∞)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Light-Surface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Light sources are points</a:t>
            </a:r>
          </a:p>
          <a:p>
            <a:r>
              <a:rPr lang="en-US" dirty="0" smtClean="0"/>
              <a:t>Light has a color (mostly white)</a:t>
            </a:r>
          </a:p>
          <a:p>
            <a:r>
              <a:rPr lang="en-US" dirty="0" smtClean="0"/>
              <a:t>Light is pointed to object A</a:t>
            </a:r>
          </a:p>
          <a:p>
            <a:pPr lvl="1"/>
            <a:r>
              <a:rPr lang="en-US" dirty="0" smtClean="0"/>
              <a:t>Bounces off A, bounces of walls, ..</a:t>
            </a:r>
          </a:p>
          <a:p>
            <a:pPr lvl="1"/>
            <a:r>
              <a:rPr lang="en-US" dirty="0" smtClean="0"/>
              <a:t>Illuminating the room</a:t>
            </a:r>
          </a:p>
          <a:p>
            <a:pPr lvl="1"/>
            <a:r>
              <a:rPr lang="en-US" dirty="0" smtClean="0"/>
              <a:t>All these background light assumed to be constant: Ambient Light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Ambient </a:t>
            </a:r>
            <a:r>
              <a:rPr lang="en-US" dirty="0" smtClean="0"/>
              <a:t>Shading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Without ambient lights parts of the sphere that do not face the light source are all black</a:t>
            </a:r>
          </a:p>
          <a:p>
            <a:pPr lvl="1"/>
            <a:r>
              <a:rPr lang="en-US" dirty="0" smtClean="0"/>
              <a:t>Not realistic</a:t>
            </a:r>
            <a:endParaRPr lang="en-US" dirty="0"/>
          </a:p>
          <a:p>
            <a:r>
              <a:rPr lang="en-US" dirty="0" smtClean="0"/>
              <a:t>Ambient shading is used as a very crude approximate of the integral in rendering equation; just a constant:</a:t>
            </a:r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4200" y="3965613"/>
                <a:ext cx="2366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𝒘𝒐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965613"/>
                <a:ext cx="2366994" cy="369332"/>
              </a:xfrm>
              <a:prstGeom prst="rect">
                <a:avLst/>
              </a:prstGeom>
              <a:blipFill>
                <a:blip r:embed="rId2"/>
                <a:stretch>
                  <a:fillRect l="-2320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95600" y="482241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</a:t>
            </a:r>
          </a:p>
          <a:p>
            <a:r>
              <a:rPr lang="en-US" dirty="0" smtClean="0"/>
              <a:t>radiance</a:t>
            </a:r>
          </a:p>
        </p:txBody>
      </p:sp>
      <p:cxnSp>
        <p:nvCxnSpPr>
          <p:cNvPr id="7" name="Straight Arrow Connector 6"/>
          <p:cNvCxnSpPr>
            <a:endCxn id="6" idx="0"/>
          </p:cNvCxnSpPr>
          <p:nvPr/>
        </p:nvCxnSpPr>
        <p:spPr>
          <a:xfrm flipH="1">
            <a:off x="3456010" y="4377834"/>
            <a:ext cx="161396" cy="44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98835" y="4896715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Ambient</a:t>
            </a:r>
          </a:p>
          <a:p>
            <a:r>
              <a:rPr lang="en-US" dirty="0" smtClean="0"/>
              <a:t>reflectance</a:t>
            </a:r>
          </a:p>
          <a:p>
            <a:r>
              <a:rPr lang="en-US" dirty="0" smtClean="0"/>
              <a:t>coefficient</a:t>
            </a:r>
            <a:endParaRPr lang="en-US" dirty="0"/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>
            <a:off x="4957197" y="4334945"/>
            <a:ext cx="98228" cy="561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76203" y="4443706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Ambient</a:t>
            </a:r>
          </a:p>
          <a:p>
            <a:r>
              <a:rPr lang="en-US" dirty="0"/>
              <a:t>l</a:t>
            </a:r>
            <a:r>
              <a:rPr lang="en-US" dirty="0" smtClean="0"/>
              <a:t>ight intensity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5479259" y="4380905"/>
            <a:ext cx="796944" cy="38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Shading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3648456" cy="364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5815503"/>
            <a:ext cx="199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 + Ambient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992" y="2133600"/>
            <a:ext cx="3645408" cy="364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05596" y="5779008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713" y="4712629"/>
            <a:ext cx="2833687" cy="2062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Light-Surface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When you put light into a surface, surface scatters the light</a:t>
            </a:r>
          </a:p>
          <a:p>
            <a:pPr lvl="1"/>
            <a:r>
              <a:rPr lang="en-US" dirty="0" smtClean="0"/>
              <a:t>Due to the little tiny micro facets on the surface</a:t>
            </a:r>
          </a:p>
          <a:p>
            <a:r>
              <a:rPr lang="en-US" dirty="0" smtClean="0"/>
              <a:t>Scattering controlled by Lambert’s law</a:t>
            </a:r>
          </a:p>
          <a:p>
            <a:pPr lvl="1"/>
            <a:r>
              <a:rPr lang="en-US" dirty="0" smtClean="0"/>
              <a:t>If light is barely grazing the surface, very little scattering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light is </a:t>
            </a:r>
            <a:r>
              <a:rPr lang="en-US" dirty="0" smtClean="0"/>
              <a:t>looking straight at the </a:t>
            </a:r>
            <a:r>
              <a:rPr lang="en-US" dirty="0"/>
              <a:t>surface, </a:t>
            </a:r>
            <a:r>
              <a:rPr lang="en-US" dirty="0" smtClean="0"/>
              <a:t>lots of scattering</a:t>
            </a:r>
          </a:p>
          <a:p>
            <a:r>
              <a:rPr lang="en-US" dirty="0" smtClean="0"/>
              <a:t>Lambert’s law (cosine law) assumes a perfectly </a:t>
            </a:r>
            <a:r>
              <a:rPr lang="en-US" dirty="0" smtClean="0">
                <a:solidFill>
                  <a:srgbClr val="FF0000"/>
                </a:solidFill>
              </a:rPr>
              <a:t>diffusing</a:t>
            </a:r>
            <a:r>
              <a:rPr lang="en-US" dirty="0" smtClean="0"/>
              <a:t> surface</a:t>
            </a:r>
          </a:p>
          <a:p>
            <a:pPr lvl="1"/>
            <a:r>
              <a:rPr lang="en-US" dirty="0" smtClean="0"/>
              <a:t>Surface reflects equally in all directions </a:t>
            </a:r>
            <a:r>
              <a:rPr lang="en-US" dirty="0"/>
              <a:t>(looks equally bright from all viewing directions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4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4549256"/>
            <a:ext cx="2943225" cy="2232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Light-Surface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When you put light into a surface, surface scatters the light</a:t>
            </a:r>
          </a:p>
          <a:p>
            <a:pPr lvl="1"/>
            <a:r>
              <a:rPr lang="en-US" dirty="0" smtClean="0"/>
              <a:t>Due to the little tiny micro facets on the surface</a:t>
            </a:r>
          </a:p>
          <a:p>
            <a:r>
              <a:rPr lang="en-US" dirty="0" smtClean="0"/>
              <a:t>Scattering controlled by Lambert’s law</a:t>
            </a:r>
          </a:p>
          <a:p>
            <a:pPr lvl="1"/>
            <a:r>
              <a:rPr lang="en-US" dirty="0" smtClean="0"/>
              <a:t>If light is barely grazing the surface, very little scattering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light is </a:t>
            </a:r>
            <a:r>
              <a:rPr lang="en-US" dirty="0" smtClean="0"/>
              <a:t>looking straight at the </a:t>
            </a:r>
            <a:r>
              <a:rPr lang="en-US" dirty="0"/>
              <a:t>surface, </a:t>
            </a:r>
            <a:r>
              <a:rPr lang="en-US" dirty="0" smtClean="0"/>
              <a:t>lots of scattering</a:t>
            </a:r>
          </a:p>
          <a:p>
            <a:r>
              <a:rPr lang="en-US" dirty="0" smtClean="0"/>
              <a:t>Lambert’s law (cosine law) assumes a perfectly </a:t>
            </a:r>
            <a:r>
              <a:rPr lang="en-US" dirty="0" smtClean="0">
                <a:solidFill>
                  <a:srgbClr val="FF0000"/>
                </a:solidFill>
              </a:rPr>
              <a:t>diffusing</a:t>
            </a:r>
            <a:r>
              <a:rPr lang="en-US" dirty="0" smtClean="0"/>
              <a:t> surface</a:t>
            </a:r>
          </a:p>
          <a:p>
            <a:pPr lvl="1"/>
            <a:r>
              <a:rPr lang="en-US" dirty="0" smtClean="0"/>
              <a:t>Surface reflects equally in all directions</a:t>
            </a:r>
          </a:p>
          <a:p>
            <a:pPr lvl="1"/>
            <a:r>
              <a:rPr lang="en-US" dirty="0" smtClean="0"/>
              <a:t>Amount of reflection depends on the positioning of light and normal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5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Simulates the phenomenon that a surface can receive </a:t>
            </a:r>
            <a:r>
              <a:rPr lang="en-US" dirty="0"/>
              <a:t>radiation only in proportion to its area </a:t>
            </a:r>
            <a:r>
              <a:rPr lang="en-US" dirty="0">
                <a:solidFill>
                  <a:schemeClr val="accent1"/>
                </a:solidFill>
              </a:rPr>
              <a:t>projected</a:t>
            </a:r>
            <a:r>
              <a:rPr lang="en-US" dirty="0"/>
              <a:t> in the direction of the light: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3566010"/>
            <a:ext cx="2570704" cy="2301390"/>
            <a:chOff x="3581400" y="1899136"/>
            <a:chExt cx="2570704" cy="2301390"/>
          </a:xfrm>
        </p:grpSpPr>
        <p:sp>
          <p:nvSpPr>
            <p:cNvPr id="7" name="Rectangle 6"/>
            <p:cNvSpPr/>
            <p:nvPr/>
          </p:nvSpPr>
          <p:spPr>
            <a:xfrm>
              <a:off x="3581400" y="2895600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648200" y="2438400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29200" y="228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6630" y="343936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4343400" y="2438400"/>
              <a:ext cx="304800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62400" y="2209800"/>
              <a:ext cx="48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648200" y="2667000"/>
              <a:ext cx="990600" cy="9239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11519" y="2636856"/>
              <a:ext cx="56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191000" y="1981200"/>
              <a:ext cx="106680" cy="1066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267200" y="1905000"/>
              <a:ext cx="61343" cy="9182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124848" y="1940168"/>
              <a:ext cx="76200" cy="5524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67200" y="2057400"/>
              <a:ext cx="61343" cy="7619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156046" y="2026402"/>
              <a:ext cx="91058" cy="9715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227008" y="1899136"/>
              <a:ext cx="14857" cy="13144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237056" y="2011344"/>
              <a:ext cx="14858" cy="17335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37056" y="2027256"/>
              <a:ext cx="167472" cy="2512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120664" y="2017208"/>
              <a:ext cx="76200" cy="1562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hoto"/>
            <p:cNvSpPr>
              <a:spLocks noEditPoints="1" noChangeArrowheads="1"/>
            </p:cNvSpPr>
            <p:nvPr/>
          </p:nvSpPr>
          <p:spPr bwMode="auto">
            <a:xfrm>
              <a:off x="5694904" y="2153696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626255" y="3566770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2973691" flipH="1">
              <a:off x="4534386" y="3176435"/>
              <a:ext cx="254970" cy="25497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95800" y="287512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Θ’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383594" y="3688124"/>
            <a:ext cx="4420700" cy="2309115"/>
            <a:chOff x="4383594" y="3688124"/>
            <a:chExt cx="4420700" cy="2309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572000" y="3688124"/>
                  <a:ext cx="3922484" cy="3832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b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 baseline="-25000">
                            <a:latin typeface="Cambria Math" panose="02040503050406030204" pitchFamily="18" charset="0"/>
                          </a:rPr>
                          <m:t>𝒊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400" b="1" i="1" baseline="-2500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688124"/>
                  <a:ext cx="3922484" cy="383246"/>
                </a:xfrm>
                <a:prstGeom prst="rect">
                  <a:avLst/>
                </a:prstGeom>
                <a:blipFill>
                  <a:blip r:embed="rId2"/>
                  <a:stretch>
                    <a:fillRect b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4383594" y="4609255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Outgoing</a:t>
              </a:r>
            </a:p>
            <a:p>
              <a:r>
                <a:rPr lang="en-US" dirty="0" smtClean="0"/>
                <a:t>radiance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83474" y="468153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Incoming</a:t>
              </a:r>
            </a:p>
            <a:p>
              <a:r>
                <a:rPr lang="en-US" dirty="0" smtClean="0"/>
                <a:t>radiance</a:t>
              </a:r>
            </a:p>
          </p:txBody>
        </p:sp>
        <p:cxnSp>
          <p:nvCxnSpPr>
            <p:cNvPr id="33" name="Straight Arrow Connector 32"/>
            <p:cNvCxnSpPr>
              <a:endCxn id="29" idx="0"/>
            </p:cNvCxnSpPr>
            <p:nvPr/>
          </p:nvCxnSpPr>
          <p:spPr>
            <a:xfrm flipH="1">
              <a:off x="4944004" y="4164673"/>
              <a:ext cx="161396" cy="444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710831" y="4118490"/>
              <a:ext cx="218405" cy="5039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132426" y="5627907"/>
                  <a:ext cx="29136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⁡(0,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426" y="5627907"/>
                  <a:ext cx="291368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37" r="-2929" b="-377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5902668" y="4449669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</a:t>
            </a:r>
          </a:p>
          <a:p>
            <a:r>
              <a:rPr lang="en-US" dirty="0"/>
              <a:t>r</a:t>
            </a:r>
            <a:r>
              <a:rPr lang="en-US" dirty="0" smtClean="0"/>
              <a:t>eflectance</a:t>
            </a:r>
          </a:p>
          <a:p>
            <a:r>
              <a:rPr lang="en-US" dirty="0" smtClean="0"/>
              <a:t>coefficient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38" idx="0"/>
          </p:cNvCxnSpPr>
          <p:nvPr/>
        </p:nvCxnSpPr>
        <p:spPr>
          <a:xfrm>
            <a:off x="6312077" y="4089063"/>
            <a:ext cx="247181" cy="360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5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a diffuse surface reflects </a:t>
            </a:r>
            <a:r>
              <a:rPr lang="en-US" dirty="0" smtClean="0">
                <a:solidFill>
                  <a:srgbClr val="C00000"/>
                </a:solidFill>
              </a:rPr>
              <a:t>equal radiance </a:t>
            </a:r>
            <a:r>
              <a:rPr lang="en-US" dirty="0" smtClean="0"/>
              <a:t>in all directions (looks equally bright from all viewing directions)</a:t>
            </a:r>
          </a:p>
          <a:p>
            <a:r>
              <a:rPr lang="en-US" dirty="0" smtClean="0"/>
              <a:t>Such a surface is called a </a:t>
            </a:r>
            <a:r>
              <a:rPr lang="en-US" dirty="0" err="1" smtClean="0">
                <a:solidFill>
                  <a:srgbClr val="C00000"/>
                </a:solidFill>
              </a:rPr>
              <a:t>Lambertian</a:t>
            </a:r>
            <a:r>
              <a:rPr lang="en-US" dirty="0" smtClean="0"/>
              <a:t> surface (1760)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3566010"/>
            <a:ext cx="2570704" cy="2301390"/>
            <a:chOff x="3581400" y="1899136"/>
            <a:chExt cx="2570704" cy="2301390"/>
          </a:xfrm>
        </p:grpSpPr>
        <p:sp>
          <p:nvSpPr>
            <p:cNvPr id="7" name="Rectangle 6"/>
            <p:cNvSpPr/>
            <p:nvPr/>
          </p:nvSpPr>
          <p:spPr>
            <a:xfrm>
              <a:off x="3581400" y="2895600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648200" y="2438400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29200" y="228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6630" y="343936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4343400" y="2438400"/>
              <a:ext cx="304800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62400" y="2209800"/>
              <a:ext cx="48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648200" y="2667000"/>
              <a:ext cx="990600" cy="9239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11519" y="2636856"/>
              <a:ext cx="56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191000" y="1981200"/>
              <a:ext cx="106680" cy="1066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267200" y="1905000"/>
              <a:ext cx="61343" cy="9182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124848" y="1940168"/>
              <a:ext cx="76200" cy="5524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67200" y="2057400"/>
              <a:ext cx="61343" cy="7619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156046" y="2026402"/>
              <a:ext cx="91058" cy="9715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227008" y="1899136"/>
              <a:ext cx="14857" cy="13144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237056" y="2011344"/>
              <a:ext cx="14858" cy="17335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37056" y="2027256"/>
              <a:ext cx="167472" cy="2512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120664" y="2017208"/>
              <a:ext cx="76200" cy="1562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hoto"/>
            <p:cNvSpPr>
              <a:spLocks noEditPoints="1" noChangeArrowheads="1"/>
            </p:cNvSpPr>
            <p:nvPr/>
          </p:nvSpPr>
          <p:spPr bwMode="auto">
            <a:xfrm>
              <a:off x="5694904" y="2153696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626255" y="3566770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2973691" flipH="1">
              <a:off x="4534386" y="3176435"/>
              <a:ext cx="254970" cy="25497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95800" y="287512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Θ’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83594" y="3688124"/>
            <a:ext cx="4420700" cy="2309115"/>
            <a:chOff x="4383594" y="3688124"/>
            <a:chExt cx="4420700" cy="2309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572000" y="3688124"/>
                  <a:ext cx="3922484" cy="3832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b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 baseline="-25000">
                            <a:latin typeface="Cambria Math" panose="02040503050406030204" pitchFamily="18" charset="0"/>
                          </a:rPr>
                          <m:t>𝒊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400" b="1" i="1" baseline="-2500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688124"/>
                  <a:ext cx="3922484" cy="383246"/>
                </a:xfrm>
                <a:prstGeom prst="rect">
                  <a:avLst/>
                </a:prstGeom>
                <a:blipFill>
                  <a:blip r:embed="rId2"/>
                  <a:stretch>
                    <a:fillRect b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4383594" y="4609255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Outgoing</a:t>
              </a:r>
            </a:p>
            <a:p>
              <a:r>
                <a:rPr lang="en-US" dirty="0" smtClean="0"/>
                <a:t>radiance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83474" y="468153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Incoming</a:t>
              </a:r>
            </a:p>
            <a:p>
              <a:r>
                <a:rPr lang="en-US" dirty="0" smtClean="0"/>
                <a:t>radiance</a:t>
              </a:r>
            </a:p>
          </p:txBody>
        </p:sp>
        <p:cxnSp>
          <p:nvCxnSpPr>
            <p:cNvPr id="41" name="Straight Arrow Connector 40"/>
            <p:cNvCxnSpPr>
              <a:endCxn id="39" idx="0"/>
            </p:cNvCxnSpPr>
            <p:nvPr/>
          </p:nvCxnSpPr>
          <p:spPr>
            <a:xfrm flipH="1">
              <a:off x="4944004" y="4164673"/>
              <a:ext cx="161396" cy="444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7710831" y="4118490"/>
              <a:ext cx="218405" cy="5039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132426" y="5627907"/>
                  <a:ext cx="29136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⁡(0,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426" y="5627907"/>
                  <a:ext cx="291368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37" r="-2929" b="-377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/>
          <p:cNvSpPr txBox="1"/>
          <p:nvPr/>
        </p:nvSpPr>
        <p:spPr>
          <a:xfrm>
            <a:off x="5902668" y="4449669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</a:t>
            </a:r>
          </a:p>
          <a:p>
            <a:r>
              <a:rPr lang="en-US" dirty="0"/>
              <a:t>r</a:t>
            </a:r>
            <a:r>
              <a:rPr lang="en-US" dirty="0" smtClean="0"/>
              <a:t>eflectance</a:t>
            </a:r>
          </a:p>
          <a:p>
            <a:r>
              <a:rPr lang="en-US" dirty="0" smtClean="0"/>
              <a:t>coefficient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44" idx="0"/>
          </p:cNvCxnSpPr>
          <p:nvPr/>
        </p:nvCxnSpPr>
        <p:spPr>
          <a:xfrm>
            <a:off x="6312077" y="4089063"/>
            <a:ext cx="247181" cy="360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Also, for a point light source, we may apply the inverse square law to attenuate the light based on its distance </a:t>
            </a:r>
          </a:p>
          <a:p>
            <a:r>
              <a:rPr lang="en-US" dirty="0" smtClean="0"/>
              <a:t>This is optional but improves realism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3738071"/>
            <a:ext cx="2570704" cy="2301390"/>
            <a:chOff x="3581400" y="1899136"/>
            <a:chExt cx="2570704" cy="2301390"/>
          </a:xfrm>
        </p:grpSpPr>
        <p:sp>
          <p:nvSpPr>
            <p:cNvPr id="7" name="Rectangle 6"/>
            <p:cNvSpPr/>
            <p:nvPr/>
          </p:nvSpPr>
          <p:spPr>
            <a:xfrm>
              <a:off x="3581400" y="2895600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648200" y="2438400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29200" y="228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6630" y="343936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4343400" y="2438400"/>
              <a:ext cx="304800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62400" y="2209800"/>
              <a:ext cx="48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648200" y="2667000"/>
              <a:ext cx="990600" cy="9239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11519" y="2636856"/>
              <a:ext cx="56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191000" y="1981200"/>
              <a:ext cx="106680" cy="1066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267200" y="1905000"/>
              <a:ext cx="61343" cy="9182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124848" y="1940168"/>
              <a:ext cx="76200" cy="5524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67200" y="2057400"/>
              <a:ext cx="61343" cy="7619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156046" y="2026402"/>
              <a:ext cx="91058" cy="9715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227008" y="1899136"/>
              <a:ext cx="14857" cy="13144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237056" y="2011344"/>
              <a:ext cx="14858" cy="17335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37056" y="2027256"/>
              <a:ext cx="167472" cy="2512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120664" y="2017208"/>
              <a:ext cx="76200" cy="1562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hoto"/>
            <p:cNvSpPr>
              <a:spLocks noEditPoints="1" noChangeArrowheads="1"/>
            </p:cNvSpPr>
            <p:nvPr/>
          </p:nvSpPr>
          <p:spPr bwMode="auto">
            <a:xfrm>
              <a:off x="5694904" y="2153696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626255" y="3566770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2973691" flipH="1">
              <a:off x="4534386" y="3176435"/>
              <a:ext cx="254970" cy="25497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95800" y="287512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Θ’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72000" y="3860185"/>
                <a:ext cx="3164200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𝒘𝒐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60185"/>
                <a:ext cx="3164200" cy="6890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383594" y="478131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</a:t>
            </a:r>
          </a:p>
          <a:p>
            <a:r>
              <a:rPr lang="en-US" dirty="0" smtClean="0"/>
              <a:t>radiance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26906" y="310961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intensity</a:t>
            </a:r>
          </a:p>
        </p:txBody>
      </p:sp>
      <p:cxnSp>
        <p:nvCxnSpPr>
          <p:cNvPr id="33" name="Straight Arrow Connector 32"/>
          <p:cNvCxnSpPr>
            <a:endCxn id="29" idx="0"/>
          </p:cNvCxnSpPr>
          <p:nvPr/>
        </p:nvCxnSpPr>
        <p:spPr>
          <a:xfrm flipH="1">
            <a:off x="4944004" y="4336734"/>
            <a:ext cx="161396" cy="44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66650" y="4605609"/>
            <a:ext cx="431305" cy="583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80887" y="354760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</a:t>
            </a:r>
            <a:endParaRPr lang="en-US" b="1" dirty="0"/>
          </a:p>
        </p:txBody>
      </p:sp>
      <p:cxnSp>
        <p:nvCxnSpPr>
          <p:cNvPr id="34" name="Straight Connector 33"/>
          <p:cNvCxnSpPr>
            <a:stCxn id="25" idx="0"/>
            <a:endCxn id="15" idx="4"/>
          </p:cNvCxnSpPr>
          <p:nvPr/>
        </p:nvCxnSpPr>
        <p:spPr>
          <a:xfrm flipH="1" flipV="1">
            <a:off x="1958340" y="3926815"/>
            <a:ext cx="404775" cy="147889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33600" y="4126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7389522" y="3507142"/>
            <a:ext cx="685800" cy="340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49498" y="528846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05400" y="5955268"/>
                <a:ext cx="29136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⁡(0,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955268"/>
                <a:ext cx="2913683" cy="369332"/>
              </a:xfrm>
              <a:prstGeom prst="rect">
                <a:avLst/>
              </a:prstGeom>
              <a:blipFill>
                <a:blip r:embed="rId3"/>
                <a:stretch>
                  <a:fillRect l="-839" r="-3145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5902668" y="4759538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</a:t>
            </a:r>
          </a:p>
          <a:p>
            <a:r>
              <a:rPr lang="en-US" dirty="0"/>
              <a:t>r</a:t>
            </a:r>
            <a:r>
              <a:rPr lang="en-US" dirty="0" smtClean="0"/>
              <a:t>eflectance</a:t>
            </a:r>
          </a:p>
          <a:p>
            <a:r>
              <a:rPr lang="en-US" dirty="0" smtClean="0"/>
              <a:t>coefficient</a:t>
            </a:r>
            <a:endParaRPr lang="en-US" dirty="0"/>
          </a:p>
        </p:txBody>
      </p:sp>
      <p:cxnSp>
        <p:nvCxnSpPr>
          <p:cNvPr id="43" name="Straight Arrow Connector 42"/>
          <p:cNvCxnSpPr>
            <a:endCxn id="41" idx="0"/>
          </p:cNvCxnSpPr>
          <p:nvPr/>
        </p:nvCxnSpPr>
        <p:spPr>
          <a:xfrm>
            <a:off x="6312077" y="4398932"/>
            <a:ext cx="247181" cy="360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4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sphere shaded by diffuse shading: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192" y="2480755"/>
            <a:ext cx="3645408" cy="364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86796" y="6126163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directxtutorial.com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30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Until now we learned:</a:t>
            </a:r>
          </a:p>
          <a:p>
            <a:pPr lvl="1"/>
            <a:r>
              <a:rPr lang="en-US" dirty="0" smtClean="0"/>
              <a:t>How to create the primary rays from the given camera and image plane parameters</a:t>
            </a:r>
          </a:p>
          <a:p>
            <a:pPr lvl="1"/>
            <a:r>
              <a:rPr lang="en-US" dirty="0" smtClean="0"/>
              <a:t>How to intersect these rays with various objects:</a:t>
            </a:r>
          </a:p>
          <a:p>
            <a:pPr lvl="2"/>
            <a:r>
              <a:rPr lang="en-US" dirty="0" smtClean="0"/>
              <a:t>Planes</a:t>
            </a:r>
          </a:p>
          <a:p>
            <a:pPr lvl="2"/>
            <a:r>
              <a:rPr lang="en-US" dirty="0" smtClean="0"/>
              <a:t>Spheres</a:t>
            </a:r>
          </a:p>
          <a:p>
            <a:pPr lvl="2"/>
            <a:r>
              <a:rPr lang="en-US" dirty="0" smtClean="0"/>
              <a:t>Triangles</a:t>
            </a:r>
          </a:p>
          <a:p>
            <a:pPr lvl="2"/>
            <a:r>
              <a:rPr lang="en-US" dirty="0" smtClean="0"/>
              <a:t>Cylinders</a:t>
            </a:r>
          </a:p>
          <a:p>
            <a:pPr lvl="2"/>
            <a:r>
              <a:rPr lang="en-US" dirty="0" smtClean="0"/>
              <a:t>Boxes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5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Illumination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Let Cr, Cg, </a:t>
            </a:r>
            <a:r>
              <a:rPr lang="en-US" dirty="0" err="1" smtClean="0"/>
              <a:t>Cb</a:t>
            </a:r>
            <a:r>
              <a:rPr lang="en-US" dirty="0" smtClean="0"/>
              <a:t> be the base color of the object   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E.g., (1,0,0) if the object is red                                               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 smtClean="0"/>
              <a:t>Illumination/Intensity </a:t>
            </a:r>
            <a:r>
              <a:rPr lang="en-US" dirty="0"/>
              <a:t>at point x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= Cr</a:t>
            </a:r>
            <a:r>
              <a:rPr lang="en-US" dirty="0" smtClean="0"/>
              <a:t>*(</a:t>
            </a:r>
            <a:r>
              <a:rPr lang="en-US" dirty="0" err="1" smtClean="0"/>
              <a:t>AMBr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Ig = Cg</a:t>
            </a:r>
            <a:r>
              <a:rPr lang="en-US" dirty="0" smtClean="0"/>
              <a:t>*(</a:t>
            </a:r>
            <a:r>
              <a:rPr lang="en-US" dirty="0" err="1" smtClean="0"/>
              <a:t>AMBg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dirty="0" err="1"/>
              <a:t>Cb</a:t>
            </a:r>
            <a:r>
              <a:rPr lang="en-US" dirty="0" smtClean="0"/>
              <a:t>*(</a:t>
            </a:r>
            <a:r>
              <a:rPr lang="en-US" dirty="0" err="1" smtClean="0"/>
              <a:t>AMBb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Ambient </a:t>
            </a:r>
            <a:r>
              <a:rPr lang="en-US" dirty="0" smtClean="0"/>
              <a:t>constant (</a:t>
            </a:r>
            <a:r>
              <a:rPr lang="en-US" dirty="0" err="1" smtClean="0"/>
              <a:t>AMBr</a:t>
            </a:r>
            <a:r>
              <a:rPr lang="en-US" dirty="0" smtClean="0"/>
              <a:t>/g/b) typically 0.2</a:t>
            </a:r>
          </a:p>
          <a:p>
            <a:pPr lvl="1"/>
            <a:r>
              <a:rPr lang="en-US" dirty="0" smtClean="0"/>
              <a:t>Diffuse constant typically 0.5</a:t>
            </a:r>
          </a:p>
          <a:p>
            <a:pPr lvl="1"/>
            <a:r>
              <a:rPr lang="en-US" dirty="0"/>
              <a:t>Note that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i="1" dirty="0"/>
              <a:t> </a:t>
            </a:r>
            <a:r>
              <a:rPr lang="en-US" dirty="0"/>
              <a:t>is the cos of the angle between </a:t>
            </a:r>
            <a:r>
              <a:rPr lang="en-US" i="1" dirty="0"/>
              <a:t>n</a:t>
            </a:r>
            <a:r>
              <a:rPr lang="en-US" dirty="0"/>
              <a:t> &amp; </a:t>
            </a:r>
            <a:r>
              <a:rPr lang="en-US" i="1" dirty="0"/>
              <a:t>l </a:t>
            </a:r>
            <a:r>
              <a:rPr lang="en-US" dirty="0"/>
              <a:t>as they are unit</a:t>
            </a:r>
            <a:endParaRPr lang="en-US" i="1" dirty="0"/>
          </a:p>
          <a:p>
            <a:pPr lvl="1"/>
            <a:r>
              <a:rPr lang="en-US" dirty="0" smtClean="0"/>
              <a:t>Summary: decide how </a:t>
            </a:r>
            <a:r>
              <a:rPr lang="en-US" dirty="0"/>
              <a:t>much </a:t>
            </a:r>
            <a:r>
              <a:rPr lang="en-US" dirty="0" smtClean="0"/>
              <a:t>base </a:t>
            </a:r>
            <a:r>
              <a:rPr lang="en-US" dirty="0"/>
              <a:t>color is reflected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14868" y="22328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Θ’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Specular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1 more thing: Speculation/highlights  </a:t>
            </a:r>
            <a:r>
              <a:rPr lang="en-US" i="1" dirty="0" smtClean="0"/>
              <a:t>e</a:t>
            </a:r>
            <a:r>
              <a:rPr lang="en-US" dirty="0" smtClean="0"/>
              <a:t> </a:t>
            </a:r>
            <a:r>
              <a:rPr lang="en-US" sz="1400" dirty="0" smtClean="0"/>
              <a:t>(eye)</a:t>
            </a:r>
            <a:r>
              <a:rPr lang="en-US" dirty="0" smtClean="0"/>
              <a:t>             </a:t>
            </a:r>
            <a:r>
              <a:rPr lang="en-US" i="1" dirty="0" smtClean="0"/>
              <a:t>n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      a		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 smtClean="0"/>
              <a:t>How light </a:t>
            </a:r>
            <a:r>
              <a:rPr lang="en-US" i="1" dirty="0" smtClean="0"/>
              <a:t>l </a:t>
            </a:r>
            <a:r>
              <a:rPr lang="en-US" dirty="0" smtClean="0"/>
              <a:t>reflects of something?</a:t>
            </a:r>
          </a:p>
          <a:p>
            <a:pPr lvl="1"/>
            <a:r>
              <a:rPr lang="en-US" dirty="0" smtClean="0"/>
              <a:t>Primarily of direction </a:t>
            </a:r>
            <a:r>
              <a:rPr lang="en-US" i="1" dirty="0" smtClean="0"/>
              <a:t>r</a:t>
            </a:r>
          </a:p>
          <a:p>
            <a:pPr lvl="1"/>
            <a:r>
              <a:rPr lang="en-US" dirty="0" smtClean="0"/>
              <a:t>If angle a is 0 then eye should get all the lights reflected back to it</a:t>
            </a:r>
          </a:p>
          <a:p>
            <a:pPr lvl="1"/>
            <a:r>
              <a:rPr lang="en-US" dirty="0" smtClean="0"/>
              <a:t>If you are off the reflection vector, you get lesser reflection</a:t>
            </a:r>
          </a:p>
          <a:p>
            <a:pPr lvl="1"/>
            <a:r>
              <a:rPr lang="en-US" i="1" dirty="0" err="1" smtClean="0"/>
              <a:t>e</a:t>
            </a:r>
            <a:r>
              <a:rPr lang="en-US" dirty="0" err="1" smtClean="0"/>
              <a:t>.</a:t>
            </a:r>
            <a:r>
              <a:rPr lang="en-US" i="1" dirty="0" err="1" smtClean="0"/>
              <a:t>r</a:t>
            </a:r>
            <a:r>
              <a:rPr lang="en-US" i="1" dirty="0" smtClean="0"/>
              <a:t> </a:t>
            </a:r>
            <a:r>
              <a:rPr lang="en-US" dirty="0" smtClean="0"/>
              <a:t>gives the desired angle (cos of it)</a:t>
            </a:r>
          </a:p>
          <a:p>
            <a:pPr lvl="2"/>
            <a:r>
              <a:rPr lang="en-US" dirty="0" smtClean="0"/>
              <a:t>Cosine falls off to slowly; we want highlights; not diffuse a lot; fade out quickly!!</a:t>
            </a:r>
          </a:p>
          <a:p>
            <a:pPr lvl="2"/>
            <a:r>
              <a:rPr lang="en-US" dirty="0" smtClean="0"/>
              <a:t>How about this for quick fall off? (</a:t>
            </a:r>
            <a:r>
              <a:rPr lang="en-US" i="1" dirty="0" err="1" smtClean="0"/>
              <a:t>e</a:t>
            </a:r>
            <a:r>
              <a:rPr lang="en-US" dirty="0" err="1" smtClean="0"/>
              <a:t>.</a:t>
            </a:r>
            <a:r>
              <a:rPr lang="en-US" i="1" dirty="0" err="1" smtClean="0"/>
              <a:t>r</a:t>
            </a:r>
            <a:r>
              <a:rPr lang="en-US" dirty="0" smtClean="0"/>
              <a:t>)</a:t>
            </a:r>
            <a:r>
              <a:rPr lang="en-US" baseline="30000" dirty="0" smtClean="0"/>
              <a:t>p</a:t>
            </a:r>
            <a:r>
              <a:rPr lang="en-US" i="1" baseline="30000" dirty="0" smtClean="0"/>
              <a:t> </a:t>
            </a:r>
            <a:r>
              <a:rPr lang="en-US" dirty="0" smtClean="0"/>
              <a:t>   (p</a:t>
            </a:r>
            <a:r>
              <a:rPr lang="en-US" i="1" dirty="0" smtClean="0"/>
              <a:t> </a:t>
            </a:r>
            <a:r>
              <a:rPr lang="en-US" dirty="0" smtClean="0"/>
              <a:t>is called glossiness)</a:t>
            </a:r>
            <a:endParaRPr lang="en-US" i="1" baseline="30000" dirty="0" smtClean="0"/>
          </a:p>
          <a:p>
            <a:pPr lvl="2"/>
            <a:endParaRPr lang="en-US" i="1" baseline="30000" dirty="0" smtClean="0"/>
          </a:p>
          <a:p>
            <a:pPr marL="914400" lvl="2" indent="0">
              <a:buNone/>
            </a:pPr>
            <a:r>
              <a:rPr lang="en-US" i="1" baseline="30000" dirty="0" smtClean="0"/>
              <a:t> </a:t>
            </a:r>
            <a:r>
              <a:rPr lang="en-US" i="1" dirty="0" smtClean="0"/>
              <a:t>                                                                                                    </a:t>
            </a:r>
            <a:r>
              <a:rPr lang="en-US" dirty="0" smtClean="0"/>
              <a:t>dies </a:t>
            </a:r>
            <a:r>
              <a:rPr lang="en-US" dirty="0"/>
              <a:t>of quickly</a:t>
            </a:r>
            <a:endParaRPr lang="en-US" i="1" baseline="30000" dirty="0"/>
          </a:p>
          <a:p>
            <a:pPr lvl="2"/>
            <a:endParaRPr lang="en-US" i="1" baseline="30000" dirty="0" smtClean="0"/>
          </a:p>
          <a:p>
            <a:pPr lvl="1"/>
            <a:endParaRPr lang="en-US" i="1" dirty="0" smtClean="0"/>
          </a:p>
          <a:p>
            <a:endParaRPr lang="en-US" i="1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417334" y="1511662"/>
            <a:ext cx="397534" cy="1065716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417334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r</a:t>
            </a:r>
            <a:endParaRPr lang="en-US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349" y="5286225"/>
            <a:ext cx="5072062" cy="1038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58" y="1981200"/>
            <a:ext cx="910087" cy="9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Specular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r>
              <a:rPr lang="en-US" dirty="0" smtClean="0"/>
              <a:t>1 more thing: Speculation/highlights  </a:t>
            </a:r>
            <a:r>
              <a:rPr lang="en-US" i="1" dirty="0" smtClean="0"/>
              <a:t>e</a:t>
            </a:r>
            <a:r>
              <a:rPr lang="en-US" dirty="0" smtClean="0"/>
              <a:t> </a:t>
            </a:r>
            <a:r>
              <a:rPr lang="en-US" sz="1400" dirty="0" smtClean="0"/>
              <a:t>(eye)</a:t>
            </a:r>
            <a:r>
              <a:rPr lang="en-US" dirty="0" smtClean="0"/>
              <a:t>             </a:t>
            </a:r>
            <a:r>
              <a:rPr lang="en-US" i="1" dirty="0" smtClean="0"/>
              <a:t>n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          b	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 smtClean="0"/>
              <a:t>How light </a:t>
            </a:r>
            <a:r>
              <a:rPr lang="en-US" i="1" dirty="0" smtClean="0"/>
              <a:t>l </a:t>
            </a:r>
            <a:r>
              <a:rPr lang="en-US" dirty="0" smtClean="0"/>
              <a:t>reflects of something?</a:t>
            </a:r>
          </a:p>
          <a:p>
            <a:pPr lvl="1"/>
            <a:r>
              <a:rPr lang="en-US" dirty="0" smtClean="0"/>
              <a:t>Calculating </a:t>
            </a:r>
            <a:r>
              <a:rPr lang="en-US" i="1" dirty="0" smtClean="0"/>
              <a:t>r </a:t>
            </a:r>
            <a:r>
              <a:rPr lang="en-US" dirty="0" smtClean="0"/>
              <a:t>is hard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pPr lvl="1"/>
            <a:r>
              <a:rPr lang="en-US" dirty="0" smtClean="0"/>
              <a:t>Exponentiation is expensive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pPr lvl="1"/>
            <a:r>
              <a:rPr lang="en-US" dirty="0" smtClean="0"/>
              <a:t>Something more practical</a:t>
            </a:r>
          </a:p>
          <a:p>
            <a:pPr lvl="2"/>
            <a:r>
              <a:rPr lang="en-US" i="1" dirty="0" smtClean="0"/>
              <a:t>h</a:t>
            </a:r>
            <a:r>
              <a:rPr lang="en-US" dirty="0" smtClean="0"/>
              <a:t>: Halfway between </a:t>
            </a:r>
            <a:r>
              <a:rPr lang="en-US" i="1" dirty="0" smtClean="0"/>
              <a:t>l </a:t>
            </a:r>
            <a:r>
              <a:rPr lang="en-US" dirty="0" smtClean="0"/>
              <a:t>and </a:t>
            </a:r>
            <a:r>
              <a:rPr lang="en-US" i="1" dirty="0" smtClean="0"/>
              <a:t>e</a:t>
            </a:r>
          </a:p>
          <a:p>
            <a:pPr lvl="2"/>
            <a:r>
              <a:rPr lang="en-US" dirty="0" smtClean="0"/>
              <a:t>Consider angle b between </a:t>
            </a:r>
            <a:r>
              <a:rPr lang="en-US" i="1" dirty="0" smtClean="0"/>
              <a:t>n</a:t>
            </a:r>
            <a:r>
              <a:rPr lang="en-US" dirty="0" smtClean="0"/>
              <a:t> and </a:t>
            </a:r>
            <a:r>
              <a:rPr lang="en-US" i="1" dirty="0" smtClean="0"/>
              <a:t>h</a:t>
            </a:r>
          </a:p>
          <a:p>
            <a:pPr lvl="2"/>
            <a:r>
              <a:rPr lang="en-US" dirty="0" smtClean="0"/>
              <a:t>If b=0, then </a:t>
            </a:r>
            <a:r>
              <a:rPr lang="en-US" i="1" dirty="0" smtClean="0"/>
              <a:t>e </a:t>
            </a:r>
            <a:r>
              <a:rPr lang="en-US" dirty="0" smtClean="0"/>
              <a:t>will be at the perfectly reflecting direction</a:t>
            </a:r>
          </a:p>
          <a:p>
            <a:pPr lvl="3"/>
            <a:r>
              <a:rPr lang="en-US" dirty="0" smtClean="0"/>
              <a:t>Insight: If the normal was </a:t>
            </a:r>
            <a:r>
              <a:rPr lang="en-US" i="1" dirty="0" smtClean="0"/>
              <a:t>h </a:t>
            </a:r>
            <a:r>
              <a:rPr lang="en-US" dirty="0" smtClean="0"/>
              <a:t>it would be reflecting perfectly</a:t>
            </a:r>
          </a:p>
          <a:p>
            <a:pPr lvl="3"/>
            <a:r>
              <a:rPr lang="en-US" dirty="0" smtClean="0"/>
              <a:t>b measures how far </a:t>
            </a:r>
            <a:r>
              <a:rPr lang="en-US" i="1" dirty="0" smtClean="0"/>
              <a:t>h </a:t>
            </a:r>
            <a:r>
              <a:rPr lang="en-US" dirty="0" smtClean="0"/>
              <a:t>is off the real normal</a:t>
            </a:r>
          </a:p>
          <a:p>
            <a:pPr lvl="2"/>
            <a:r>
              <a:rPr lang="en-US" dirty="0" smtClean="0"/>
              <a:t>Hence, use specular light term as SPE * (</a:t>
            </a:r>
            <a:r>
              <a:rPr lang="en-US" i="1" dirty="0" err="1" smtClean="0"/>
              <a:t>n</a:t>
            </a:r>
            <a:r>
              <a:rPr lang="en-US" dirty="0" err="1" smtClean="0"/>
              <a:t>.</a:t>
            </a:r>
            <a:r>
              <a:rPr lang="en-US" i="1" dirty="0" err="1" smtClean="0"/>
              <a:t>h</a:t>
            </a:r>
            <a:r>
              <a:rPr lang="en-US" dirty="0" smtClean="0"/>
              <a:t>)</a:t>
            </a:r>
            <a:r>
              <a:rPr lang="en-US" baseline="30000" dirty="0" smtClean="0"/>
              <a:t>p</a:t>
            </a:r>
          </a:p>
          <a:p>
            <a:pPr lvl="3"/>
            <a:r>
              <a:rPr lang="en-US" dirty="0" smtClean="0"/>
              <a:t>SPE constant: only a portion of light is reflected</a:t>
            </a:r>
            <a:endParaRPr lang="en-US" baseline="30000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i="1" baseline="30000" dirty="0"/>
          </a:p>
          <a:p>
            <a:pPr lvl="2"/>
            <a:endParaRPr lang="en-US" i="1" baseline="30000" dirty="0" smtClean="0"/>
          </a:p>
          <a:p>
            <a:pPr lvl="1"/>
            <a:endParaRPr lang="en-US" i="1" dirty="0" smtClean="0"/>
          </a:p>
          <a:p>
            <a:endParaRPr lang="en-US" i="1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477000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     h</a:t>
            </a:r>
            <a:endParaRPr lang="en-US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558" y="1981200"/>
            <a:ext cx="910087" cy="90213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6814868" y="1417638"/>
            <a:ext cx="130474" cy="11530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9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Let Cr, Cg, </a:t>
            </a:r>
            <a:r>
              <a:rPr lang="en-US" dirty="0" err="1" smtClean="0"/>
              <a:t>Cb</a:t>
            </a:r>
            <a:r>
              <a:rPr lang="en-US" dirty="0" smtClean="0"/>
              <a:t> be the base color of the object   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E.g., (1,0,0) if the object is red                                               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/>
              <a:t>Illumination at point x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= Cr</a:t>
            </a:r>
            <a:r>
              <a:rPr lang="en-US" dirty="0" smtClean="0"/>
              <a:t>*(</a:t>
            </a:r>
            <a:r>
              <a:rPr lang="en-US" dirty="0" err="1" smtClean="0"/>
              <a:t>AMBr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+ </a:t>
            </a:r>
            <a:r>
              <a:rPr lang="en-US" dirty="0" err="1" smtClean="0"/>
              <a:t>CLr</a:t>
            </a:r>
            <a:r>
              <a:rPr lang="en-US" dirty="0" smtClean="0"/>
              <a:t> * </a:t>
            </a:r>
            <a:r>
              <a:rPr lang="en-US" dirty="0" err="1" smtClean="0"/>
              <a:t>SPEr</a:t>
            </a:r>
            <a:r>
              <a:rPr lang="en-US" dirty="0" smtClean="0"/>
              <a:t> * (</a:t>
            </a:r>
            <a:r>
              <a:rPr lang="en-US" i="1" dirty="0" err="1" smtClean="0"/>
              <a:t>n</a:t>
            </a:r>
            <a:r>
              <a:rPr lang="en-US" dirty="0" err="1" smtClean="0"/>
              <a:t>.</a:t>
            </a:r>
            <a:r>
              <a:rPr lang="en-US" i="1" dirty="0" err="1" smtClean="0"/>
              <a:t>h</a:t>
            </a:r>
            <a:r>
              <a:rPr lang="en-US" i="1" dirty="0" smtClean="0"/>
              <a:t>)</a:t>
            </a:r>
            <a:r>
              <a:rPr lang="en-US" baseline="30000" dirty="0" smtClean="0"/>
              <a:t>p</a:t>
            </a:r>
            <a:endParaRPr lang="en-US" baseline="30000" dirty="0"/>
          </a:p>
          <a:p>
            <a:pPr lvl="1"/>
            <a:r>
              <a:rPr lang="en-US" dirty="0"/>
              <a:t>Ig = Cg</a:t>
            </a:r>
            <a:r>
              <a:rPr lang="en-US" dirty="0" smtClean="0"/>
              <a:t>*(</a:t>
            </a:r>
            <a:r>
              <a:rPr lang="en-US" dirty="0" err="1" smtClean="0"/>
              <a:t>AMBg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SPEg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dirty="0" err="1"/>
              <a:t>Cb</a:t>
            </a:r>
            <a:r>
              <a:rPr lang="en-US" dirty="0" smtClean="0"/>
              <a:t>*(</a:t>
            </a:r>
            <a:r>
              <a:rPr lang="en-US" dirty="0" err="1" smtClean="0"/>
              <a:t>AMBb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SPEb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CL is the color of the light source (to be blended w/ base color)</a:t>
            </a:r>
          </a:p>
          <a:p>
            <a:pPr lvl="2"/>
            <a:r>
              <a:rPr lang="en-US" dirty="0" smtClean="0"/>
              <a:t>Typically white: (1, 1, 1)</a:t>
            </a:r>
          </a:p>
          <a:p>
            <a:pPr lvl="1"/>
            <a:r>
              <a:rPr lang="en-US" dirty="0" smtClean="0"/>
              <a:t>Specular constant </a:t>
            </a:r>
            <a:r>
              <a:rPr lang="en-US" dirty="0"/>
              <a:t>typically </a:t>
            </a:r>
            <a:r>
              <a:rPr lang="en-US" dirty="0" smtClean="0"/>
              <a:t>0.3</a:t>
            </a:r>
          </a:p>
          <a:p>
            <a:pPr lvl="1"/>
            <a:r>
              <a:rPr lang="en-US" dirty="0"/>
              <a:t>Summary: decide </a:t>
            </a:r>
            <a:r>
              <a:rPr lang="en-US" dirty="0" smtClean="0"/>
              <a:t>how </a:t>
            </a:r>
            <a:r>
              <a:rPr lang="en-US" dirty="0"/>
              <a:t>object reflects light </a:t>
            </a:r>
            <a:r>
              <a:rPr lang="en-US" dirty="0" err="1"/>
              <a:t>specularly</a:t>
            </a:r>
            <a:r>
              <a:rPr lang="en-US" dirty="0"/>
              <a:t> (highlights)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14868" y="1417638"/>
            <a:ext cx="130474" cy="11530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477000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     h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5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Let Cr, Cg, </a:t>
            </a:r>
            <a:r>
              <a:rPr lang="en-US" dirty="0" err="1" smtClean="0"/>
              <a:t>Cb</a:t>
            </a:r>
            <a:r>
              <a:rPr lang="en-US" dirty="0" smtClean="0"/>
              <a:t> be the base color of the object   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E.g., (1,0,0) if the object is red                                               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/>
              <a:t>Illumination at point x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= Cr</a:t>
            </a:r>
            <a:r>
              <a:rPr lang="en-US" dirty="0" smtClean="0"/>
              <a:t>*(</a:t>
            </a:r>
            <a:r>
              <a:rPr lang="en-US" dirty="0" err="1" smtClean="0"/>
              <a:t>AMBr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+ </a:t>
            </a:r>
            <a:r>
              <a:rPr lang="en-US" dirty="0" err="1" smtClean="0"/>
              <a:t>CLr</a:t>
            </a:r>
            <a:r>
              <a:rPr lang="en-US" dirty="0" smtClean="0"/>
              <a:t> * </a:t>
            </a:r>
            <a:r>
              <a:rPr lang="en-US" dirty="0" err="1" smtClean="0"/>
              <a:t>SPEr</a:t>
            </a:r>
            <a:r>
              <a:rPr lang="en-US" dirty="0" smtClean="0"/>
              <a:t> * (</a:t>
            </a:r>
            <a:r>
              <a:rPr lang="en-US" i="1" dirty="0" err="1" smtClean="0"/>
              <a:t>n</a:t>
            </a:r>
            <a:r>
              <a:rPr lang="en-US" dirty="0" err="1" smtClean="0"/>
              <a:t>.</a:t>
            </a:r>
            <a:r>
              <a:rPr lang="en-US" i="1" dirty="0" err="1" smtClean="0"/>
              <a:t>h</a:t>
            </a:r>
            <a:r>
              <a:rPr lang="en-US" i="1" dirty="0" smtClean="0"/>
              <a:t>)</a:t>
            </a:r>
            <a:r>
              <a:rPr lang="en-US" baseline="30000" dirty="0" smtClean="0"/>
              <a:t>p</a:t>
            </a:r>
            <a:endParaRPr lang="en-US" baseline="30000" dirty="0"/>
          </a:p>
          <a:p>
            <a:pPr lvl="1"/>
            <a:r>
              <a:rPr lang="en-US" dirty="0"/>
              <a:t>Ig = Cg</a:t>
            </a:r>
            <a:r>
              <a:rPr lang="en-US" dirty="0" smtClean="0"/>
              <a:t>*(</a:t>
            </a:r>
            <a:r>
              <a:rPr lang="en-US" dirty="0" err="1" smtClean="0"/>
              <a:t>AMBg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SPEg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dirty="0" err="1"/>
              <a:t>Cb</a:t>
            </a:r>
            <a:r>
              <a:rPr lang="en-US" dirty="0" smtClean="0"/>
              <a:t>*(</a:t>
            </a:r>
            <a:r>
              <a:rPr lang="en-US" dirty="0" err="1" smtClean="0"/>
              <a:t>AMBb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SPEb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For each object how many new parameters you need to specify?</a:t>
            </a:r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14868" y="1417638"/>
            <a:ext cx="130474" cy="11530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477000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     h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Let Cr, Cg, </a:t>
            </a:r>
            <a:r>
              <a:rPr lang="en-US" dirty="0" err="1" smtClean="0"/>
              <a:t>Cb</a:t>
            </a:r>
            <a:r>
              <a:rPr lang="en-US" dirty="0" smtClean="0"/>
              <a:t> be the base color of the object   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E.g., (1,0,0) if the object is red                                               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/>
              <a:t>Illumination at point x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= Cr</a:t>
            </a:r>
            <a:r>
              <a:rPr lang="en-US" dirty="0" smtClean="0"/>
              <a:t>*(</a:t>
            </a:r>
            <a:r>
              <a:rPr lang="en-US" dirty="0" err="1" smtClean="0"/>
              <a:t>AMBr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+ </a:t>
            </a:r>
            <a:r>
              <a:rPr lang="en-US" dirty="0" err="1" smtClean="0"/>
              <a:t>CLr</a:t>
            </a:r>
            <a:r>
              <a:rPr lang="en-US" dirty="0" smtClean="0"/>
              <a:t> * </a:t>
            </a:r>
            <a:r>
              <a:rPr lang="en-US" dirty="0" err="1" smtClean="0"/>
              <a:t>SPEr</a:t>
            </a:r>
            <a:r>
              <a:rPr lang="en-US" dirty="0" smtClean="0"/>
              <a:t> * (</a:t>
            </a:r>
            <a:r>
              <a:rPr lang="en-US" i="1" dirty="0" err="1" smtClean="0"/>
              <a:t>n</a:t>
            </a:r>
            <a:r>
              <a:rPr lang="en-US" dirty="0" err="1" smtClean="0"/>
              <a:t>.</a:t>
            </a:r>
            <a:r>
              <a:rPr lang="en-US" i="1" dirty="0" err="1" smtClean="0"/>
              <a:t>h</a:t>
            </a:r>
            <a:r>
              <a:rPr lang="en-US" i="1" dirty="0" smtClean="0"/>
              <a:t>)</a:t>
            </a:r>
            <a:r>
              <a:rPr lang="en-US" baseline="30000" dirty="0" smtClean="0"/>
              <a:t>p</a:t>
            </a:r>
            <a:endParaRPr lang="en-US" baseline="30000" dirty="0"/>
          </a:p>
          <a:p>
            <a:pPr lvl="1"/>
            <a:r>
              <a:rPr lang="en-US" dirty="0"/>
              <a:t>Ig = Cg</a:t>
            </a:r>
            <a:r>
              <a:rPr lang="en-US" dirty="0" smtClean="0"/>
              <a:t>*(</a:t>
            </a:r>
            <a:r>
              <a:rPr lang="en-US" dirty="0" err="1" smtClean="0"/>
              <a:t>AMBg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SPEg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dirty="0" err="1"/>
              <a:t>Cb</a:t>
            </a:r>
            <a:r>
              <a:rPr lang="en-US" dirty="0" smtClean="0"/>
              <a:t>*(</a:t>
            </a:r>
            <a:r>
              <a:rPr lang="en-US" dirty="0" err="1" smtClean="0"/>
              <a:t>AMBb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SPEb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For each object how many new parameters you need to specify?</a:t>
            </a:r>
          </a:p>
          <a:p>
            <a:pPr lvl="2"/>
            <a:r>
              <a:rPr lang="en-US" dirty="0" smtClean="0"/>
              <a:t>Cr, Cg, </a:t>
            </a:r>
            <a:r>
              <a:rPr lang="en-US" dirty="0" err="1" smtClean="0"/>
              <a:t>Cb</a:t>
            </a:r>
            <a:r>
              <a:rPr lang="en-US" dirty="0" smtClean="0"/>
              <a:t>, </a:t>
            </a:r>
            <a:r>
              <a:rPr lang="en-US" dirty="0" err="1" smtClean="0"/>
              <a:t>DIFr</a:t>
            </a:r>
            <a:r>
              <a:rPr lang="en-US" dirty="0" smtClean="0"/>
              <a:t>, </a:t>
            </a:r>
            <a:r>
              <a:rPr lang="en-US" dirty="0" err="1" smtClean="0"/>
              <a:t>DIFg</a:t>
            </a:r>
            <a:r>
              <a:rPr lang="en-US" dirty="0" smtClean="0"/>
              <a:t>, </a:t>
            </a:r>
            <a:r>
              <a:rPr lang="en-US" dirty="0" err="1" smtClean="0"/>
              <a:t>DIFb</a:t>
            </a:r>
            <a:r>
              <a:rPr lang="en-US" dirty="0" smtClean="0"/>
              <a:t>, </a:t>
            </a:r>
            <a:r>
              <a:rPr lang="en-US" dirty="0" err="1" smtClean="0"/>
              <a:t>SPECr</a:t>
            </a:r>
            <a:r>
              <a:rPr lang="en-US" dirty="0" smtClean="0"/>
              <a:t>, </a:t>
            </a:r>
            <a:r>
              <a:rPr lang="en-US" dirty="0" err="1" smtClean="0"/>
              <a:t>SPEg</a:t>
            </a:r>
            <a:r>
              <a:rPr lang="en-US" dirty="0" smtClean="0"/>
              <a:t>, </a:t>
            </a:r>
            <a:r>
              <a:rPr lang="en-US" dirty="0" err="1" smtClean="0"/>
              <a:t>SPEb</a:t>
            </a:r>
            <a:r>
              <a:rPr lang="en-US" dirty="0" smtClean="0"/>
              <a:t>, p //ambient &amp; </a:t>
            </a:r>
            <a:r>
              <a:rPr lang="en-US" dirty="0" err="1" smtClean="0"/>
              <a:t>lightColor</a:t>
            </a:r>
            <a:r>
              <a:rPr lang="en-US" dirty="0" smtClean="0"/>
              <a:t> fixed</a:t>
            </a:r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14868" y="1417638"/>
            <a:ext cx="130474" cy="11530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477000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     h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4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Let Cr, Cg, </a:t>
            </a:r>
            <a:r>
              <a:rPr lang="en-US" dirty="0" err="1" smtClean="0"/>
              <a:t>Cb</a:t>
            </a:r>
            <a:r>
              <a:rPr lang="en-US" dirty="0" smtClean="0"/>
              <a:t> be the base color of the object   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E.g., (1,0,0) if the object is red                                               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/>
              <a:t>Illumination at point x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= Cr</a:t>
            </a:r>
            <a:r>
              <a:rPr lang="en-US" dirty="0" smtClean="0"/>
              <a:t>*(</a:t>
            </a:r>
            <a:r>
              <a:rPr lang="en-US" dirty="0" err="1" smtClean="0"/>
              <a:t>AMBr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+ </a:t>
            </a:r>
            <a:r>
              <a:rPr lang="en-US" dirty="0" err="1" smtClean="0"/>
              <a:t>CLr</a:t>
            </a:r>
            <a:r>
              <a:rPr lang="en-US" dirty="0" smtClean="0"/>
              <a:t> * </a:t>
            </a:r>
            <a:r>
              <a:rPr lang="en-US" dirty="0" err="1" smtClean="0"/>
              <a:t>SPEr</a:t>
            </a:r>
            <a:r>
              <a:rPr lang="en-US" dirty="0" smtClean="0"/>
              <a:t> * (</a:t>
            </a:r>
            <a:r>
              <a:rPr lang="en-US" i="1" dirty="0" err="1" smtClean="0"/>
              <a:t>n</a:t>
            </a:r>
            <a:r>
              <a:rPr lang="en-US" dirty="0" err="1" smtClean="0"/>
              <a:t>.</a:t>
            </a:r>
            <a:r>
              <a:rPr lang="en-US" i="1" dirty="0" err="1" smtClean="0"/>
              <a:t>h</a:t>
            </a:r>
            <a:r>
              <a:rPr lang="en-US" i="1" dirty="0" smtClean="0"/>
              <a:t>)</a:t>
            </a:r>
            <a:r>
              <a:rPr lang="en-US" baseline="30000" dirty="0" smtClean="0"/>
              <a:t>p</a:t>
            </a:r>
            <a:endParaRPr lang="en-US" baseline="30000" dirty="0"/>
          </a:p>
          <a:p>
            <a:pPr lvl="1"/>
            <a:r>
              <a:rPr lang="en-US" dirty="0"/>
              <a:t>Ig = Cg</a:t>
            </a:r>
            <a:r>
              <a:rPr lang="en-US" dirty="0" smtClean="0"/>
              <a:t>*(</a:t>
            </a:r>
            <a:r>
              <a:rPr lang="en-US" dirty="0" err="1" smtClean="0"/>
              <a:t>AMBg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SPEg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dirty="0" err="1"/>
              <a:t>Cb</a:t>
            </a:r>
            <a:r>
              <a:rPr lang="en-US" dirty="0" smtClean="0"/>
              <a:t>*(</a:t>
            </a:r>
            <a:r>
              <a:rPr lang="en-US" dirty="0" err="1" smtClean="0"/>
              <a:t>AMBb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SPEb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Our color model to color our objects includes</a:t>
            </a:r>
          </a:p>
          <a:p>
            <a:pPr lvl="2"/>
            <a:r>
              <a:rPr lang="en-US" dirty="0" smtClean="0"/>
              <a:t>Base color Cr/g/b</a:t>
            </a:r>
          </a:p>
          <a:p>
            <a:pPr lvl="2"/>
            <a:r>
              <a:rPr lang="en-US" dirty="0" smtClean="0"/>
              <a:t>How much that base color is reflected</a:t>
            </a:r>
          </a:p>
          <a:p>
            <a:pPr lvl="2"/>
            <a:r>
              <a:rPr lang="en-US" dirty="0" smtClean="0"/>
              <a:t>How object reflects light </a:t>
            </a:r>
            <a:r>
              <a:rPr lang="en-US" dirty="0" err="1" smtClean="0"/>
              <a:t>specularly</a:t>
            </a:r>
            <a:r>
              <a:rPr lang="en-US" dirty="0" smtClean="0"/>
              <a:t> (highlights)</a:t>
            </a:r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14868" y="1417638"/>
            <a:ext cx="130474" cy="11530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477000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     h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352800" y="4267200"/>
            <a:ext cx="1295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33600" y="3124200"/>
            <a:ext cx="2286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57800" y="4267200"/>
            <a:ext cx="6096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72000" y="3124200"/>
            <a:ext cx="2373342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9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Let Cr, Cg, </a:t>
            </a:r>
            <a:r>
              <a:rPr lang="en-US" dirty="0" err="1" smtClean="0"/>
              <a:t>Cb</a:t>
            </a:r>
            <a:r>
              <a:rPr lang="en-US" dirty="0" smtClean="0"/>
              <a:t> be the base color of the object   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E.g., (1,0,0) if the object is red                                               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/>
              <a:t>Illumination at point x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= Cr</a:t>
            </a:r>
            <a:r>
              <a:rPr lang="en-US" dirty="0" smtClean="0"/>
              <a:t>*(</a:t>
            </a:r>
            <a:r>
              <a:rPr lang="en-US" dirty="0" err="1" smtClean="0"/>
              <a:t>AMBr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+ </a:t>
            </a:r>
            <a:r>
              <a:rPr lang="en-US" dirty="0" err="1" smtClean="0"/>
              <a:t>CLr</a:t>
            </a:r>
            <a:r>
              <a:rPr lang="en-US" dirty="0" smtClean="0"/>
              <a:t> * </a:t>
            </a:r>
            <a:r>
              <a:rPr lang="en-US" dirty="0" err="1" smtClean="0"/>
              <a:t>SPEr</a:t>
            </a:r>
            <a:r>
              <a:rPr lang="en-US" dirty="0" smtClean="0"/>
              <a:t> * (</a:t>
            </a:r>
            <a:r>
              <a:rPr lang="en-US" i="1" dirty="0" err="1" smtClean="0"/>
              <a:t>n</a:t>
            </a:r>
            <a:r>
              <a:rPr lang="en-US" dirty="0" err="1" smtClean="0"/>
              <a:t>.</a:t>
            </a:r>
            <a:r>
              <a:rPr lang="en-US" i="1" dirty="0" err="1" smtClean="0"/>
              <a:t>h</a:t>
            </a:r>
            <a:r>
              <a:rPr lang="en-US" i="1" dirty="0" smtClean="0"/>
              <a:t>)</a:t>
            </a:r>
            <a:r>
              <a:rPr lang="en-US" baseline="30000" dirty="0" smtClean="0"/>
              <a:t>p</a:t>
            </a:r>
            <a:endParaRPr lang="en-US" baseline="30000" dirty="0"/>
          </a:p>
          <a:p>
            <a:pPr lvl="1"/>
            <a:r>
              <a:rPr lang="en-US" dirty="0"/>
              <a:t>Ig = Cg</a:t>
            </a:r>
            <a:r>
              <a:rPr lang="en-US" dirty="0" smtClean="0"/>
              <a:t>*(</a:t>
            </a:r>
            <a:r>
              <a:rPr lang="en-US" dirty="0" err="1" smtClean="0"/>
              <a:t>AMBg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SPEg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dirty="0" err="1"/>
              <a:t>Cb</a:t>
            </a:r>
            <a:r>
              <a:rPr lang="en-US" dirty="0" smtClean="0"/>
              <a:t>*(</a:t>
            </a:r>
            <a:r>
              <a:rPr lang="en-US" dirty="0" err="1" smtClean="0"/>
              <a:t>AMBb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SPEb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Our color model to color our objects includes</a:t>
            </a:r>
          </a:p>
          <a:p>
            <a:pPr lvl="2"/>
            <a:r>
              <a:rPr lang="en-US" dirty="0" smtClean="0"/>
              <a:t>Pretty good as long as surfaces look like plastics</a:t>
            </a:r>
          </a:p>
          <a:p>
            <a:pPr lvl="3"/>
            <a:r>
              <a:rPr lang="en-US" dirty="0" smtClean="0"/>
              <a:t>Toy Story objects</a:t>
            </a:r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14868" y="1417638"/>
            <a:ext cx="130474" cy="11530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477000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     h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121338"/>
            <a:ext cx="3009900" cy="166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/>
          <a:lstStyle/>
          <a:p>
            <a:r>
              <a:rPr lang="en-US" dirty="0" smtClean="0"/>
              <a:t>Let Cr, Cg, </a:t>
            </a:r>
            <a:r>
              <a:rPr lang="en-US" dirty="0" err="1" smtClean="0"/>
              <a:t>Cb</a:t>
            </a:r>
            <a:r>
              <a:rPr lang="en-US" dirty="0" smtClean="0"/>
              <a:t> be the base color of the object   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E.g., (1,0,0) if the object is red                                               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/>
              <a:t>Illumination at point x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= Cr</a:t>
            </a:r>
            <a:r>
              <a:rPr lang="en-US" dirty="0" smtClean="0"/>
              <a:t>*(</a:t>
            </a:r>
            <a:r>
              <a:rPr lang="en-US" dirty="0" err="1" smtClean="0"/>
              <a:t>AMBr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+ </a:t>
            </a:r>
            <a:r>
              <a:rPr lang="en-US" dirty="0" err="1" smtClean="0"/>
              <a:t>CLr</a:t>
            </a:r>
            <a:r>
              <a:rPr lang="en-US" dirty="0" smtClean="0"/>
              <a:t> * </a:t>
            </a:r>
            <a:r>
              <a:rPr lang="en-US" dirty="0" err="1" smtClean="0"/>
              <a:t>SPEr</a:t>
            </a:r>
            <a:r>
              <a:rPr lang="en-US" dirty="0" smtClean="0"/>
              <a:t> * (</a:t>
            </a:r>
            <a:r>
              <a:rPr lang="en-US" i="1" dirty="0" err="1" smtClean="0"/>
              <a:t>n</a:t>
            </a:r>
            <a:r>
              <a:rPr lang="en-US" dirty="0" err="1" smtClean="0"/>
              <a:t>.</a:t>
            </a:r>
            <a:r>
              <a:rPr lang="en-US" i="1" dirty="0" err="1" smtClean="0"/>
              <a:t>h</a:t>
            </a:r>
            <a:r>
              <a:rPr lang="en-US" i="1" dirty="0" smtClean="0"/>
              <a:t>)</a:t>
            </a:r>
            <a:r>
              <a:rPr lang="en-US" baseline="30000" dirty="0" smtClean="0"/>
              <a:t>p</a:t>
            </a:r>
            <a:endParaRPr lang="en-US" baseline="30000" dirty="0"/>
          </a:p>
          <a:p>
            <a:pPr lvl="1"/>
            <a:r>
              <a:rPr lang="en-US" dirty="0"/>
              <a:t>Ig = Cg</a:t>
            </a:r>
            <a:r>
              <a:rPr lang="en-US" dirty="0" smtClean="0"/>
              <a:t>*(</a:t>
            </a:r>
            <a:r>
              <a:rPr lang="en-US" dirty="0" err="1" smtClean="0"/>
              <a:t>AMBg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SPEg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dirty="0" err="1"/>
              <a:t>Cb</a:t>
            </a:r>
            <a:r>
              <a:rPr lang="en-US" dirty="0" smtClean="0"/>
              <a:t>*(</a:t>
            </a:r>
            <a:r>
              <a:rPr lang="en-US" dirty="0" err="1" smtClean="0"/>
              <a:t>AMBb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SPEb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Play with this model for cool effects</a:t>
            </a:r>
          </a:p>
          <a:p>
            <a:pPr lvl="2"/>
            <a:r>
              <a:rPr lang="en-US" dirty="0" smtClean="0"/>
              <a:t>Orange ball </a:t>
            </a:r>
            <a:r>
              <a:rPr lang="en-US" dirty="0" smtClean="0">
                <a:sym typeface="Wingdings" panose="05000000000000000000" pitchFamily="2" charset="2"/>
              </a:rPr>
              <a:t> orange //bump mapping; play with </a:t>
            </a:r>
            <a:endParaRPr lang="en-US" i="1" dirty="0" smtClean="0">
              <a:sym typeface="Wingdings" panose="05000000000000000000" pitchFamily="2" charset="2"/>
            </a:endParaRP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In orange normal vectors vary as opposed to the smooth ball surface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Texturing //play with the color you map on the surface Cr/g/b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Vary reflections on objects //play with </a:t>
            </a:r>
            <a:r>
              <a:rPr lang="en-US" i="1" dirty="0" smtClean="0">
                <a:sym typeface="Wingdings" panose="05000000000000000000" pitchFamily="2" charset="2"/>
              </a:rPr>
              <a:t>l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Write your gf’s name with glossy characters //play with p</a:t>
            </a:r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14868" y="1417638"/>
            <a:ext cx="130474" cy="11530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477000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     h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Model Output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3648456" cy="364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72" y="2348429"/>
            <a:ext cx="3648456" cy="364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6030332"/>
            <a:ext cx="199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 + Ambient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6030332"/>
            <a:ext cx="316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 + Ambient + Specular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/>
              <a:t>foreach</a:t>
            </a:r>
            <a:r>
              <a:rPr lang="en-US" dirty="0" smtClean="0"/>
              <a:t> pixel s:</a:t>
            </a:r>
          </a:p>
          <a:p>
            <a:pPr>
              <a:buNone/>
            </a:pPr>
            <a:r>
              <a:rPr lang="en-US" dirty="0" smtClean="0"/>
              <a:t>    compute the viewing ray </a:t>
            </a:r>
            <a:r>
              <a:rPr lang="en-US" b="1" dirty="0" smtClean="0"/>
              <a:t>r</a:t>
            </a:r>
            <a:r>
              <a:rPr lang="en-US" dirty="0" smtClean="0"/>
              <a:t> (from </a:t>
            </a:r>
            <a:r>
              <a:rPr lang="en-US" b="1" dirty="0" smtClean="0"/>
              <a:t>e</a:t>
            </a:r>
            <a:r>
              <a:rPr lang="en-US" dirty="0" smtClean="0"/>
              <a:t> to </a:t>
            </a:r>
            <a:r>
              <a:rPr lang="en-US" b="1" dirty="0" smtClean="0"/>
              <a:t>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 = ∞, </a:t>
            </a:r>
            <a:r>
              <a:rPr lang="en-US" dirty="0" err="1" smtClean="0"/>
              <a:t>obj</a:t>
            </a:r>
            <a:r>
              <a:rPr lang="en-US" dirty="0" smtClean="0"/>
              <a:t> = NULL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err="1" smtClean="0"/>
              <a:t>foreach</a:t>
            </a:r>
            <a:r>
              <a:rPr lang="en-US" dirty="0" smtClean="0"/>
              <a:t> object o: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smtClean="0"/>
              <a:t>if</a:t>
            </a:r>
            <a:r>
              <a:rPr lang="en-US" dirty="0" smtClean="0"/>
              <a:t> r intersects o: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b="1" dirty="0" smtClean="0"/>
              <a:t>if</a:t>
            </a:r>
            <a:r>
              <a:rPr lang="en-US" dirty="0" smtClean="0"/>
              <a:t> t &lt;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 = t, </a:t>
            </a:r>
            <a:r>
              <a:rPr lang="en-US" dirty="0" err="1" smtClean="0"/>
              <a:t>obj</a:t>
            </a:r>
            <a:r>
              <a:rPr lang="en-US" dirty="0" smtClean="0"/>
              <a:t> = o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dirty="0" err="1" smtClean="0"/>
              <a:t>obj</a:t>
            </a:r>
            <a:r>
              <a:rPr lang="en-US" dirty="0" smtClean="0"/>
              <a:t> not NULL:</a:t>
            </a:r>
          </a:p>
          <a:p>
            <a:pPr>
              <a:buNone/>
            </a:pPr>
            <a:r>
              <a:rPr lang="en-US" dirty="0" smtClean="0"/>
              <a:t>        pixel color = color of </a:t>
            </a:r>
            <a:r>
              <a:rPr lang="en-US" dirty="0" err="1" smtClean="0"/>
              <a:t>obj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else</a:t>
            </a:r>
          </a:p>
          <a:p>
            <a:pPr>
              <a:buNone/>
            </a:pPr>
            <a:r>
              <a:rPr lang="en-US" dirty="0" smtClean="0"/>
              <a:t>        pixel color = color of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Model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glossiness exponent (p) makes the highlight more focused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026" name="Picture 2" descr="phong spe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096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5638800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http://cgru.sourceforge.net/</a:t>
            </a:r>
          </a:p>
        </p:txBody>
      </p:sp>
    </p:spTree>
    <p:extLst>
      <p:ext uri="{BB962C8B-B14F-4D97-AF65-F5344CB8AC3E}">
        <p14:creationId xmlns:p14="http://schemas.microsoft.com/office/powerpoint/2010/main" val="26420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terms are important when talking about light-surface interaction:</a:t>
            </a:r>
          </a:p>
          <a:p>
            <a:pPr lvl="1"/>
            <a:r>
              <a:rPr lang="en-US" dirty="0" smtClean="0"/>
              <a:t>Power, aka Radiant Power</a:t>
            </a:r>
          </a:p>
          <a:p>
            <a:pPr lvl="1"/>
            <a:r>
              <a:rPr lang="en-US" dirty="0"/>
              <a:t>Intensity, aka Radiant </a:t>
            </a:r>
            <a:r>
              <a:rPr lang="en-US" dirty="0" smtClean="0"/>
              <a:t>Intensity</a:t>
            </a:r>
          </a:p>
          <a:p>
            <a:pPr lvl="1"/>
            <a:r>
              <a:rPr lang="en-US" dirty="0" smtClean="0"/>
              <a:t>Radiance</a:t>
            </a:r>
          </a:p>
          <a:p>
            <a:pPr lvl="1"/>
            <a:r>
              <a:rPr lang="en-US" dirty="0" smtClean="0"/>
              <a:t>Irradiance</a:t>
            </a:r>
          </a:p>
          <a:p>
            <a:endParaRPr lang="en-US" dirty="0" smtClean="0"/>
          </a:p>
          <a:p>
            <a:r>
              <a:rPr lang="en-US" dirty="0" smtClean="0"/>
              <a:t>We already used them but let’s formalize definitions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1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is the time-rate of energy</a:t>
            </a:r>
          </a:p>
          <a:p>
            <a:r>
              <a:rPr lang="en-US" dirty="0" smtClean="0"/>
              <a:t>It measures how much energy (i.e. in Joules) a light source emits in all possible directions per second</a:t>
            </a:r>
          </a:p>
          <a:p>
            <a:r>
              <a:rPr lang="en-US" dirty="0" smtClean="0"/>
              <a:t>Power is measured in Watts (W = J/s)</a:t>
            </a:r>
          </a:p>
          <a:p>
            <a:r>
              <a:rPr lang="en-US" dirty="0" smtClean="0"/>
              <a:t>Power (P) is also known as flux (</a:t>
            </a:r>
            <a:r>
              <a:rPr lang="tr-TR" dirty="0" smtClean="0"/>
              <a:t>Φ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Rate at which light energy is transmitted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0" y="4419600"/>
                <a:ext cx="1146083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419600"/>
                <a:ext cx="1146083" cy="701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5382" y="415311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Energy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5382" y="512081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</a:t>
            </a:r>
            <a:r>
              <a:rPr lang="en-US" dirty="0" err="1" smtClean="0"/>
              <a:t>ime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4866866" y="4337780"/>
            <a:ext cx="1228516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1"/>
          </p:cNvCxnSpPr>
          <p:nvPr/>
        </p:nvCxnSpPr>
        <p:spPr>
          <a:xfrm>
            <a:off x="4866866" y="5029200"/>
            <a:ext cx="1228516" cy="276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Intensity is defined as power per solid angle</a:t>
            </a:r>
          </a:p>
          <a:p>
            <a:r>
              <a:rPr lang="en-US" dirty="0" smtClean="0"/>
              <a:t>Typically defined for point light sources and measured in W/</a:t>
            </a:r>
            <a:r>
              <a:rPr lang="en-US" dirty="0" err="1" smtClean="0"/>
              <a:t>sr</a:t>
            </a:r>
            <a:endParaRPr lang="en-US" dirty="0" smtClean="0"/>
          </a:p>
          <a:p>
            <a:r>
              <a:rPr lang="en-US" dirty="0" smtClean="0"/>
              <a:t>Energy distribution of a light source (inverse square law)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49031" y="4724376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</a:t>
            </a:r>
            <a:r>
              <a:rPr lang="en-US" sz="1200" dirty="0" smtClean="0"/>
              <a:t>ec-expert.com</a:t>
            </a:r>
            <a:endParaRPr lang="en-US" sz="1200" dirty="0"/>
          </a:p>
        </p:txBody>
      </p:sp>
      <p:pic>
        <p:nvPicPr>
          <p:cNvPr id="1026" name="Picture 2" descr="Image result for luminous int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63181"/>
            <a:ext cx="3810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72200" y="4267200"/>
                <a:ext cx="109382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267200"/>
                <a:ext cx="1093826" cy="701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714514" y="396503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12655" y="508922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 angle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7266026" y="4149703"/>
            <a:ext cx="448488" cy="271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7266026" y="4861986"/>
            <a:ext cx="346629" cy="41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746384" y="3276600"/>
                <a:ext cx="6477000" cy="25146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Here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sr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stands for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steradians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– 3D version of an angle (called solid angle)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Max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steradians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l-GR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just like a max 2D angle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384" y="3276600"/>
                <a:ext cx="6477000" cy="25146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05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angle is the </a:t>
            </a:r>
            <a:r>
              <a:rPr lang="en-US" dirty="0" smtClean="0">
                <a:solidFill>
                  <a:schemeClr val="accent1"/>
                </a:solidFill>
              </a:rPr>
              <a:t>3D generalization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chemeClr val="accent1"/>
                </a:solidFill>
              </a:rPr>
              <a:t>angle</a:t>
            </a:r>
          </a:p>
          <a:p>
            <a:r>
              <a:rPr lang="en-US" dirty="0" smtClean="0"/>
              <a:t>It corresponds to a </a:t>
            </a:r>
            <a:r>
              <a:rPr lang="en-US" dirty="0" smtClean="0">
                <a:solidFill>
                  <a:schemeClr val="accent1"/>
                </a:solidFill>
              </a:rPr>
              <a:t>surface area </a:t>
            </a:r>
            <a:r>
              <a:rPr lang="en-US" dirty="0" smtClean="0"/>
              <a:t>on a </a:t>
            </a:r>
            <a:r>
              <a:rPr lang="en-US" dirty="0" smtClean="0">
                <a:solidFill>
                  <a:schemeClr val="accent1"/>
                </a:solidFill>
              </a:rPr>
              <a:t>unit sphere</a:t>
            </a:r>
          </a:p>
          <a:p>
            <a:pPr lvl="1"/>
            <a:r>
              <a:rPr lang="en-US" dirty="0" smtClean="0"/>
              <a:t>similar to angle corresponding to a length on a unit circle</a:t>
            </a:r>
          </a:p>
          <a:p>
            <a:pPr lvl="1"/>
            <a:r>
              <a:rPr lang="en-US" dirty="0" smtClean="0"/>
              <a:t>measured in </a:t>
            </a:r>
            <a:r>
              <a:rPr lang="en-US" dirty="0" err="1" smtClean="0">
                <a:solidFill>
                  <a:schemeClr val="accent1"/>
                </a:solidFill>
              </a:rPr>
              <a:t>steradians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771 – HDRI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45065"/>
            <a:ext cx="3386137" cy="290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4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Radiance is defined as </a:t>
            </a:r>
            <a:r>
              <a:rPr lang="en-US" u="sng" dirty="0" smtClean="0"/>
              <a:t>power per solid angle</a:t>
            </a:r>
            <a:r>
              <a:rPr lang="en-US" dirty="0" smtClean="0"/>
              <a:t> per projected area</a:t>
            </a:r>
          </a:p>
          <a:p>
            <a:r>
              <a:rPr lang="en-US" u="sng" dirty="0" smtClean="0"/>
              <a:t>Radiant intensity</a:t>
            </a:r>
            <a:r>
              <a:rPr lang="en-US" dirty="0" smtClean="0"/>
              <a:t> per projected area</a:t>
            </a:r>
          </a:p>
          <a:p>
            <a:pPr lvl="1"/>
            <a:r>
              <a:rPr lang="en-US" dirty="0" smtClean="0"/>
              <a:t>Light carried by a single ray (no inverse square law)</a:t>
            </a:r>
          </a:p>
          <a:p>
            <a:r>
              <a:rPr lang="en-US" dirty="0" smtClean="0"/>
              <a:t>Measured in Watts per </a:t>
            </a:r>
            <a:r>
              <a:rPr lang="en-US" dirty="0" err="1" smtClean="0"/>
              <a:t>steradian</a:t>
            </a:r>
            <a:r>
              <a:rPr lang="en-US" dirty="0" smtClean="0"/>
              <a:t> per meter squared (W/</a:t>
            </a:r>
            <a:r>
              <a:rPr lang="en-US" dirty="0" err="1" smtClean="0"/>
              <a:t>sr</a:t>
            </a:r>
            <a:r>
              <a:rPr lang="en-US" dirty="0" smtClean="0"/>
              <a:t>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050" name="Picture 2" descr="Image result for radiance radi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52677"/>
            <a:ext cx="3990975" cy="260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29582" y="4419600"/>
                <a:ext cx="3533788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582" y="4419600"/>
                <a:ext cx="3533788" cy="701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848600" y="36576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04561" y="550379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area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7700074" y="4803057"/>
            <a:ext cx="248946" cy="10186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7" idx="2"/>
          </p:cNvCxnSpPr>
          <p:nvPr/>
        </p:nvCxnSpPr>
        <p:spPr>
          <a:xfrm flipV="1">
            <a:off x="7947100" y="4026932"/>
            <a:ext cx="423438" cy="325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Radiance is the most important unit in ray tracing </a:t>
            </a:r>
          </a:p>
          <a:p>
            <a:r>
              <a:rPr lang="en-US" dirty="0" smtClean="0"/>
              <a:t>Radiance of a ray does not change as the ray travels in empty </a:t>
            </a:r>
            <a:r>
              <a:rPr lang="en-US" dirty="0"/>
              <a:t>space (no inverse square law)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3276600"/>
            <a:ext cx="6788016" cy="2514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Goal of Ray Tracing</a:t>
            </a:r>
          </a:p>
          <a:p>
            <a:pPr algn="ctr"/>
            <a:endParaRPr lang="en-US" sz="2400" dirty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Compute the radiance along each viewing ray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Irradiance measures the total incident power per unit area</a:t>
            </a:r>
          </a:p>
          <a:p>
            <a:r>
              <a:rPr lang="en-US" dirty="0" smtClean="0"/>
              <a:t>Measured in W/m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86506" y="4648200"/>
                <a:ext cx="1133387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506" y="4648200"/>
                <a:ext cx="1133387" cy="701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23576" y="388429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38993" y="577647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7010400" y="4068963"/>
            <a:ext cx="513176" cy="57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19893" y="5349418"/>
            <a:ext cx="419100" cy="480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29" y="3695261"/>
            <a:ext cx="35623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from 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Irradiance can be computed from radiance: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13906" y="4147066"/>
                <a:ext cx="2842638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𝐿𝑑𝑤𝑐𝑜𝑠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06" y="4147066"/>
                <a:ext cx="2842638" cy="701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1828800" y="4876800"/>
            <a:ext cx="68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33600" y="39624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79776" y="3777734"/>
            <a:ext cx="27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133600" y="3581400"/>
            <a:ext cx="160020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96098" y="3963518"/>
            <a:ext cx="27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Θ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20894" y="32657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838694" y="3595173"/>
            <a:ext cx="1888128" cy="127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514600" y="3601699"/>
            <a:ext cx="1212222" cy="127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1872729" y="4397566"/>
            <a:ext cx="554654" cy="481305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68125" y="423788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dw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41722" y="48884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Radiance from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radiance can be computed from intensity: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4876800"/>
            <a:ext cx="68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133600" y="39624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79776" y="3777734"/>
            <a:ext cx="27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33600" y="3581400"/>
            <a:ext cx="160020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96098" y="3963518"/>
            <a:ext cx="27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Θ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64258" y="35527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38694" y="3595173"/>
            <a:ext cx="1888128" cy="127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14600" y="3601699"/>
            <a:ext cx="1212222" cy="127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1872729" y="4397566"/>
            <a:ext cx="554654" cy="481305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41722" y="49404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13906" y="4147066"/>
                <a:ext cx="1657826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06" y="4147066"/>
                <a:ext cx="1657826" cy="701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2256680" y="4583350"/>
            <a:ext cx="229621" cy="286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08516" y="4726837"/>
            <a:ext cx="868084" cy="21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122547" y="4915651"/>
                <a:ext cx="1000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𝑑𝐴𝑐𝑜𝑠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47" y="4915651"/>
                <a:ext cx="10009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692458" y="325412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19400" y="3962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Two spheres with different colors and a gray background</a:t>
            </a:r>
          </a:p>
          <a:p>
            <a:r>
              <a:rPr lang="en-US" b="1" dirty="0" smtClean="0"/>
              <a:t>So much work for such a bad image!</a:t>
            </a:r>
            <a:endParaRPr lang="en-US" b="1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752600"/>
            <a:ext cx="3276600" cy="3276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676400" y="2331904"/>
            <a:ext cx="6248400" cy="2514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image looks bad because we did not use a realistic </a:t>
            </a:r>
            <a:r>
              <a:rPr lang="en-US" sz="2400" dirty="0">
                <a:solidFill>
                  <a:srgbClr val="C00000"/>
                </a:solidFill>
              </a:rPr>
              <a:t>shading</a:t>
            </a:r>
            <a:r>
              <a:rPr lang="en-US" sz="2400" dirty="0"/>
              <a:t>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</a:t>
            </a:r>
            <a:r>
              <a:rPr lang="en-US" sz="2400" dirty="0" smtClean="0"/>
              <a:t>simply set all surface points to the same color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Radiance from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imagine that </a:t>
            </a:r>
            <a:r>
              <a:rPr lang="en-US" dirty="0" err="1" smtClean="0"/>
              <a:t>dA</a:t>
            </a:r>
            <a:r>
              <a:rPr lang="en-US" dirty="0" smtClean="0"/>
              <a:t> was further away</a:t>
            </a:r>
          </a:p>
          <a:p>
            <a:r>
              <a:rPr lang="en-US" dirty="0" smtClean="0"/>
              <a:t>The same intensity would be spread over a larger area</a:t>
            </a:r>
          </a:p>
          <a:p>
            <a:r>
              <a:rPr lang="en-US" dirty="0" smtClean="0"/>
              <a:t>This relationship is governed by the inverse square law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5943600"/>
            <a:ext cx="1219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45568" y="4999441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9059" y="4814775"/>
            <a:ext cx="27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6" idx="0"/>
          </p:cNvCxnSpPr>
          <p:nvPr/>
        </p:nvCxnSpPr>
        <p:spPr>
          <a:xfrm flipH="1">
            <a:off x="971274" y="3581400"/>
            <a:ext cx="2762526" cy="233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8327" y="5506865"/>
            <a:ext cx="27064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Θ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79092" y="47469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4800" y="3595173"/>
            <a:ext cx="3422022" cy="2311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524000" y="3601700"/>
            <a:ext cx="2202822" cy="2312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7877" y="591467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13906" y="4147066"/>
                <a:ext cx="1657826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06" y="4147066"/>
                <a:ext cx="1657826" cy="701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1079850" y="5410200"/>
            <a:ext cx="414669" cy="5182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12033" y="5664724"/>
            <a:ext cx="868084" cy="21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143183" y="5753734"/>
                <a:ext cx="1000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𝑑𝐴𝑐𝑜𝑠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83" y="5753734"/>
                <a:ext cx="10009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692458" y="325412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19400" y="3962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Square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irradiance emitted by a point light source is reduced by the square of the distance from the source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771 – HDRI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41</a:t>
            </a:fld>
            <a:endParaRPr lang="en-US"/>
          </a:p>
        </p:txBody>
      </p:sp>
      <p:pic>
        <p:nvPicPr>
          <p:cNvPr id="3074" name="Picture 2" descr="https://upload.wikimedia.org/wikipedia/commons/thumb/2/28/Inverse_square_law.svg/2000px-Inverse_square_law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01643"/>
            <a:ext cx="4267200" cy="284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Square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Objects further away from the light source appear dimmer as a result</a:t>
            </a:r>
          </a:p>
          <a:p>
            <a:r>
              <a:rPr lang="en-US" dirty="0"/>
              <a:t>This is why the </a:t>
            </a:r>
            <a:r>
              <a:rPr lang="en-US" dirty="0">
                <a:solidFill>
                  <a:schemeClr val="accent1"/>
                </a:solidFill>
              </a:rPr>
              <a:t>distance</a:t>
            </a:r>
            <a:r>
              <a:rPr lang="en-US" dirty="0"/>
              <a:t> of the stars can be judged by </a:t>
            </a:r>
            <a:r>
              <a:rPr lang="en-US" dirty="0" smtClean="0"/>
              <a:t>their </a:t>
            </a:r>
            <a:r>
              <a:rPr lang="en-US" dirty="0" smtClean="0">
                <a:solidFill>
                  <a:schemeClr val="accent1"/>
                </a:solidFill>
              </a:rPr>
              <a:t>brightness 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771 – HDRI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85662"/>
            <a:ext cx="3886200" cy="29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Formally these concepts gives us an equation known as the rendering equation</a:t>
            </a:r>
          </a:p>
          <a:p>
            <a:pPr lvl="1"/>
            <a:r>
              <a:rPr lang="en-US" dirty="0" smtClean="0"/>
              <a:t>We already discretized it with our color model</a:t>
            </a:r>
          </a:p>
          <a:p>
            <a:r>
              <a:rPr lang="en-US" dirty="0"/>
              <a:t>It models how much </a:t>
            </a:r>
            <a:r>
              <a:rPr lang="en-US" dirty="0" smtClean="0"/>
              <a:t>light arriving </a:t>
            </a:r>
            <a:r>
              <a:rPr lang="en-US" dirty="0"/>
              <a:t>from an incoming direction (</a:t>
            </a:r>
            <a:r>
              <a:rPr lang="en-US" b="1" dirty="0" err="1"/>
              <a:t>w</a:t>
            </a:r>
            <a:r>
              <a:rPr lang="en-US" b="1" baseline="-25000" dirty="0" err="1"/>
              <a:t>i</a:t>
            </a:r>
            <a:r>
              <a:rPr lang="en-US" dirty="0"/>
              <a:t>) is reflected toward an outgoing direction (</a:t>
            </a:r>
            <a:r>
              <a:rPr lang="en-US" b="1" dirty="0"/>
              <a:t>w</a:t>
            </a:r>
            <a:r>
              <a:rPr lang="en-US" b="1" baseline="-25000" dirty="0"/>
              <a:t>o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050" name="Picture 2" descr="https://upload.wikimedia.org/wikipedia/commons/d/d1/Rendering_e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3505200" cy="18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3048000"/>
                <a:ext cx="7359515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baseline="-25000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baseline="-25000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𝑑𝑤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8000"/>
                <a:ext cx="7359515" cy="968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85772" y="319587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01098" y="3821497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Ω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74182" y="3734446"/>
            <a:ext cx="1184940" cy="1562417"/>
            <a:chOff x="374182" y="4344046"/>
            <a:chExt cx="1184940" cy="1562417"/>
          </a:xfrm>
        </p:grpSpPr>
        <p:sp>
          <p:nvSpPr>
            <p:cNvPr id="11" name="TextBox 10"/>
            <p:cNvSpPr txBox="1"/>
            <p:nvPr/>
          </p:nvSpPr>
          <p:spPr>
            <a:xfrm>
              <a:off x="374182" y="5260132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Outgoing </a:t>
              </a:r>
            </a:p>
            <a:p>
              <a:r>
                <a:rPr lang="en-US" dirty="0" smtClean="0"/>
                <a:t>radiance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endCxn id="11" idx="0"/>
            </p:cNvCxnSpPr>
            <p:nvPr/>
          </p:nvCxnSpPr>
          <p:spPr>
            <a:xfrm flipH="1">
              <a:off x="966652" y="4344046"/>
              <a:ext cx="592470" cy="916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861856" y="3716524"/>
            <a:ext cx="1388977" cy="1574408"/>
            <a:chOff x="1861856" y="4326124"/>
            <a:chExt cx="1388977" cy="1574408"/>
          </a:xfrm>
        </p:grpSpPr>
        <p:sp>
          <p:nvSpPr>
            <p:cNvPr id="13" name="TextBox 12"/>
            <p:cNvSpPr txBox="1"/>
            <p:nvPr/>
          </p:nvSpPr>
          <p:spPr>
            <a:xfrm>
              <a:off x="1861856" y="5254201"/>
              <a:ext cx="1069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Emitted</a:t>
              </a:r>
            </a:p>
            <a:p>
              <a:r>
                <a:rPr lang="en-US" dirty="0" smtClean="0"/>
                <a:t>radiance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endCxn id="13" idx="0"/>
            </p:cNvCxnSpPr>
            <p:nvPr/>
          </p:nvCxnSpPr>
          <p:spPr>
            <a:xfrm flipH="1">
              <a:off x="2396618" y="4326124"/>
              <a:ext cx="854215" cy="9280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113183" y="3716524"/>
            <a:ext cx="1915909" cy="1574407"/>
            <a:chOff x="3113183" y="4326124"/>
            <a:chExt cx="1915909" cy="1574407"/>
          </a:xfrm>
        </p:grpSpPr>
        <p:sp>
          <p:nvSpPr>
            <p:cNvPr id="14" name="TextBox 13"/>
            <p:cNvSpPr txBox="1"/>
            <p:nvPr/>
          </p:nvSpPr>
          <p:spPr>
            <a:xfrm>
              <a:off x="3113183" y="5254200"/>
              <a:ext cx="19159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Reflectance</a:t>
              </a:r>
            </a:p>
            <a:p>
              <a:r>
                <a:rPr lang="en-US" dirty="0" smtClean="0"/>
                <a:t>Function (BRDF)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endCxn id="14" idx="0"/>
            </p:cNvCxnSpPr>
            <p:nvPr/>
          </p:nvCxnSpPr>
          <p:spPr>
            <a:xfrm flipH="1">
              <a:off x="4071138" y="4326124"/>
              <a:ext cx="653262" cy="9280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059444" y="3716524"/>
            <a:ext cx="1466865" cy="1574407"/>
            <a:chOff x="5059444" y="4326124"/>
            <a:chExt cx="1466865" cy="1574407"/>
          </a:xfrm>
        </p:grpSpPr>
        <p:sp>
          <p:nvSpPr>
            <p:cNvPr id="15" name="TextBox 14"/>
            <p:cNvSpPr txBox="1"/>
            <p:nvPr/>
          </p:nvSpPr>
          <p:spPr>
            <a:xfrm>
              <a:off x="5059444" y="5254200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Incoming</a:t>
              </a:r>
            </a:p>
            <a:p>
              <a:r>
                <a:rPr lang="en-US" dirty="0" smtClean="0"/>
                <a:t>radiance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endCxn id="15" idx="0"/>
            </p:cNvCxnSpPr>
            <p:nvPr/>
          </p:nvCxnSpPr>
          <p:spPr>
            <a:xfrm flipH="1">
              <a:off x="5619854" y="4326124"/>
              <a:ext cx="906455" cy="9280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436268" y="3593573"/>
            <a:ext cx="1197764" cy="1835857"/>
            <a:chOff x="6436268" y="4203173"/>
            <a:chExt cx="1197764" cy="1835857"/>
          </a:xfrm>
        </p:grpSpPr>
        <p:sp>
          <p:nvSpPr>
            <p:cNvPr id="16" name="TextBox 15"/>
            <p:cNvSpPr txBox="1"/>
            <p:nvPr/>
          </p:nvSpPr>
          <p:spPr>
            <a:xfrm>
              <a:off x="6436268" y="5115700"/>
              <a:ext cx="11977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Area</a:t>
              </a:r>
            </a:p>
            <a:p>
              <a:r>
                <a:rPr lang="en-US" dirty="0"/>
                <a:t>c</a:t>
              </a:r>
              <a:r>
                <a:rPr lang="en-US" dirty="0" smtClean="0"/>
                <a:t>orrection</a:t>
              </a:r>
            </a:p>
            <a:p>
              <a:r>
                <a:rPr lang="en-US" dirty="0" smtClean="0"/>
                <a:t>factor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endCxn id="16" idx="0"/>
            </p:cNvCxnSpPr>
            <p:nvPr/>
          </p:nvCxnSpPr>
          <p:spPr>
            <a:xfrm flipH="1">
              <a:off x="7035150" y="4203173"/>
              <a:ext cx="503040" cy="912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628068" y="3601348"/>
            <a:ext cx="1283365" cy="1689583"/>
            <a:chOff x="7628068" y="4210948"/>
            <a:chExt cx="1283365" cy="1689583"/>
          </a:xfrm>
        </p:grpSpPr>
        <p:sp>
          <p:nvSpPr>
            <p:cNvPr id="17" name="TextBox 16"/>
            <p:cNvSpPr txBox="1"/>
            <p:nvPr/>
          </p:nvSpPr>
          <p:spPr>
            <a:xfrm>
              <a:off x="7628068" y="5254200"/>
              <a:ext cx="1283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Differential</a:t>
              </a:r>
            </a:p>
            <a:p>
              <a:r>
                <a:rPr lang="en-US" dirty="0" smtClean="0"/>
                <a:t>solid angle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endCxn id="17" idx="0"/>
            </p:cNvCxnSpPr>
            <p:nvPr/>
          </p:nvCxnSpPr>
          <p:spPr>
            <a:xfrm>
              <a:off x="8127979" y="4210948"/>
              <a:ext cx="141772" cy="1043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581400" y="2286000"/>
            <a:ext cx="1787669" cy="967581"/>
            <a:chOff x="3581400" y="2895600"/>
            <a:chExt cx="1787669" cy="967581"/>
          </a:xfrm>
        </p:grpSpPr>
        <p:sp>
          <p:nvSpPr>
            <p:cNvPr id="18" name="TextBox 17"/>
            <p:cNvSpPr txBox="1"/>
            <p:nvPr/>
          </p:nvSpPr>
          <p:spPr>
            <a:xfrm>
              <a:off x="3581400" y="2895600"/>
              <a:ext cx="17876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Integration over</a:t>
              </a:r>
            </a:p>
            <a:p>
              <a:r>
                <a:rPr lang="en-US" dirty="0" smtClean="0"/>
                <a:t>hemisphere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4201098" y="3541931"/>
              <a:ext cx="86562" cy="321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14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costly to evaluate</a:t>
            </a:r>
          </a:p>
          <a:p>
            <a:r>
              <a:rPr lang="en-US" dirty="0" smtClean="0"/>
              <a:t>For each surface point </a:t>
            </a:r>
            <a:r>
              <a:rPr lang="en-US" b="1" dirty="0" smtClean="0"/>
              <a:t>x </a:t>
            </a:r>
            <a:r>
              <a:rPr lang="en-US" dirty="0" smtClean="0"/>
              <a:t>we need to integrate over the entire hemisphere surrounding </a:t>
            </a:r>
            <a:r>
              <a:rPr lang="en-US" b="1" dirty="0" smtClean="0"/>
              <a:t>x</a:t>
            </a:r>
            <a:endParaRPr lang="en-US" dirty="0"/>
          </a:p>
          <a:p>
            <a:r>
              <a:rPr lang="en-US" dirty="0" smtClean="0"/>
              <a:t>Simplification:</a:t>
            </a:r>
          </a:p>
          <a:p>
            <a:pPr lvl="1"/>
            <a:r>
              <a:rPr lang="en-US" dirty="0" smtClean="0"/>
              <a:t>Exclude all directions except light sources</a:t>
            </a:r>
          </a:p>
          <a:p>
            <a:pPr lvl="1"/>
            <a:r>
              <a:rPr lang="en-US" dirty="0" smtClean="0"/>
              <a:t>Add an ambient term to simulate what was excluded</a:t>
            </a:r>
          </a:p>
          <a:p>
            <a:pPr lvl="1"/>
            <a:r>
              <a:rPr lang="en-US" dirty="0" smtClean="0"/>
              <a:t>Done with our color model (Slide 26)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/>
          <a:lstStyle/>
          <a:p>
            <a:r>
              <a:rPr lang="en-US" dirty="0" smtClean="0"/>
              <a:t>Our color model is just an approximation</a:t>
            </a:r>
          </a:p>
          <a:p>
            <a:pPr lvl="1"/>
            <a:r>
              <a:rPr lang="en-US" dirty="0" smtClean="0"/>
              <a:t>Maybe the biggest hack in Computer Science</a:t>
            </a:r>
          </a:p>
          <a:p>
            <a:r>
              <a:rPr lang="en-US" dirty="0" smtClean="0"/>
              <a:t>Ideally measure radiant energy for ALL combinations of incident angles</a:t>
            </a:r>
          </a:p>
          <a:p>
            <a:pPr lvl="1"/>
            <a:r>
              <a:rPr lang="en-US" dirty="0" smtClean="0"/>
              <a:t>Too much storage</a:t>
            </a:r>
          </a:p>
          <a:p>
            <a:pPr lvl="1"/>
            <a:r>
              <a:rPr lang="en-US" dirty="0" smtClean="0"/>
              <a:t>Difficult in practice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3576637" cy="23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/>
          <a:lstStyle/>
          <a:p>
            <a:r>
              <a:rPr lang="en-US" dirty="0"/>
              <a:t>Our color model is just an approximation</a:t>
            </a:r>
          </a:p>
          <a:p>
            <a:pPr lvl="1"/>
            <a:r>
              <a:rPr lang="en-US" dirty="0" smtClean="0"/>
              <a:t>Maybe the biggest hack in Computer Science</a:t>
            </a:r>
          </a:p>
          <a:p>
            <a:r>
              <a:rPr lang="en-US" dirty="0" smtClean="0"/>
              <a:t>Instead using a simple analytical model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19400"/>
            <a:ext cx="5653087" cy="35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approximated the rendering equation as a sum of three simple shading models through our color model:</a:t>
            </a:r>
          </a:p>
          <a:p>
            <a:pPr lvl="1"/>
            <a:r>
              <a:rPr lang="en-US" dirty="0" smtClean="0"/>
              <a:t>Diffuse shading</a:t>
            </a:r>
          </a:p>
          <a:p>
            <a:pPr lvl="1"/>
            <a:r>
              <a:rPr lang="en-US" dirty="0" smtClean="0"/>
              <a:t>Specular shading</a:t>
            </a:r>
          </a:p>
          <a:p>
            <a:pPr lvl="1"/>
            <a:r>
              <a:rPr lang="en-US" dirty="0" smtClean="0"/>
              <a:t>Ambient shading</a:t>
            </a:r>
          </a:p>
          <a:p>
            <a:r>
              <a:rPr lang="en-US" dirty="0" smtClean="0"/>
              <a:t>All models are based on a modified rendering equation: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4572000"/>
                <a:ext cx="4726357" cy="104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baseline="-2500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572000"/>
                <a:ext cx="4726357" cy="1045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76400" y="573395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</a:t>
            </a:r>
          </a:p>
          <a:p>
            <a:r>
              <a:rPr lang="en-US" dirty="0" smtClean="0"/>
              <a:t>radiance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4025285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lights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6420" y="587244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reflectance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8575" y="544352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radiance</a:t>
            </a:r>
          </a:p>
        </p:txBody>
      </p:sp>
      <p:cxnSp>
        <p:nvCxnSpPr>
          <p:cNvPr id="12" name="Straight Arrow Connector 11"/>
          <p:cNvCxnSpPr>
            <a:endCxn id="7" idx="0"/>
          </p:cNvCxnSpPr>
          <p:nvPr/>
        </p:nvCxnSpPr>
        <p:spPr>
          <a:xfrm flipH="1">
            <a:off x="2236810" y="5334000"/>
            <a:ext cx="201590" cy="39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4463132" y="5334000"/>
            <a:ext cx="639483" cy="538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33800" y="4377069"/>
            <a:ext cx="604356" cy="217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19800" y="5334000"/>
            <a:ext cx="1026413" cy="109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6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rewrite our color model in terms of </a:t>
            </a:r>
            <a:r>
              <a:rPr lang="en-US" b="1" dirty="0" smtClean="0"/>
              <a:t>L</a:t>
            </a:r>
            <a:r>
              <a:rPr lang="en-US" dirty="0" smtClean="0"/>
              <a:t>s</a:t>
            </a:r>
          </a:p>
          <a:p>
            <a:r>
              <a:rPr lang="en-US" dirty="0" smtClean="0"/>
              <a:t>The color of an object at any point can be computed by combining </a:t>
            </a:r>
            <a:r>
              <a:rPr lang="en-US" dirty="0" smtClean="0">
                <a:solidFill>
                  <a:srgbClr val="C00000"/>
                </a:solidFill>
              </a:rPr>
              <a:t>diffuse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ambient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C00000"/>
                </a:solidFill>
              </a:rPr>
              <a:t>specular</a:t>
            </a:r>
            <a:r>
              <a:rPr lang="en-US" dirty="0" smtClean="0"/>
              <a:t> components: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</a:t>
            </a:r>
            <a:r>
              <a:rPr lang="en-US" b="1" dirty="0" smtClean="0"/>
              <a:t>L</a:t>
            </a:r>
            <a:r>
              <a:rPr lang="en-US" dirty="0" smtClean="0"/>
              <a:t> is vector-valued in which each component represents the radiance for each color channel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71600" y="2971800"/>
                <a:ext cx="6338722" cy="40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𝒘𝒐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𝒘𝒐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b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𝒘𝒐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971800"/>
                <a:ext cx="6338722" cy="400944"/>
              </a:xfrm>
              <a:prstGeom prst="rect">
                <a:avLst/>
              </a:prstGeom>
              <a:blipFill rotWithShape="0"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24200" y="5257800"/>
                <a:ext cx="2268826" cy="971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</a:rPr>
                        <m:t>𝒐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𝒘𝒐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257800"/>
                <a:ext cx="2268826" cy="971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7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and Without Illumination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itself not enough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67000"/>
            <a:ext cx="192405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264" y="2665562"/>
            <a:ext cx="1895475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Diffuse and specular contribution of each light source must be accumulated: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3066494"/>
                <a:ext cx="6848285" cy="1053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066494"/>
                <a:ext cx="6848285" cy="10530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105400" y="25146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light sources</a:t>
            </a:r>
            <a:endParaRPr lang="en-US" dirty="0"/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flipV="1">
            <a:off x="4648200" y="2699266"/>
            <a:ext cx="457200" cy="367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phong sh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6065"/>
            <a:ext cx="6138958" cy="15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18861" y="6078945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L2program.com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94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Normals</a:t>
            </a:r>
            <a:r>
              <a:rPr lang="en-US" dirty="0" smtClean="0"/>
              <a:t> (Reminder)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surface normal </a:t>
            </a:r>
            <a:r>
              <a:rPr lang="en-US" dirty="0" smtClean="0"/>
              <a:t>is a unit vector which is </a:t>
            </a:r>
            <a:r>
              <a:rPr lang="en-US" dirty="0" smtClean="0">
                <a:solidFill>
                  <a:srgbClr val="C00000"/>
                </a:solidFill>
              </a:rPr>
              <a:t>orthogonal</a:t>
            </a:r>
            <a:r>
              <a:rPr lang="en-US" dirty="0" smtClean="0"/>
              <a:t> to the surface and points </a:t>
            </a:r>
            <a:r>
              <a:rPr lang="en-US" dirty="0" smtClean="0">
                <a:solidFill>
                  <a:srgbClr val="C00000"/>
                </a:solidFill>
              </a:rPr>
              <a:t>outward</a:t>
            </a:r>
            <a:r>
              <a:rPr lang="en-US" dirty="0" smtClean="0"/>
              <a:t> from the surface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600200" y="3800474"/>
            <a:ext cx="2114399" cy="1914526"/>
            <a:chOff x="609600" y="4714874"/>
            <a:chExt cx="2114399" cy="1914526"/>
          </a:xfrm>
        </p:grpSpPr>
        <p:grpSp>
          <p:nvGrpSpPr>
            <p:cNvPr id="38" name="Group 37"/>
            <p:cNvGrpSpPr/>
            <p:nvPr/>
          </p:nvGrpSpPr>
          <p:grpSpPr>
            <a:xfrm>
              <a:off x="609600" y="4714874"/>
              <a:ext cx="2114399" cy="1914526"/>
              <a:chOff x="1219200" y="4273064"/>
              <a:chExt cx="2114399" cy="191452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219200" y="4882664"/>
                <a:ext cx="2114399" cy="130492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2286000" y="4425464"/>
                <a:ext cx="397042" cy="11525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667000" y="427306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n</a:t>
                </a:r>
                <a:endParaRPr lang="en-US" b="1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64055" y="5553834"/>
                <a:ext cx="45720" cy="457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2348552" y="5410200"/>
                <a:ext cx="155812" cy="420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449773" y="5459104"/>
                <a:ext cx="51180" cy="1433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2384720" y="5503232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2184780" y="5367234"/>
                <a:ext cx="155812" cy="420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2126776" y="5361296"/>
                <a:ext cx="51180" cy="1433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2227772" y="5461152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47800" y="58790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V="1">
            <a:off x="6067425" y="4168023"/>
            <a:ext cx="1019175" cy="571501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10400" y="409182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6588828" y="4253540"/>
            <a:ext cx="42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079177" y="4746574"/>
            <a:ext cx="1007423" cy="573974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41384" y="5117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6579160" y="4797196"/>
            <a:ext cx="42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39" name="Oval 38"/>
          <p:cNvSpPr/>
          <p:nvPr/>
        </p:nvSpPr>
        <p:spPr>
          <a:xfrm>
            <a:off x="5486400" y="4101348"/>
            <a:ext cx="1219200" cy="1219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6067301" y="4746574"/>
            <a:ext cx="533909" cy="29736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067425" y="4425528"/>
            <a:ext cx="560213" cy="313997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</a:t>
            </a:r>
            <a:r>
              <a:rPr lang="en-US" dirty="0" err="1"/>
              <a:t>Normals</a:t>
            </a:r>
            <a:r>
              <a:rPr lang="en-US" dirty="0"/>
              <a:t> (Reminder)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the type of the object:</a:t>
            </a:r>
          </a:p>
          <a:p>
            <a:pPr lvl="1"/>
            <a:r>
              <a:rPr lang="en-US" dirty="0" smtClean="0"/>
              <a:t>For a </a:t>
            </a:r>
            <a:r>
              <a:rPr lang="en-US" dirty="0" smtClean="0">
                <a:solidFill>
                  <a:srgbClr val="C00000"/>
                </a:solidFill>
              </a:rPr>
              <a:t>plane</a:t>
            </a:r>
            <a:r>
              <a:rPr lang="en-US" dirty="0" smtClean="0"/>
              <a:t>, surface normal is given so you don’t have to do anything (except to normalize it if it isn’t normalized).</a:t>
            </a:r>
          </a:p>
          <a:p>
            <a:pPr lvl="1"/>
            <a:r>
              <a:rPr lang="en-US" dirty="0" smtClean="0"/>
              <a:t>For a </a:t>
            </a:r>
            <a:r>
              <a:rPr lang="en-US" dirty="0" smtClean="0">
                <a:solidFill>
                  <a:srgbClr val="C00000"/>
                </a:solidFill>
              </a:rPr>
              <a:t>sphere</a:t>
            </a:r>
            <a:r>
              <a:rPr lang="en-US" dirty="0" smtClean="0"/>
              <a:t>, compute: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For a </a:t>
            </a:r>
            <a:r>
              <a:rPr lang="en-US" dirty="0" smtClean="0">
                <a:solidFill>
                  <a:srgbClr val="C00000"/>
                </a:solidFill>
              </a:rPr>
              <a:t>triangle</a:t>
            </a:r>
            <a:r>
              <a:rPr lang="en-US" dirty="0" smtClean="0"/>
              <a:t>, compute cross product of two edge vectors: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91000" y="2781535"/>
            <a:ext cx="1184286" cy="1438165"/>
            <a:chOff x="7031666" y="2209800"/>
            <a:chExt cx="1336686" cy="1623235"/>
          </a:xfrm>
        </p:grpSpPr>
        <p:sp>
          <p:nvSpPr>
            <p:cNvPr id="11" name="Oval 10"/>
            <p:cNvSpPr/>
            <p:nvPr/>
          </p:nvSpPr>
          <p:spPr>
            <a:xfrm>
              <a:off x="7031666" y="2613835"/>
              <a:ext cx="1219200" cy="1219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75689" y="2906234"/>
              <a:ext cx="304800" cy="41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17466" y="2328532"/>
              <a:ext cx="304800" cy="41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n-US" b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7640472" y="2369024"/>
              <a:ext cx="457200" cy="848833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618406" y="3200575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06376" y="267382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63552" y="2209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70806" y="282255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</p:grpSp>
      <p:sp>
        <p:nvSpPr>
          <p:cNvPr id="24" name="Isosceles Triangle 23"/>
          <p:cNvSpPr/>
          <p:nvPr/>
        </p:nvSpPr>
        <p:spPr>
          <a:xfrm>
            <a:off x="6014304" y="4576950"/>
            <a:ext cx="1879442" cy="159467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91200" y="5972300"/>
            <a:ext cx="22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855739" y="5989125"/>
            <a:ext cx="22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994051" y="4438357"/>
            <a:ext cx="22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cxnSp>
        <p:nvCxnSpPr>
          <p:cNvPr id="33" name="Straight Connector 32"/>
          <p:cNvCxnSpPr>
            <a:stCxn id="24" idx="2"/>
            <a:endCxn id="24" idx="4"/>
          </p:cNvCxnSpPr>
          <p:nvPr/>
        </p:nvCxnSpPr>
        <p:spPr>
          <a:xfrm>
            <a:off x="6014304" y="6171628"/>
            <a:ext cx="187944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29400" y="5802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dirty="0" smtClean="0"/>
              <a:t> - </a:t>
            </a:r>
            <a:r>
              <a:rPr lang="en-US" b="1" dirty="0" smtClean="0"/>
              <a:t>a</a:t>
            </a:r>
            <a:endParaRPr lang="en-US" b="1" dirty="0"/>
          </a:p>
        </p:txBody>
      </p:sp>
      <p:cxnSp>
        <p:nvCxnSpPr>
          <p:cNvPr id="37" name="Straight Connector 36"/>
          <p:cNvCxnSpPr>
            <a:endCxn id="24" idx="0"/>
          </p:cNvCxnSpPr>
          <p:nvPr/>
        </p:nvCxnSpPr>
        <p:spPr>
          <a:xfrm flipV="1">
            <a:off x="6019800" y="4576950"/>
            <a:ext cx="934225" cy="159525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8000000">
            <a:off x="5999520" y="511718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r>
              <a:rPr lang="en-US" dirty="0" smtClean="0"/>
              <a:t> - </a:t>
            </a:r>
            <a:r>
              <a:rPr lang="en-US" b="1" dirty="0" smtClean="0"/>
              <a:t>a</a:t>
            </a:r>
            <a:endParaRPr lang="en-US" b="1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6019800" y="4876800"/>
            <a:ext cx="0" cy="12954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15000" y="4812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019800" y="5748793"/>
            <a:ext cx="102704" cy="19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27804" y="5743494"/>
            <a:ext cx="6296" cy="225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75680" y="5942330"/>
            <a:ext cx="18288" cy="182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019800" y="5943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242050" y="593725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134100" y="6043930"/>
            <a:ext cx="18288" cy="182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3898" y="3320832"/>
                <a:ext cx="1148648" cy="476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898" y="3320832"/>
                <a:ext cx="1148648" cy="4765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95400" y="4996934"/>
                <a:ext cx="2418418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996934"/>
                <a:ext cx="2418418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Ray Tracing Algorithm – So Far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en-US" b="1" dirty="0" smtClean="0"/>
                  <a:t>foreach</a:t>
                </a:r>
                <a:r>
                  <a:rPr lang="en-US" dirty="0" smtClean="0"/>
                  <a:t> pixel s:</a:t>
                </a:r>
              </a:p>
              <a:p>
                <a:pPr>
                  <a:buNone/>
                </a:pPr>
                <a:r>
                  <a:rPr lang="en-US" dirty="0" smtClean="0"/>
                  <a:t>    compute the viewing ray </a:t>
                </a:r>
                <a:r>
                  <a:rPr lang="en-US" b="1" dirty="0" smtClean="0"/>
                  <a:t>r</a:t>
                </a:r>
                <a:r>
                  <a:rPr lang="en-US" dirty="0" smtClean="0"/>
                  <a:t> (from </a:t>
                </a:r>
                <a:r>
                  <a:rPr lang="en-US" b="1" dirty="0" smtClean="0"/>
                  <a:t>e</a:t>
                </a:r>
                <a:r>
                  <a:rPr lang="en-US" dirty="0" smtClean="0"/>
                  <a:t> to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)</a:t>
                </a:r>
              </a:p>
              <a:p>
                <a:pPr>
                  <a:buNone/>
                </a:pPr>
                <a:r>
                  <a:rPr lang="en-US" dirty="0" smtClean="0"/>
                  <a:t>   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min</a:t>
                </a:r>
                <a:r>
                  <a:rPr lang="en-US" dirty="0" smtClean="0"/>
                  <a:t> = ∞, </a:t>
                </a:r>
                <a:r>
                  <a:rPr lang="en-US" dirty="0" err="1" smtClean="0"/>
                  <a:t>obj</a:t>
                </a:r>
                <a:r>
                  <a:rPr lang="en-US" dirty="0" smtClean="0"/>
                  <a:t> = NULL</a:t>
                </a:r>
              </a:p>
              <a:p>
                <a:pPr>
                  <a:buNone/>
                </a:pPr>
                <a:r>
                  <a:rPr lang="en-US" dirty="0" smtClean="0"/>
                  <a:t>    </a:t>
                </a:r>
                <a:r>
                  <a:rPr lang="en-US" b="1" dirty="0" err="1" smtClean="0"/>
                  <a:t>foreach</a:t>
                </a:r>
                <a:r>
                  <a:rPr lang="en-US" dirty="0" smtClean="0"/>
                  <a:t> object o:</a:t>
                </a:r>
              </a:p>
              <a:p>
                <a:pPr>
                  <a:buNone/>
                </a:pPr>
                <a:r>
                  <a:rPr lang="en-US" dirty="0" smtClean="0"/>
                  <a:t>  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r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intersects</a:t>
                </a:r>
                <a:r>
                  <a:rPr lang="en-US" dirty="0" smtClean="0"/>
                  <a:t> o at point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>
                  <a:buNone/>
                </a:pPr>
                <a:r>
                  <a:rPr lang="en-US" dirty="0" smtClean="0"/>
                  <a:t>      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t &lt;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min</a:t>
                </a:r>
                <a:r>
                  <a:rPr lang="en-US" dirty="0" smtClean="0"/>
                  <a:t>:</a:t>
                </a:r>
              </a:p>
              <a:p>
                <a:pPr>
                  <a:buNone/>
                </a:pPr>
                <a:r>
                  <a:rPr lang="en-US" dirty="0" smtClean="0"/>
                  <a:t>               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min</a:t>
                </a:r>
                <a:r>
                  <a:rPr lang="en-US" dirty="0" smtClean="0"/>
                  <a:t> = t, </a:t>
                </a:r>
                <a:r>
                  <a:rPr lang="en-US" dirty="0" err="1" smtClean="0"/>
                  <a:t>obj</a:t>
                </a:r>
                <a:r>
                  <a:rPr lang="en-US" dirty="0" smtClean="0"/>
                  <a:t> = o</a:t>
                </a:r>
              </a:p>
              <a:p>
                <a:pPr>
                  <a:buNone/>
                </a:pPr>
                <a:r>
                  <a:rPr lang="en-US" dirty="0" smtClean="0"/>
                  <a:t>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obj</a:t>
                </a:r>
                <a:r>
                  <a:rPr lang="en-US" dirty="0" smtClean="0"/>
                  <a:t> not NULL:</a:t>
                </a:r>
              </a:p>
              <a:p>
                <a:pPr>
                  <a:buNone/>
                </a:pPr>
                <a:r>
                  <a:rPr lang="en-US" dirty="0" smtClean="0"/>
                  <a:t>        pixel color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sz="1900" dirty="0" smtClean="0"/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n-US" sz="1900" dirty="0" smtClean="0"/>
                  <a:t> is the unit vector from </a:t>
                </a:r>
                <a:r>
                  <a:rPr lang="en-US" sz="1900" b="1" dirty="0" smtClean="0"/>
                  <a:t>s</a:t>
                </a:r>
                <a:r>
                  <a:rPr lang="en-US" sz="1900" dirty="0" smtClean="0"/>
                  <a:t> to </a:t>
                </a:r>
                <a:r>
                  <a:rPr lang="en-US" sz="1900" b="1" dirty="0" smtClean="0"/>
                  <a:t>e</a:t>
                </a:r>
              </a:p>
              <a:p>
                <a:pPr>
                  <a:buNone/>
                </a:pPr>
                <a:r>
                  <a:rPr lang="en-US" sz="1900" b="1" dirty="0" smtClean="0"/>
                  <a:t>				          </a:t>
                </a:r>
                <a:r>
                  <a:rPr lang="en-US" sz="1900" dirty="0" smtClean="0"/>
                  <a:t>//same as setting color = </a:t>
                </a:r>
                <a:r>
                  <a:rPr lang="en-US" sz="1900" dirty="0" err="1" smtClean="0"/>
                  <a:t>Ir</a:t>
                </a:r>
                <a:r>
                  <a:rPr lang="en-US" sz="1900" dirty="0" smtClean="0"/>
                  <a:t>/g/b from Slide 26</a:t>
                </a:r>
                <a:endParaRPr lang="en-US" sz="1900" b="1" dirty="0" smtClean="0"/>
              </a:p>
              <a:p>
                <a:pPr>
                  <a:buNone/>
                </a:pPr>
                <a:r>
                  <a:rPr lang="en-US" dirty="0" smtClean="0"/>
                  <a:t>    </a:t>
                </a:r>
                <a:r>
                  <a:rPr lang="en-US" b="1" dirty="0" smtClean="0"/>
                  <a:t>else</a:t>
                </a:r>
              </a:p>
              <a:p>
                <a:pPr>
                  <a:buNone/>
                </a:pPr>
                <a:r>
                  <a:rPr lang="en-US" dirty="0" smtClean="0"/>
                  <a:t>        pixel color = color of background (or black)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6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Shadows can easily be added by checking if the light source is visible from the intersection point</a:t>
            </a:r>
          </a:p>
          <a:p>
            <a:pPr lvl="1"/>
            <a:r>
              <a:rPr lang="en-US" dirty="0" smtClean="0"/>
              <a:t>Send ray from object to light (usually: from camera to object)</a:t>
            </a:r>
          </a:p>
          <a:p>
            <a:r>
              <a:rPr lang="en-US" dirty="0" smtClean="0"/>
              <a:t>In the configuration below, point </a:t>
            </a:r>
            <a:r>
              <a:rPr lang="en-US" b="1" i="1" dirty="0" smtClean="0"/>
              <a:t>x</a:t>
            </a:r>
            <a:r>
              <a:rPr lang="en-US" dirty="0" smtClean="0"/>
              <a:t> is in shadow: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00400" y="3429000"/>
            <a:ext cx="3165043" cy="2529990"/>
            <a:chOff x="3200400" y="3429000"/>
            <a:chExt cx="3165043" cy="2529990"/>
          </a:xfrm>
        </p:grpSpPr>
        <p:sp>
          <p:nvSpPr>
            <p:cNvPr id="35" name="Rectangle 34"/>
            <p:cNvSpPr/>
            <p:nvPr/>
          </p:nvSpPr>
          <p:spPr>
            <a:xfrm>
              <a:off x="3200400" y="4654064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4267200" y="4196864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648200" y="404446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05630" y="519782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18704" y="3902830"/>
              <a:ext cx="48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4267200" y="4654064"/>
              <a:ext cx="1455803" cy="695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704751" y="4693052"/>
              <a:ext cx="56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602336" y="3429000"/>
              <a:ext cx="283864" cy="285559"/>
              <a:chOff x="3739664" y="3657600"/>
              <a:chExt cx="283864" cy="285559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810000" y="3739664"/>
                <a:ext cx="106680" cy="1066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flipV="1">
                <a:off x="3886200" y="3663464"/>
                <a:ext cx="61343" cy="91823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3743848" y="3698632"/>
                <a:ext cx="76200" cy="552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886200" y="3815864"/>
                <a:ext cx="61343" cy="7619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775046" y="3784866"/>
                <a:ext cx="91058" cy="9715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3846008" y="3657600"/>
                <a:ext cx="14857" cy="1314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3856056" y="3769808"/>
                <a:ext cx="14858" cy="17335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856056" y="3785720"/>
                <a:ext cx="167472" cy="2512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3739664" y="3775672"/>
                <a:ext cx="76200" cy="1562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Photo"/>
            <p:cNvSpPr>
              <a:spLocks noEditPoints="1" noChangeArrowheads="1"/>
            </p:cNvSpPr>
            <p:nvPr/>
          </p:nvSpPr>
          <p:spPr bwMode="auto">
            <a:xfrm>
              <a:off x="5908243" y="4152930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 rot="1800000" flipH="1">
              <a:off x="4118295" y="4708577"/>
              <a:ext cx="508002" cy="37456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106957" y="431109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cxnSp>
          <p:nvCxnSpPr>
            <p:cNvPr id="81" name="Straight Connector 80"/>
            <p:cNvCxnSpPr>
              <a:stCxn id="84" idx="2"/>
            </p:cNvCxnSpPr>
            <p:nvPr/>
          </p:nvCxnSpPr>
          <p:spPr>
            <a:xfrm flipV="1">
              <a:off x="4245255" y="4376768"/>
              <a:ext cx="783945" cy="971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4245255" y="532523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74919" y="416459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00078" y="4294806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α</a:t>
              </a:r>
              <a:endParaRPr lang="en-US" dirty="0"/>
            </a:p>
          </p:txBody>
        </p:sp>
        <p:sp>
          <p:nvSpPr>
            <p:cNvPr id="34" name="Arc 33"/>
            <p:cNvSpPr/>
            <p:nvPr/>
          </p:nvSpPr>
          <p:spPr>
            <a:xfrm rot="3947624" flipH="1">
              <a:off x="4484538" y="4649926"/>
              <a:ext cx="261033" cy="192469"/>
            </a:xfrm>
            <a:prstGeom prst="arc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84" idx="2"/>
            </p:cNvCxnSpPr>
            <p:nvPr/>
          </p:nvCxnSpPr>
          <p:spPr>
            <a:xfrm flipH="1" flipV="1">
              <a:off x="3977649" y="4349264"/>
              <a:ext cx="267606" cy="9988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810000" y="4191000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3842155" y="3826809"/>
              <a:ext cx="132304" cy="52753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check if the light source is visible from the intersection point, we can create </a:t>
            </a:r>
            <a:r>
              <a:rPr lang="en-US" dirty="0" smtClean="0">
                <a:solidFill>
                  <a:srgbClr val="C00000"/>
                </a:solidFill>
              </a:rPr>
              <a:t>shadow rays</a:t>
            </a:r>
            <a:r>
              <a:rPr lang="en-US" dirty="0" smtClean="0"/>
              <a:t>, one for each light source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990600" y="3261210"/>
            <a:ext cx="3165043" cy="2529990"/>
            <a:chOff x="3200400" y="3429000"/>
            <a:chExt cx="3165043" cy="2529990"/>
          </a:xfrm>
        </p:grpSpPr>
        <p:sp>
          <p:nvSpPr>
            <p:cNvPr id="34" name="Rectangle 33"/>
            <p:cNvSpPr/>
            <p:nvPr/>
          </p:nvSpPr>
          <p:spPr>
            <a:xfrm>
              <a:off x="3200400" y="4654064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4267200" y="4196864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48200" y="404446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05630" y="519782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18704" y="3902830"/>
              <a:ext cx="48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4267200" y="4654064"/>
              <a:ext cx="1455803" cy="695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704751" y="4693052"/>
              <a:ext cx="56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602336" y="3429000"/>
              <a:ext cx="283864" cy="285559"/>
              <a:chOff x="3739664" y="3657600"/>
              <a:chExt cx="283864" cy="28555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810000" y="3739664"/>
                <a:ext cx="106680" cy="1066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3886200" y="3663464"/>
                <a:ext cx="61343" cy="91823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3743848" y="3698632"/>
                <a:ext cx="76200" cy="552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886200" y="3815864"/>
                <a:ext cx="61343" cy="7619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3775046" y="3784866"/>
                <a:ext cx="91058" cy="9715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3846008" y="3657600"/>
                <a:ext cx="14857" cy="1314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856056" y="3769808"/>
                <a:ext cx="14858" cy="17335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856056" y="3785720"/>
                <a:ext cx="167472" cy="2512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3739664" y="3775672"/>
                <a:ext cx="76200" cy="1562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Photo"/>
            <p:cNvSpPr>
              <a:spLocks noEditPoints="1" noChangeArrowheads="1"/>
            </p:cNvSpPr>
            <p:nvPr/>
          </p:nvSpPr>
          <p:spPr bwMode="auto">
            <a:xfrm>
              <a:off x="5908243" y="4152930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rot="1800000" flipH="1">
              <a:off x="4118295" y="4708577"/>
              <a:ext cx="508002" cy="37456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06957" y="431109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cxnSp>
          <p:nvCxnSpPr>
            <p:cNvPr id="45" name="Straight Connector 44"/>
            <p:cNvCxnSpPr>
              <a:stCxn id="46" idx="2"/>
            </p:cNvCxnSpPr>
            <p:nvPr/>
          </p:nvCxnSpPr>
          <p:spPr>
            <a:xfrm flipV="1">
              <a:off x="4245255" y="4376768"/>
              <a:ext cx="783945" cy="971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245255" y="532523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74919" y="416459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00078" y="4294806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α</a:t>
              </a:r>
              <a:endParaRPr lang="en-US" dirty="0"/>
            </a:p>
          </p:txBody>
        </p:sp>
        <p:sp>
          <p:nvSpPr>
            <p:cNvPr id="49" name="Arc 48"/>
            <p:cNvSpPr/>
            <p:nvPr/>
          </p:nvSpPr>
          <p:spPr>
            <a:xfrm rot="3947624" flipH="1">
              <a:off x="4484538" y="4649926"/>
              <a:ext cx="261033" cy="192469"/>
            </a:xfrm>
            <a:prstGeom prst="arc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6" idx="2"/>
            </p:cNvCxnSpPr>
            <p:nvPr/>
          </p:nvCxnSpPr>
          <p:spPr>
            <a:xfrm flipH="1" flipV="1">
              <a:off x="3977649" y="4349264"/>
              <a:ext cx="267606" cy="9988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810000" y="4191000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3842155" y="3826809"/>
              <a:ext cx="132304" cy="52753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7800" y="3643616"/>
                <a:ext cx="1981889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643616"/>
                <a:ext cx="1981889" cy="360804"/>
              </a:xfrm>
              <a:prstGeom prst="rect">
                <a:avLst/>
              </a:prstGeom>
              <a:blipFill>
                <a:blip r:embed="rId2"/>
                <a:stretch>
                  <a:fillRect l="-2154" r="-1231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3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Intersect s(t) with all the objects in the scene. If there is no </a:t>
            </a:r>
            <a:r>
              <a:rPr lang="en-US" dirty="0" smtClean="0"/>
              <a:t>intersection </a:t>
            </a:r>
            <a:r>
              <a:rPr lang="en-US" dirty="0" smtClean="0">
                <a:solidFill>
                  <a:srgbClr val="C00000"/>
                </a:solidFill>
              </a:rPr>
              <a:t>before the light source</a:t>
            </a:r>
            <a:r>
              <a:rPr lang="en-US" dirty="0" smtClean="0"/>
              <a:t>, </a:t>
            </a:r>
            <a:r>
              <a:rPr lang="en-US" dirty="0"/>
              <a:t>the point is not in shadow. Otherwise it is in shadow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1102157" y="3413610"/>
            <a:ext cx="3165043" cy="2529990"/>
            <a:chOff x="3200400" y="3429000"/>
            <a:chExt cx="3165043" cy="2529990"/>
          </a:xfrm>
        </p:grpSpPr>
        <p:sp>
          <p:nvSpPr>
            <p:cNvPr id="34" name="Rectangle 33"/>
            <p:cNvSpPr/>
            <p:nvPr/>
          </p:nvSpPr>
          <p:spPr>
            <a:xfrm>
              <a:off x="3200400" y="4654064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4267200" y="4196864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48200" y="404446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05630" y="519782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18704" y="3902830"/>
              <a:ext cx="48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4267200" y="4654064"/>
              <a:ext cx="1455803" cy="695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704751" y="4693052"/>
              <a:ext cx="56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602336" y="3429000"/>
              <a:ext cx="283864" cy="285559"/>
              <a:chOff x="3739664" y="3657600"/>
              <a:chExt cx="283864" cy="28555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810000" y="3739664"/>
                <a:ext cx="106680" cy="1066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3886200" y="3663464"/>
                <a:ext cx="61343" cy="91823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3743848" y="3698632"/>
                <a:ext cx="76200" cy="552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886200" y="3815864"/>
                <a:ext cx="61343" cy="7619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3775046" y="3784866"/>
                <a:ext cx="91058" cy="9715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3846008" y="3657600"/>
                <a:ext cx="14857" cy="1314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856056" y="3769808"/>
                <a:ext cx="14858" cy="17335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856056" y="3785720"/>
                <a:ext cx="167472" cy="2512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3739664" y="3775672"/>
                <a:ext cx="76200" cy="1562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Photo"/>
            <p:cNvSpPr>
              <a:spLocks noEditPoints="1" noChangeArrowheads="1"/>
            </p:cNvSpPr>
            <p:nvPr/>
          </p:nvSpPr>
          <p:spPr bwMode="auto">
            <a:xfrm>
              <a:off x="5908243" y="4152930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rot="1800000" flipH="1">
              <a:off x="4118295" y="4708577"/>
              <a:ext cx="508002" cy="37456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06957" y="431109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cxnSp>
          <p:nvCxnSpPr>
            <p:cNvPr id="45" name="Straight Connector 44"/>
            <p:cNvCxnSpPr>
              <a:stCxn id="46" idx="2"/>
            </p:cNvCxnSpPr>
            <p:nvPr/>
          </p:nvCxnSpPr>
          <p:spPr>
            <a:xfrm flipV="1">
              <a:off x="4245255" y="4376768"/>
              <a:ext cx="783945" cy="971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245255" y="532523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74919" y="416459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00078" y="4294806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α</a:t>
              </a:r>
              <a:endParaRPr lang="en-US" dirty="0"/>
            </a:p>
          </p:txBody>
        </p:sp>
        <p:sp>
          <p:nvSpPr>
            <p:cNvPr id="49" name="Arc 48"/>
            <p:cNvSpPr/>
            <p:nvPr/>
          </p:nvSpPr>
          <p:spPr>
            <a:xfrm rot="3947624" flipH="1">
              <a:off x="4484538" y="4649926"/>
              <a:ext cx="261033" cy="192469"/>
            </a:xfrm>
            <a:prstGeom prst="arc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6" idx="2"/>
            </p:cNvCxnSpPr>
            <p:nvPr/>
          </p:nvCxnSpPr>
          <p:spPr>
            <a:xfrm flipH="1" flipV="1">
              <a:off x="3977649" y="4349264"/>
              <a:ext cx="267606" cy="9988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810000" y="4191000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3842155" y="3826809"/>
              <a:ext cx="132304" cy="52753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257800" y="3643616"/>
                <a:ext cx="1981889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643616"/>
                <a:ext cx="1981889" cy="360804"/>
              </a:xfrm>
              <a:prstGeom prst="rect">
                <a:avLst/>
              </a:prstGeom>
              <a:blipFill>
                <a:blip r:embed="rId2"/>
                <a:stretch>
                  <a:fillRect l="-2154" r="-1231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avoid </a:t>
            </a:r>
            <a:r>
              <a:rPr lang="en-US" dirty="0" smtClean="0">
                <a:solidFill>
                  <a:srgbClr val="C00000"/>
                </a:solidFill>
              </a:rPr>
              <a:t>self intersection </a:t>
            </a:r>
            <a:r>
              <a:rPr lang="en-US" dirty="0" smtClean="0"/>
              <a:t>due to floating point precision problems, the origin is offset by a very small amount: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1102157" y="3413610"/>
            <a:ext cx="3165043" cy="2529990"/>
            <a:chOff x="3200400" y="3429000"/>
            <a:chExt cx="3165043" cy="2529990"/>
          </a:xfrm>
        </p:grpSpPr>
        <p:sp>
          <p:nvSpPr>
            <p:cNvPr id="34" name="Rectangle 33"/>
            <p:cNvSpPr/>
            <p:nvPr/>
          </p:nvSpPr>
          <p:spPr>
            <a:xfrm>
              <a:off x="3200400" y="4654064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4267200" y="4196864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48200" y="404446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05630" y="519782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18704" y="3902830"/>
              <a:ext cx="48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4267200" y="4654064"/>
              <a:ext cx="1455803" cy="695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704751" y="4693052"/>
              <a:ext cx="56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602336" y="3429000"/>
              <a:ext cx="283864" cy="285559"/>
              <a:chOff x="3739664" y="3657600"/>
              <a:chExt cx="283864" cy="28555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810000" y="3739664"/>
                <a:ext cx="106680" cy="1066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3886200" y="3663464"/>
                <a:ext cx="61343" cy="91823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3743848" y="3698632"/>
                <a:ext cx="76200" cy="552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886200" y="3815864"/>
                <a:ext cx="61343" cy="7619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3775046" y="3784866"/>
                <a:ext cx="91058" cy="9715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3846008" y="3657600"/>
                <a:ext cx="14857" cy="1314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856056" y="3769808"/>
                <a:ext cx="14858" cy="17335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856056" y="3785720"/>
                <a:ext cx="167472" cy="2512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3739664" y="3775672"/>
                <a:ext cx="76200" cy="1562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Photo"/>
            <p:cNvSpPr>
              <a:spLocks noEditPoints="1" noChangeArrowheads="1"/>
            </p:cNvSpPr>
            <p:nvPr/>
          </p:nvSpPr>
          <p:spPr bwMode="auto">
            <a:xfrm>
              <a:off x="5908243" y="4152930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rot="1800000" flipH="1">
              <a:off x="4118295" y="4708577"/>
              <a:ext cx="508002" cy="37456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06957" y="431109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cxnSp>
          <p:nvCxnSpPr>
            <p:cNvPr id="45" name="Straight Connector 44"/>
            <p:cNvCxnSpPr>
              <a:stCxn id="46" idx="2"/>
            </p:cNvCxnSpPr>
            <p:nvPr/>
          </p:nvCxnSpPr>
          <p:spPr>
            <a:xfrm flipV="1">
              <a:off x="4245255" y="4376768"/>
              <a:ext cx="783945" cy="971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245255" y="532523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74919" y="416459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00078" y="4294806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α</a:t>
              </a:r>
              <a:endParaRPr lang="en-US" dirty="0"/>
            </a:p>
          </p:txBody>
        </p:sp>
        <p:sp>
          <p:nvSpPr>
            <p:cNvPr id="49" name="Arc 48"/>
            <p:cNvSpPr/>
            <p:nvPr/>
          </p:nvSpPr>
          <p:spPr>
            <a:xfrm rot="3947624" flipH="1">
              <a:off x="4484538" y="4649926"/>
              <a:ext cx="261033" cy="192469"/>
            </a:xfrm>
            <a:prstGeom prst="arc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6" idx="2"/>
            </p:cNvCxnSpPr>
            <p:nvPr/>
          </p:nvCxnSpPr>
          <p:spPr>
            <a:xfrm flipH="1" flipV="1">
              <a:off x="3977649" y="4349264"/>
              <a:ext cx="267606" cy="9988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810000" y="4191000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3842155" y="3826809"/>
              <a:ext cx="132304" cy="52753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29200" y="3478862"/>
                <a:ext cx="3081421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baseline="-2500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478862"/>
                <a:ext cx="3081421" cy="360804"/>
              </a:xfrm>
              <a:prstGeom prst="rect">
                <a:avLst/>
              </a:prstGeom>
              <a:blipFill>
                <a:blip r:embed="rId2"/>
                <a:stretch>
                  <a:fillRect l="-990" r="-594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3000" y="4599178"/>
                <a:ext cx="36464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Epsilon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) is a very small number</a:t>
                </a:r>
              </a:p>
              <a:p>
                <a:r>
                  <a:rPr lang="en-US" dirty="0" smtClean="0"/>
                  <a:t>such as 0.0001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599178"/>
                <a:ext cx="3646447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505" t="-4717" r="-836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4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Ray Tracing Algorithm –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err="1" smtClean="0"/>
              <a:t>foreach</a:t>
            </a:r>
            <a:r>
              <a:rPr lang="en-US" sz="1600" dirty="0" smtClean="0"/>
              <a:t> pixel s:</a:t>
            </a:r>
          </a:p>
          <a:p>
            <a:pPr>
              <a:buNone/>
            </a:pPr>
            <a:r>
              <a:rPr lang="en-US" sz="1600" dirty="0" smtClean="0"/>
              <a:t>    compute the viewing ray </a:t>
            </a:r>
            <a:r>
              <a:rPr lang="en-US" sz="1600" b="1" dirty="0" smtClean="0"/>
              <a:t>r</a:t>
            </a:r>
            <a:r>
              <a:rPr lang="en-US" sz="1600" dirty="0" smtClean="0"/>
              <a:t> (from </a:t>
            </a:r>
            <a:r>
              <a:rPr lang="en-US" sz="1600" b="1" dirty="0" smtClean="0"/>
              <a:t>e</a:t>
            </a:r>
            <a:r>
              <a:rPr lang="en-US" sz="1600" dirty="0" smtClean="0"/>
              <a:t> to </a:t>
            </a:r>
            <a:r>
              <a:rPr lang="en-US" sz="1600" b="1" dirty="0" smtClean="0"/>
              <a:t>s</a:t>
            </a:r>
            <a:r>
              <a:rPr lang="en-US" sz="1600" dirty="0" smtClean="0"/>
              <a:t>)</a:t>
            </a:r>
          </a:p>
          <a:p>
            <a:pPr>
              <a:buNone/>
            </a:pPr>
            <a:r>
              <a:rPr lang="en-US" sz="1600" dirty="0" smtClean="0"/>
              <a:t>   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min</a:t>
            </a:r>
            <a:r>
              <a:rPr lang="en-US" sz="1600" dirty="0" smtClean="0"/>
              <a:t> = ∞, </a:t>
            </a:r>
            <a:r>
              <a:rPr lang="en-US" sz="1600" dirty="0" err="1" smtClean="0"/>
              <a:t>obj</a:t>
            </a:r>
            <a:r>
              <a:rPr lang="en-US" sz="1600" dirty="0" smtClean="0"/>
              <a:t> = NULL</a:t>
            </a:r>
          </a:p>
          <a:p>
            <a:pPr>
              <a:buNone/>
            </a:pPr>
            <a:r>
              <a:rPr lang="en-US" sz="1600" dirty="0" smtClean="0"/>
              <a:t>    </a:t>
            </a:r>
            <a:r>
              <a:rPr lang="en-US" sz="1600" b="1" dirty="0" err="1" smtClean="0"/>
              <a:t>foreach</a:t>
            </a:r>
            <a:r>
              <a:rPr lang="en-US" sz="1600" dirty="0" smtClean="0"/>
              <a:t> object o:</a:t>
            </a:r>
          </a:p>
          <a:p>
            <a:pPr>
              <a:buNone/>
            </a:pPr>
            <a:r>
              <a:rPr lang="en-US" sz="1600" dirty="0" smtClean="0"/>
              <a:t>        </a:t>
            </a:r>
            <a:r>
              <a:rPr lang="en-US" sz="1600" b="1" dirty="0" smtClean="0"/>
              <a:t>if</a:t>
            </a:r>
            <a:r>
              <a:rPr lang="en-US" sz="1600" dirty="0" smtClean="0"/>
              <a:t> r </a:t>
            </a:r>
            <a:r>
              <a:rPr lang="en-US" sz="1600" dirty="0" smtClean="0">
                <a:solidFill>
                  <a:srgbClr val="C00000"/>
                </a:solidFill>
              </a:rPr>
              <a:t>intersects</a:t>
            </a:r>
            <a:r>
              <a:rPr lang="en-US" sz="1600" dirty="0" smtClean="0"/>
              <a:t> o at point </a:t>
            </a:r>
            <a:r>
              <a:rPr lang="en-US" sz="1600" b="1" dirty="0" smtClean="0"/>
              <a:t>x</a:t>
            </a:r>
            <a:r>
              <a:rPr lang="en-US" sz="1600" dirty="0" smtClean="0"/>
              <a:t>:</a:t>
            </a:r>
          </a:p>
          <a:p>
            <a:pPr>
              <a:buNone/>
            </a:pPr>
            <a:r>
              <a:rPr lang="en-US" sz="1600" dirty="0" smtClean="0"/>
              <a:t>            </a:t>
            </a:r>
            <a:r>
              <a:rPr lang="en-US" sz="1600" b="1" dirty="0" smtClean="0"/>
              <a:t>if</a:t>
            </a:r>
            <a:r>
              <a:rPr lang="en-US" sz="1600" dirty="0" smtClean="0"/>
              <a:t> t &lt;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min</a:t>
            </a:r>
            <a:r>
              <a:rPr lang="en-US" sz="1600" dirty="0" smtClean="0"/>
              <a:t>:</a:t>
            </a:r>
          </a:p>
          <a:p>
            <a:pPr>
              <a:buNone/>
            </a:pPr>
            <a:r>
              <a:rPr lang="en-US" sz="1600" dirty="0" smtClean="0"/>
              <a:t>               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min</a:t>
            </a:r>
            <a:r>
              <a:rPr lang="en-US" sz="1600" dirty="0" smtClean="0"/>
              <a:t> = t, </a:t>
            </a:r>
            <a:r>
              <a:rPr lang="en-US" sz="1600" dirty="0" err="1" smtClean="0"/>
              <a:t>obj</a:t>
            </a:r>
            <a:r>
              <a:rPr lang="en-US" sz="1600" dirty="0" smtClean="0"/>
              <a:t> = o</a:t>
            </a:r>
          </a:p>
          <a:p>
            <a:pPr>
              <a:buNone/>
            </a:pPr>
            <a:r>
              <a:rPr lang="en-US" sz="1600" dirty="0" smtClean="0"/>
              <a:t>    </a:t>
            </a:r>
            <a:r>
              <a:rPr lang="en-US" sz="1600" b="1" dirty="0" smtClean="0"/>
              <a:t>if</a:t>
            </a:r>
            <a:r>
              <a:rPr lang="en-US" sz="1600" dirty="0" smtClean="0"/>
              <a:t> </a:t>
            </a:r>
            <a:r>
              <a:rPr lang="en-US" sz="1600" dirty="0" err="1" smtClean="0"/>
              <a:t>obj</a:t>
            </a:r>
            <a:r>
              <a:rPr lang="en-US" sz="1600" dirty="0" smtClean="0"/>
              <a:t> not NULL: </a:t>
            </a:r>
            <a:r>
              <a:rPr lang="en-US" sz="1600" dirty="0" smtClean="0">
                <a:solidFill>
                  <a:schemeClr val="accent1"/>
                </a:solidFill>
              </a:rPr>
              <a:t>// viewing ray intersected with an object</a:t>
            </a:r>
          </a:p>
          <a:p>
            <a:pPr>
              <a:buNone/>
            </a:pPr>
            <a:r>
              <a:rPr lang="en-US" sz="1600" dirty="0" smtClean="0"/>
              <a:t>        pixel color = L</a:t>
            </a:r>
            <a:r>
              <a:rPr lang="en-US" sz="1600" baseline="-25000" dirty="0" smtClean="0"/>
              <a:t>a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// ambient shading is not affected by shadows</a:t>
            </a:r>
          </a:p>
          <a:p>
            <a:pPr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b="1" dirty="0" err="1" smtClean="0"/>
              <a:t>foreach</a:t>
            </a:r>
            <a:r>
              <a:rPr lang="en-US" sz="1600" dirty="0" smtClean="0"/>
              <a:t> light l: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600" dirty="0" smtClean="0"/>
              <a:t>            compute the shadow ray </a:t>
            </a:r>
            <a:r>
              <a:rPr lang="en-US" sz="1600" b="1" dirty="0" smtClean="0"/>
              <a:t>s </a:t>
            </a:r>
            <a:r>
              <a:rPr lang="en-US" sz="1600" dirty="0" smtClean="0"/>
              <a:t>from x to l</a:t>
            </a:r>
            <a:endParaRPr lang="en-US" sz="1600" b="1" dirty="0" smtClean="0"/>
          </a:p>
          <a:p>
            <a:pPr>
              <a:buNone/>
            </a:pPr>
            <a:r>
              <a:rPr lang="en-US" sz="1600" dirty="0" smtClean="0"/>
              <a:t>            </a:t>
            </a:r>
            <a:r>
              <a:rPr lang="en-US" sz="1600" b="1" dirty="0" err="1" smtClean="0"/>
              <a:t>foreach</a:t>
            </a:r>
            <a:r>
              <a:rPr lang="en-US" sz="1600" dirty="0" smtClean="0"/>
              <a:t> object p:</a:t>
            </a:r>
          </a:p>
          <a:p>
            <a:pPr>
              <a:buNone/>
            </a:pPr>
            <a:r>
              <a:rPr lang="en-US" sz="1600" dirty="0" smtClean="0"/>
              <a:t>                </a:t>
            </a:r>
            <a:r>
              <a:rPr lang="en-US" sz="1600" b="1" dirty="0" smtClean="0"/>
              <a:t>if</a:t>
            </a:r>
            <a:r>
              <a:rPr lang="en-US" sz="1600" dirty="0" smtClean="0"/>
              <a:t> s </a:t>
            </a:r>
            <a:r>
              <a:rPr lang="en-US" sz="1600" dirty="0" smtClean="0">
                <a:solidFill>
                  <a:srgbClr val="C00000"/>
                </a:solidFill>
              </a:rPr>
              <a:t>intersects</a:t>
            </a:r>
            <a:r>
              <a:rPr lang="en-US" sz="1600" dirty="0" smtClean="0"/>
              <a:t> p before the light source:</a:t>
            </a:r>
          </a:p>
          <a:p>
            <a:pPr>
              <a:buNone/>
            </a:pPr>
            <a:r>
              <a:rPr lang="en-US" sz="1600" dirty="0" smtClean="0"/>
              <a:t>                    </a:t>
            </a:r>
            <a:r>
              <a:rPr lang="en-US" sz="1600" b="1" dirty="0" smtClean="0"/>
              <a:t>continue</a:t>
            </a:r>
            <a:r>
              <a:rPr lang="en-US" sz="1600" dirty="0" smtClean="0"/>
              <a:t> the light loop; </a:t>
            </a:r>
            <a:r>
              <a:rPr lang="en-US" sz="1600" dirty="0" smtClean="0">
                <a:solidFill>
                  <a:schemeClr val="accent1"/>
                </a:solidFill>
              </a:rPr>
              <a:t>// point is in shadow – no contribution from this light</a:t>
            </a:r>
          </a:p>
          <a:p>
            <a:pPr>
              <a:buNone/>
            </a:pPr>
            <a:r>
              <a:rPr lang="en-US" sz="1600" dirty="0" smtClean="0"/>
              <a:t>            pixel color += L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 + L</a:t>
            </a:r>
            <a:r>
              <a:rPr lang="en-US" sz="1600" baseline="-25000" dirty="0" smtClean="0"/>
              <a:t>s </a:t>
            </a:r>
            <a:r>
              <a:rPr lang="en-US" sz="1600" dirty="0" smtClean="0">
                <a:solidFill>
                  <a:schemeClr val="accent1"/>
                </a:solidFill>
              </a:rPr>
              <a:t>// add diffuse and specular components for this light source</a:t>
            </a:r>
            <a:endParaRPr lang="en-US" sz="1600" baseline="-250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600" dirty="0" smtClean="0"/>
              <a:t>    </a:t>
            </a:r>
            <a:r>
              <a:rPr lang="en-US" sz="1600" b="1" dirty="0" smtClean="0"/>
              <a:t>else</a:t>
            </a:r>
          </a:p>
          <a:p>
            <a:pPr>
              <a:buNone/>
            </a:pPr>
            <a:r>
              <a:rPr lang="en-US" sz="1600" dirty="0" smtClean="0"/>
              <a:t>        pixel color = color of background (or black)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 smtClean="0"/>
              <a:t>This looks much better!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0"/>
            <a:ext cx="3730752" cy="373075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Reflectance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assumed that each object has a color</a:t>
            </a:r>
          </a:p>
          <a:p>
            <a:r>
              <a:rPr lang="en-US" dirty="0" smtClean="0"/>
              <a:t>This is not how it is in reality</a:t>
            </a:r>
          </a:p>
          <a:p>
            <a:r>
              <a:rPr lang="en-US" dirty="0" smtClean="0"/>
              <a:t>Each object has a </a:t>
            </a:r>
            <a:r>
              <a:rPr lang="en-US" dirty="0" smtClean="0">
                <a:solidFill>
                  <a:srgbClr val="C00000"/>
                </a:solidFill>
              </a:rPr>
              <a:t>reflectance distribution</a:t>
            </a:r>
          </a:p>
          <a:p>
            <a:r>
              <a:rPr lang="en-US" dirty="0" smtClean="0"/>
              <a:t>Each light source has a </a:t>
            </a:r>
            <a:r>
              <a:rPr lang="en-US" dirty="0" smtClean="0">
                <a:solidFill>
                  <a:srgbClr val="C00000"/>
                </a:solidFill>
              </a:rPr>
              <a:t>power distribution</a:t>
            </a:r>
          </a:p>
          <a:p>
            <a:r>
              <a:rPr lang="en-US" dirty="0" smtClean="0"/>
              <a:t>Normally, both are functions of wavelength: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88778"/>
            <a:ext cx="3581400" cy="240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6743289" y="5053889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forums.gardenweb.com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10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 is recursive by nature</a:t>
            </a:r>
          </a:p>
          <a:p>
            <a:r>
              <a:rPr lang="en-US" dirty="0" smtClean="0"/>
              <a:t>Color of obj2 contributes to the color of the current obj1 (if obj1 is reflective -- mirror-like for efficiency)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2971800"/>
            <a:ext cx="38290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 is recursive by nature</a:t>
            </a:r>
          </a:p>
          <a:p>
            <a:r>
              <a:rPr lang="en-US" dirty="0"/>
              <a:t>Color of obj2 contributes to the color of the current </a:t>
            </a:r>
            <a:r>
              <a:rPr lang="en-US" dirty="0" smtClean="0"/>
              <a:t>obj1</a:t>
            </a:r>
          </a:p>
          <a:p>
            <a:r>
              <a:rPr lang="en-US" dirty="0" smtClean="0"/>
              <a:t>To determine color at obj2, check its shadow ray, and reflection ray, redo for the obj3, ..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76600"/>
            <a:ext cx="4341962" cy="35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 is recursive by nature</a:t>
            </a:r>
          </a:p>
          <a:p>
            <a:r>
              <a:rPr lang="en-US" dirty="0" err="1" smtClean="0"/>
              <a:t>GetColor</a:t>
            </a:r>
            <a:r>
              <a:rPr lang="en-US" dirty="0" smtClean="0"/>
              <a:t> calls </a:t>
            </a:r>
            <a:r>
              <a:rPr lang="en-US" dirty="0" err="1" smtClean="0"/>
              <a:t>RayTrace</a:t>
            </a:r>
            <a:r>
              <a:rPr lang="en-US" dirty="0" smtClean="0"/>
              <a:t> recursively</a:t>
            </a:r>
          </a:p>
          <a:p>
            <a:pPr lvl="1"/>
            <a:r>
              <a:rPr lang="en-US" dirty="0" smtClean="0"/>
              <a:t>E.g. to be able to reuse the ray generation and intersection code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19400"/>
            <a:ext cx="59721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Ray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Tracing the incident ray back into the scene (not just directly towards light sources) is called </a:t>
            </a:r>
            <a:r>
              <a:rPr lang="en-US" dirty="0" smtClean="0">
                <a:solidFill>
                  <a:srgbClr val="C00000"/>
                </a:solidFill>
              </a:rPr>
              <a:t>path tracing</a:t>
            </a:r>
          </a:p>
          <a:p>
            <a:r>
              <a:rPr lang="en-US" dirty="0"/>
              <a:t>This is extremely costly so will only do it for perfect </a:t>
            </a:r>
            <a:r>
              <a:rPr lang="en-US" dirty="0" smtClean="0"/>
              <a:t>mirrors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026" name="Picture 2" descr="Image result for recursive ray 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3581400" cy="304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3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Ideal </a:t>
            </a:r>
            <a:r>
              <a:rPr lang="en-US" dirty="0" err="1" smtClean="0"/>
              <a:t>Specular</a:t>
            </a:r>
            <a:r>
              <a:rPr lang="en-US" dirty="0" smtClean="0"/>
              <a:t> Reflection (Mirrors)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Mirror-like objects reflect colors of other objects</a:t>
            </a:r>
          </a:p>
          <a:p>
            <a:r>
              <a:rPr lang="en-US" dirty="0" smtClean="0"/>
              <a:t>Given </a:t>
            </a:r>
            <a:r>
              <a:rPr lang="en-US" b="1" dirty="0" smtClean="0"/>
              <a:t>w</a:t>
            </a:r>
            <a:r>
              <a:rPr lang="en-US" b="1" baseline="-25000" dirty="0" smtClean="0"/>
              <a:t>o</a:t>
            </a:r>
            <a:r>
              <a:rPr lang="en-US" dirty="0" smtClean="0"/>
              <a:t>, we must compute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r</a:t>
            </a:r>
            <a:r>
              <a:rPr lang="en-US" dirty="0"/>
              <a:t> </a:t>
            </a:r>
            <a:r>
              <a:rPr lang="en-US" dirty="0" smtClean="0"/>
              <a:t>(reflection direction)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676400" y="3200400"/>
            <a:ext cx="2903333" cy="2297246"/>
            <a:chOff x="3068096" y="3352800"/>
            <a:chExt cx="2903333" cy="2297246"/>
          </a:xfrm>
        </p:grpSpPr>
        <p:sp>
          <p:nvSpPr>
            <p:cNvPr id="5" name="Rectangle 4"/>
            <p:cNvSpPr/>
            <p:nvPr/>
          </p:nvSpPr>
          <p:spPr>
            <a:xfrm>
              <a:off x="3068096" y="4105274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4134896" y="3648074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515896" y="349567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73326" y="464903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3352800" y="3657600"/>
              <a:ext cx="782096" cy="1143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12" idx="1"/>
            </p:cNvCxnSpPr>
            <p:nvPr/>
          </p:nvCxnSpPr>
          <p:spPr>
            <a:xfrm flipV="1">
              <a:off x="4134896" y="4360276"/>
              <a:ext cx="1275303" cy="44032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10199" y="4175610"/>
              <a:ext cx="561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sp>
          <p:nvSpPr>
            <p:cNvPr id="14" name="Photo"/>
            <p:cNvSpPr>
              <a:spLocks noEditPoints="1" noChangeArrowheads="1"/>
            </p:cNvSpPr>
            <p:nvPr/>
          </p:nvSpPr>
          <p:spPr bwMode="auto">
            <a:xfrm>
              <a:off x="5486400" y="3983907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5400000" flipH="1">
              <a:off x="4097458" y="4267200"/>
              <a:ext cx="550742" cy="5507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27144" y="3954440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112951" y="477644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10584" y="410115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sp>
          <p:nvSpPr>
            <p:cNvPr id="35" name="Arc 34"/>
            <p:cNvSpPr/>
            <p:nvPr/>
          </p:nvSpPr>
          <p:spPr>
            <a:xfrm rot="932285" flipH="1">
              <a:off x="3931410" y="4243034"/>
              <a:ext cx="550742" cy="5507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24200" y="3352800"/>
              <a:ext cx="477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r</a:t>
              </a:r>
              <a:endParaRPr lang="en-US" b="1" baseline="-25000" dirty="0"/>
            </a:p>
          </p:txBody>
        </p:sp>
        <p:sp>
          <p:nvSpPr>
            <p:cNvPr id="38" name="Photo"/>
            <p:cNvSpPr>
              <a:spLocks noEditPoints="1" noChangeArrowheads="1"/>
            </p:cNvSpPr>
            <p:nvPr/>
          </p:nvSpPr>
          <p:spPr bwMode="auto">
            <a:xfrm rot="1137896">
              <a:off x="4319990" y="5305943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  <a:scene3d>
              <a:camera prst="isometricRightUp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876800" y="3276600"/>
            <a:ext cx="4109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w</a:t>
            </a:r>
            <a:r>
              <a:rPr lang="en-US" b="1" baseline="-25000" dirty="0" err="1" smtClean="0"/>
              <a:t>r</a:t>
            </a:r>
            <a:r>
              <a:rPr lang="en-US" dirty="0" smtClean="0"/>
              <a:t> = -</a:t>
            </a:r>
            <a:r>
              <a:rPr lang="en-US" b="1" dirty="0" smtClean="0"/>
              <a:t>w</a:t>
            </a:r>
            <a:r>
              <a:rPr lang="en-US" b="1" baseline="-25000" dirty="0" smtClean="0"/>
              <a:t>o</a:t>
            </a:r>
            <a:r>
              <a:rPr lang="en-US" dirty="0" smtClean="0"/>
              <a:t> + 2</a:t>
            </a:r>
            <a:r>
              <a:rPr lang="en-US" b="1" dirty="0" smtClean="0"/>
              <a:t>n</a:t>
            </a:r>
            <a:r>
              <a:rPr lang="en-US" dirty="0" smtClean="0"/>
              <a:t>cos</a:t>
            </a:r>
            <a:r>
              <a:rPr lang="en-US" i="1" dirty="0" smtClean="0"/>
              <a:t>Θ = </a:t>
            </a:r>
            <a:r>
              <a:rPr lang="en-US" dirty="0" smtClean="0"/>
              <a:t>-</a:t>
            </a:r>
            <a:r>
              <a:rPr lang="en-US" b="1" dirty="0" smtClean="0"/>
              <a:t>w</a:t>
            </a:r>
            <a:r>
              <a:rPr lang="en-US" b="1" baseline="-25000" dirty="0" smtClean="0"/>
              <a:t>o</a:t>
            </a:r>
            <a:r>
              <a:rPr lang="en-US" dirty="0" smtClean="0"/>
              <a:t> + 2</a:t>
            </a:r>
            <a:r>
              <a:rPr lang="en-US" b="1" dirty="0" smtClean="0"/>
              <a:t>n</a:t>
            </a:r>
            <a:r>
              <a:rPr lang="en-US" dirty="0" smtClean="0"/>
              <a:t>(</a:t>
            </a:r>
            <a:r>
              <a:rPr lang="en-US" b="1" dirty="0" err="1" smtClean="0"/>
              <a:t>n.w</a:t>
            </a:r>
            <a:r>
              <a:rPr lang="en-US" b="1" baseline="-25000" dirty="0" err="1" smtClean="0"/>
              <a:t>o</a:t>
            </a:r>
            <a:r>
              <a:rPr lang="en-US" dirty="0" smtClean="0"/>
              <a:t>)</a:t>
            </a:r>
          </a:p>
          <a:p>
            <a:endParaRPr lang="en-US" b="1" baseline="-25000" dirty="0" smtClean="0"/>
          </a:p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876800" y="4038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en-US" dirty="0" smtClean="0"/>
              <a:t>,</a:t>
            </a:r>
            <a:r>
              <a:rPr lang="en-US" b="1" dirty="0" smtClean="0"/>
              <a:t> w</a:t>
            </a:r>
            <a:r>
              <a:rPr lang="en-US" b="1" baseline="-25000" dirty="0" smtClean="0"/>
              <a:t>o</a:t>
            </a:r>
            <a:r>
              <a:rPr lang="en-US" dirty="0" smtClean="0"/>
              <a:t>,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r</a:t>
            </a:r>
            <a:r>
              <a:rPr lang="en-US" b="1" dirty="0" smtClean="0"/>
              <a:t> </a:t>
            </a:r>
            <a:r>
              <a:rPr lang="en-US" dirty="0" smtClean="0"/>
              <a:t>are all unit vectors</a:t>
            </a:r>
          </a:p>
          <a:p>
            <a:endParaRPr lang="en-US" b="1" baseline="-25000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57445" y="4804317"/>
                <a:ext cx="33197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𝒘𝒐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baseline="-2500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400" b="1" i="1" baseline="-25000">
                          <a:latin typeface="Cambria Math" panose="02040503050406030204" pitchFamily="18" charset="0"/>
                        </a:rPr>
                        <m:t>𝒊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baseline="-25000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445" y="4804317"/>
                <a:ext cx="3319755" cy="369332"/>
              </a:xfrm>
              <a:prstGeom prst="rect">
                <a:avLst/>
              </a:prstGeom>
              <a:blipFill>
                <a:blip r:embed="rId2"/>
                <a:stretch>
                  <a:fillRect l="-1284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33816" y="5832735"/>
            <a:ext cx="28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 reflection coefficient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324600" y="5257800"/>
            <a:ext cx="304800" cy="37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Ideal </a:t>
            </a:r>
            <a:r>
              <a:rPr lang="en-US" dirty="0" err="1" smtClean="0"/>
              <a:t>Specular</a:t>
            </a:r>
            <a:r>
              <a:rPr lang="en-US" dirty="0" smtClean="0"/>
              <a:t> Reflection (Mirrors)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Derivation of reflection vector </a:t>
            </a:r>
            <a:r>
              <a:rPr lang="en-US" b="1" dirty="0" smtClean="0"/>
              <a:t>r</a:t>
            </a:r>
          </a:p>
          <a:p>
            <a:r>
              <a:rPr lang="en-US" dirty="0" smtClean="0"/>
              <a:t>Given incoming light direction </a:t>
            </a:r>
            <a:r>
              <a:rPr lang="en-US" b="1" dirty="0" smtClean="0"/>
              <a:t>d </a:t>
            </a:r>
            <a:r>
              <a:rPr lang="en-US" dirty="0" smtClean="0"/>
              <a:t>and surface normal </a:t>
            </a:r>
            <a:r>
              <a:rPr lang="en-US" b="1" dirty="0" smtClean="0"/>
              <a:t>n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Hence, </a:t>
            </a:r>
            <a:r>
              <a:rPr lang="en-US" b="1" dirty="0" smtClean="0"/>
              <a:t>r </a:t>
            </a:r>
            <a:r>
              <a:rPr lang="en-US" dirty="0" smtClean="0"/>
              <a:t>= (-</a:t>
            </a:r>
            <a:r>
              <a:rPr lang="en-US" dirty="0" err="1" smtClean="0"/>
              <a:t>d.n</a:t>
            </a:r>
            <a:r>
              <a:rPr lang="en-US" dirty="0" smtClean="0"/>
              <a:t>)n    +    d+(-</a:t>
            </a:r>
            <a:r>
              <a:rPr lang="en-US" dirty="0" err="1" smtClean="0"/>
              <a:t>d.n</a:t>
            </a:r>
            <a:r>
              <a:rPr lang="en-US" dirty="0" smtClean="0"/>
              <a:t>)n = d + 2(-</a:t>
            </a:r>
            <a:r>
              <a:rPr lang="en-US" dirty="0" err="1" smtClean="0"/>
              <a:t>d.n</a:t>
            </a:r>
            <a:r>
              <a:rPr lang="en-US" dirty="0" smtClean="0"/>
              <a:t>)n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24000" y="3124200"/>
            <a:ext cx="8382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676400" y="3810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524000" y="3810000"/>
            <a:ext cx="838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1143000" y="2971801"/>
            <a:ext cx="4572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524000" y="3505200"/>
            <a:ext cx="4572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219200" y="4419601"/>
            <a:ext cx="4572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r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505200" y="3124200"/>
            <a:ext cx="8382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505200" y="38100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505200" y="3810000"/>
            <a:ext cx="838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3489385" y="3657601"/>
            <a:ext cx="838200" cy="228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(-</a:t>
            </a:r>
            <a:r>
              <a:rPr lang="en-US" b="1" dirty="0" err="1" smtClean="0"/>
              <a:t>d.n</a:t>
            </a:r>
            <a:r>
              <a:rPr lang="en-US" b="1" dirty="0" smtClean="0"/>
              <a:t>)n</a:t>
            </a:r>
            <a:endParaRPr lang="en-US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968815" y="3124200"/>
            <a:ext cx="0" cy="73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68815" y="3124200"/>
            <a:ext cx="8382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968815" y="38100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968815" y="3810000"/>
            <a:ext cx="838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>
          <a:xfrm>
            <a:off x="4572000" y="3429000"/>
            <a:ext cx="838200" cy="228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 + (-</a:t>
            </a:r>
            <a:r>
              <a:rPr lang="en-US" b="1" dirty="0" err="1" smtClean="0"/>
              <a:t>d.n</a:t>
            </a:r>
            <a:r>
              <a:rPr lang="en-US" b="1" dirty="0" smtClean="0"/>
              <a:t>)n</a:t>
            </a:r>
            <a:endParaRPr lang="en-US" b="1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340415" y="3124200"/>
            <a:ext cx="0" cy="73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40415" y="3124200"/>
            <a:ext cx="8382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340415" y="38100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40415" y="3810000"/>
            <a:ext cx="838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/>
          <p:cNvSpPr txBox="1">
            <a:spLocks/>
          </p:cNvSpPr>
          <p:nvPr/>
        </p:nvSpPr>
        <p:spPr>
          <a:xfrm>
            <a:off x="5943600" y="3429001"/>
            <a:ext cx="838200" cy="228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 + (-</a:t>
            </a:r>
            <a:r>
              <a:rPr lang="en-US" b="1" dirty="0" err="1" smtClean="0"/>
              <a:t>d.n</a:t>
            </a:r>
            <a:r>
              <a:rPr lang="en-US" b="1" dirty="0" smtClean="0"/>
              <a:t>)n</a:t>
            </a:r>
            <a:endParaRPr lang="en-US" b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24600" y="3833019"/>
            <a:ext cx="0" cy="73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>
            <a:spLocks/>
          </p:cNvSpPr>
          <p:nvPr/>
        </p:nvSpPr>
        <p:spPr>
          <a:xfrm>
            <a:off x="5943600" y="4038601"/>
            <a:ext cx="838200" cy="228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 + (-</a:t>
            </a:r>
            <a:r>
              <a:rPr lang="en-US" b="1" dirty="0" err="1" smtClean="0"/>
              <a:t>d.n</a:t>
            </a:r>
            <a:r>
              <a:rPr lang="en-US" b="1" dirty="0" smtClean="0"/>
              <a:t>)n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23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Ideal </a:t>
            </a:r>
            <a:r>
              <a:rPr lang="en-US" dirty="0" err="1" smtClean="0"/>
              <a:t>Specular</a:t>
            </a:r>
            <a:r>
              <a:rPr lang="en-US" dirty="0" smtClean="0"/>
              <a:t> Reflection (Mirrors)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these surfaces the total radiance is equal to local shading radiance plus the radiance from the mirrored location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367734" y="3048000"/>
            <a:ext cx="2903333" cy="2297246"/>
            <a:chOff x="3068096" y="3352800"/>
            <a:chExt cx="2903333" cy="2297246"/>
          </a:xfrm>
        </p:grpSpPr>
        <p:sp>
          <p:nvSpPr>
            <p:cNvPr id="5" name="Rectangle 4"/>
            <p:cNvSpPr/>
            <p:nvPr/>
          </p:nvSpPr>
          <p:spPr>
            <a:xfrm>
              <a:off x="3068096" y="4105274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4134896" y="3648074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515896" y="349567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73326" y="464903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3352800" y="3657600"/>
              <a:ext cx="782096" cy="1143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12" idx="1"/>
            </p:cNvCxnSpPr>
            <p:nvPr/>
          </p:nvCxnSpPr>
          <p:spPr>
            <a:xfrm flipV="1">
              <a:off x="4134896" y="4360276"/>
              <a:ext cx="1275303" cy="44032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10199" y="4175610"/>
              <a:ext cx="561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sp>
          <p:nvSpPr>
            <p:cNvPr id="14" name="Photo"/>
            <p:cNvSpPr>
              <a:spLocks noEditPoints="1" noChangeArrowheads="1"/>
            </p:cNvSpPr>
            <p:nvPr/>
          </p:nvSpPr>
          <p:spPr bwMode="auto">
            <a:xfrm>
              <a:off x="5486400" y="3983907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5400000" flipH="1">
              <a:off x="4097458" y="4267200"/>
              <a:ext cx="550742" cy="5507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27144" y="3954440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112951" y="477644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10584" y="410115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sp>
          <p:nvSpPr>
            <p:cNvPr id="35" name="Arc 34"/>
            <p:cNvSpPr/>
            <p:nvPr/>
          </p:nvSpPr>
          <p:spPr>
            <a:xfrm rot="932285" flipH="1">
              <a:off x="3931410" y="4243034"/>
              <a:ext cx="550742" cy="5507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24200" y="3352800"/>
              <a:ext cx="477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r</a:t>
              </a:r>
              <a:endParaRPr lang="en-US" b="1" baseline="-25000" dirty="0"/>
            </a:p>
          </p:txBody>
        </p:sp>
        <p:sp>
          <p:nvSpPr>
            <p:cNvPr id="38" name="Photo"/>
            <p:cNvSpPr>
              <a:spLocks noEditPoints="1" noChangeArrowheads="1"/>
            </p:cNvSpPr>
            <p:nvPr/>
          </p:nvSpPr>
          <p:spPr bwMode="auto">
            <a:xfrm rot="1137896">
              <a:off x="4319990" y="5305943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  <a:scene3d>
              <a:camera prst="isometricRightUp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1341" y="5675036"/>
                <a:ext cx="8127161" cy="40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𝒘𝒐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𝒘𝒐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bSup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𝒘𝒐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𝒘𝒐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41" y="5675036"/>
                <a:ext cx="8127161" cy="400944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81600" y="3646208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stop after a fixed</a:t>
            </a:r>
          </a:p>
          <a:p>
            <a:r>
              <a:rPr lang="en-US" dirty="0"/>
              <a:t>n</a:t>
            </a:r>
            <a:r>
              <a:rPr lang="en-US" dirty="0" smtClean="0"/>
              <a:t>umber of bounces to avoid</a:t>
            </a:r>
          </a:p>
          <a:p>
            <a:r>
              <a:rPr lang="en-US" dirty="0"/>
              <a:t>p</a:t>
            </a:r>
            <a:r>
              <a:rPr lang="en-US" dirty="0" smtClean="0"/>
              <a:t>otentially infinite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dirty="0" smtClean="0"/>
              <a:t>This looks much better!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65248"/>
            <a:ext cx="3730752" cy="373075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have only scratched the surface of ray tracing.</a:t>
            </a:r>
          </a:p>
          <a:p>
            <a:r>
              <a:rPr lang="en-US" dirty="0" smtClean="0"/>
              <a:t>There is so much more that can be done:</a:t>
            </a:r>
          </a:p>
          <a:p>
            <a:pPr lvl="1"/>
            <a:r>
              <a:rPr lang="en-US" dirty="0" smtClean="0"/>
              <a:t>Acceleration structures</a:t>
            </a:r>
          </a:p>
          <a:p>
            <a:pPr lvl="1"/>
            <a:r>
              <a:rPr lang="en-US" dirty="0" smtClean="0"/>
              <a:t>Modeling non-point light sources (area lights)</a:t>
            </a:r>
          </a:p>
          <a:p>
            <a:pPr lvl="1"/>
            <a:r>
              <a:rPr lang="en-US" dirty="0" smtClean="0"/>
              <a:t>Refraction (glass-like materials)</a:t>
            </a:r>
          </a:p>
          <a:p>
            <a:pPr lvl="1"/>
            <a:r>
              <a:rPr lang="en-US" dirty="0" smtClean="0"/>
              <a:t>Participating media (fog, smoke)</a:t>
            </a:r>
          </a:p>
          <a:p>
            <a:pPr lvl="1"/>
            <a:r>
              <a:rPr lang="en-US" dirty="0" smtClean="0"/>
              <a:t>Subsurface scattering (candles)</a:t>
            </a:r>
          </a:p>
          <a:p>
            <a:pPr lvl="1"/>
            <a:r>
              <a:rPr lang="en-US" dirty="0" smtClean="0"/>
              <a:t>Parallel and interactive ray tracing</a:t>
            </a:r>
          </a:p>
          <a:p>
            <a:pPr lvl="1"/>
            <a:r>
              <a:rPr lang="en-US" dirty="0" smtClean="0"/>
              <a:t>Ray tracing on the GPU</a:t>
            </a:r>
          </a:p>
          <a:p>
            <a:pPr lvl="1"/>
            <a:r>
              <a:rPr lang="en-US" dirty="0" smtClean="0"/>
              <a:t>Photon mapping</a:t>
            </a:r>
          </a:p>
          <a:p>
            <a:pPr lvl="1"/>
            <a:r>
              <a:rPr lang="en-US" dirty="0" smtClean="0"/>
              <a:t>Image-based lighting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Ray tracing also useful for picking</a:t>
            </a:r>
            <a:r>
              <a:rPr lang="en-US" dirty="0"/>
              <a:t>: </a:t>
            </a:r>
            <a:r>
              <a:rPr lang="en-US" i="1" dirty="0"/>
              <a:t>When the user clicks the mouse on </a:t>
            </a:r>
            <a:r>
              <a:rPr lang="en-US" i="1" dirty="0" smtClean="0"/>
              <a:t>a pixel </a:t>
            </a:r>
            <a:r>
              <a:rPr lang="en-US" i="1" dirty="0"/>
              <a:t>in a 3D graphics program, the program needs to determine which object </a:t>
            </a:r>
            <a:r>
              <a:rPr lang="en-US" i="1" dirty="0" smtClean="0"/>
              <a:t>is visible </a:t>
            </a:r>
            <a:r>
              <a:rPr lang="en-US" i="1" dirty="0"/>
              <a:t>within that pixel.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Ray-traced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Reflectance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object color occurs as a result of their interaction</a:t>
            </a:r>
          </a:p>
          <a:p>
            <a:r>
              <a:rPr lang="en-US" dirty="0" smtClean="0"/>
              <a:t>Same object can appear different under different lights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098" name="Picture 2" descr="Image result for reflectance spectral 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04" y="1600200"/>
            <a:ext cx="443073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Ray-traced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5943600"/>
            <a:ext cx="2138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Physically Based Ray Tracer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Ray-traced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6123801"/>
            <a:ext cx="2138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Physically Based Ray Tracer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Ray-traced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07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0" y="5943600"/>
            <a:ext cx="2138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Physically Based Ray Tracer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Ray-traced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8156"/>
            <a:ext cx="5613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6200" y="6047601"/>
            <a:ext cx="1625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Radiance Ray Tracer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Models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203460"/>
            <a:ext cx="5857875" cy="1971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133540"/>
            <a:ext cx="42386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905000"/>
            <a:ext cx="76771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Models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dirty="0" smtClean="0"/>
              <a:t>3 colors at triangle vertices known (e.g. via ray tracing)</a:t>
            </a:r>
          </a:p>
          <a:p>
            <a:r>
              <a:rPr lang="en-US" dirty="0" smtClean="0">
                <a:sym typeface="Wingdings" pitchFamily="2" charset="2"/>
              </a:rPr>
              <a:t>Coordinates and therefore normal of the triangle known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u="sng" dirty="0" smtClean="0">
                <a:sym typeface="Wingdings" pitchFamily="2" charset="2"/>
              </a:rPr>
              <a:t>Flat</a:t>
            </a:r>
            <a:r>
              <a:rPr lang="en-US" dirty="0" smtClean="0">
                <a:sym typeface="Wingdings" pitchFamily="2" charset="2"/>
              </a:rPr>
              <a:t>		</a:t>
            </a:r>
            <a:r>
              <a:rPr lang="en-US" dirty="0">
                <a:sym typeface="Wingdings" pitchFamily="2" charset="2"/>
              </a:rPr>
              <a:t>	 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u="sng" dirty="0" err="1" smtClean="0">
                <a:sym typeface="Wingdings" pitchFamily="2" charset="2"/>
              </a:rPr>
              <a:t>Gouraud</a:t>
            </a:r>
            <a:r>
              <a:rPr lang="en-US" dirty="0" smtClean="0">
                <a:sym typeface="Wingdings" pitchFamily="2" charset="2"/>
              </a:rPr>
              <a:t>		          </a:t>
            </a:r>
            <a:r>
              <a:rPr lang="en-US" u="sng" dirty="0" err="1" smtClean="0">
                <a:sym typeface="Wingdings" pitchFamily="2" charset="2"/>
              </a:rPr>
              <a:t>Phong</a:t>
            </a:r>
            <a:endParaRPr lang="en-US" u="sng" dirty="0" smtClean="0">
              <a:sym typeface="Wingdings" pitchFamily="2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67200"/>
            <a:ext cx="1790700" cy="206293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3276599"/>
            <a:ext cx="3048000" cy="1288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All triangle points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have the same color, say v1.color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343400"/>
            <a:ext cx="1943100" cy="206126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124200" y="3283603"/>
            <a:ext cx="3048000" cy="1288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Linearly interpolate vertex colors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75" y="4124088"/>
            <a:ext cx="2600325" cy="249988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324600" y="3276600"/>
            <a:ext cx="2819400" cy="1288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ym typeface="Wingdings" pitchFamily="2" charset="2"/>
              </a:rPr>
              <a:t>Linearly interpolate vertex </a:t>
            </a:r>
            <a:r>
              <a:rPr lang="en-US" sz="1800" dirty="0" err="1" smtClean="0">
                <a:sym typeface="Wingdings" pitchFamily="2" charset="2"/>
              </a:rPr>
              <a:t>normals</a:t>
            </a:r>
            <a:r>
              <a:rPr lang="en-US" sz="1800" dirty="0" smtClean="0">
                <a:sym typeface="Wingdings" pitchFamily="2" charset="2"/>
              </a:rPr>
              <a:t>, compute color with interpolated normal</a:t>
            </a:r>
          </a:p>
        </p:txBody>
      </p:sp>
    </p:spTree>
    <p:extLst>
      <p:ext uri="{BB962C8B-B14F-4D97-AF65-F5344CB8AC3E}">
        <p14:creationId xmlns:p14="http://schemas.microsoft.com/office/powerpoint/2010/main" val="40316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Models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dirty="0" smtClean="0"/>
              <a:t>3 colors at triangle vertices known (e.g. via ray tracing)</a:t>
            </a:r>
          </a:p>
          <a:p>
            <a:r>
              <a:rPr lang="en-US" dirty="0" smtClean="0">
                <a:sym typeface="Wingdings" pitchFamily="2" charset="2"/>
              </a:rPr>
              <a:t>Coordinates and therefore normal of the triangle known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Phong</a:t>
            </a:r>
            <a:r>
              <a:rPr lang="en-US" dirty="0" smtClean="0">
                <a:sym typeface="Wingdings" pitchFamily="2" charset="2"/>
              </a:rPr>
              <a:t> model will pick up the highlight 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Not possible with color averaging (</a:t>
            </a:r>
            <a:r>
              <a:rPr lang="en-US" dirty="0" err="1" smtClean="0">
                <a:sym typeface="Wingdings" pitchFamily="2" charset="2"/>
              </a:rPr>
              <a:t>Gouraud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Not possible with same color everywhere (Flat)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362200"/>
            <a:ext cx="2403894" cy="2272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4524375"/>
            <a:ext cx="65341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Reflectance, Power, Cones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Color is perceived due to the interaction of this reflected light by our cone pigments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5122" name="Picture 2" descr="Image result for reflectance spectral distribu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410200" cy="344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6423999" y="3183779"/>
            <a:ext cx="2392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foundationsofvision.stanford.edu</a:t>
            </a:r>
          </a:p>
        </p:txBody>
      </p:sp>
    </p:spTree>
    <p:extLst>
      <p:ext uri="{BB962C8B-B14F-4D97-AF65-F5344CB8AC3E}">
        <p14:creationId xmlns:p14="http://schemas.microsoft.com/office/powerpoint/2010/main" val="41436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Accurately modeling this process requires us to represent all objects and light sources using spectral (i.e. wavelength-based) distributions</a:t>
            </a:r>
          </a:p>
          <a:p>
            <a:pPr lvl="1"/>
            <a:r>
              <a:rPr lang="en-US" sz="1400" dirty="0" smtClean="0"/>
              <a:t>Built </a:t>
            </a:r>
            <a:r>
              <a:rPr lang="en-US" sz="1400" dirty="0"/>
              <a:t>on physically based equations that model the transportation of light. This allows </a:t>
            </a:r>
            <a:r>
              <a:rPr lang="en-US" sz="1400" dirty="0" smtClean="0"/>
              <a:t>spectral tracers to </a:t>
            </a:r>
            <a:r>
              <a:rPr lang="en-US" sz="1400" dirty="0"/>
              <a:t>accurately capture a wide range of phenomena which most other rendering programs are simply unable to reproduce</a:t>
            </a:r>
          </a:p>
          <a:p>
            <a:r>
              <a:rPr lang="en-US" dirty="0" smtClean="0"/>
              <a:t>Some ray-tracers do this:</a:t>
            </a:r>
            <a:endParaRPr lang="en-US" dirty="0"/>
          </a:p>
          <a:p>
            <a:pPr lvl="1"/>
            <a:r>
              <a:rPr lang="en-US" dirty="0"/>
              <a:t>Indigo renderer (http://www.indigorenderer.com</a:t>
            </a:r>
            <a:r>
              <a:rPr lang="en-US" dirty="0" smtClean="0"/>
              <a:t>/)</a:t>
            </a:r>
          </a:p>
          <a:p>
            <a:pPr lvl="1"/>
            <a:r>
              <a:rPr lang="en-US" dirty="0" smtClean="0"/>
              <a:t>Lux </a:t>
            </a:r>
            <a:r>
              <a:rPr lang="en-US" dirty="0"/>
              <a:t>renderer (http://www.luxrender.net/)</a:t>
            </a:r>
            <a:endParaRPr lang="en-US" dirty="0" smtClean="0"/>
          </a:p>
          <a:p>
            <a:pPr lvl="1"/>
            <a:r>
              <a:rPr lang="en-US" dirty="0"/>
              <a:t>Mental ray (http://</a:t>
            </a:r>
            <a:r>
              <a:rPr lang="en-US" dirty="0" smtClean="0"/>
              <a:t>www.nvidia-arc.com/products/nvidia-mental-ray.html)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6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5292</TotalTime>
  <Words>3580</Words>
  <Application>Microsoft Office PowerPoint</Application>
  <PresentationFormat>On-screen Show (4:3)</PresentationFormat>
  <Paragraphs>757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BentonSansTRUMed</vt:lpstr>
      <vt:lpstr>BentonSansTRUReg</vt:lpstr>
      <vt:lpstr>Calibri</vt:lpstr>
      <vt:lpstr>Cambria Math</vt:lpstr>
      <vt:lpstr>Wingdings</vt:lpstr>
      <vt:lpstr>metu</vt:lpstr>
      <vt:lpstr>CENG 538 Advanced Graphics and UIs</vt:lpstr>
      <vt:lpstr>Last Week</vt:lpstr>
      <vt:lpstr>Algorithm So Far</vt:lpstr>
      <vt:lpstr>Image So Far</vt:lpstr>
      <vt:lpstr>With and Without Illumination</vt:lpstr>
      <vt:lpstr>Reflectance and Power</vt:lpstr>
      <vt:lpstr>Reflectance and Power</vt:lpstr>
      <vt:lpstr>Reflectance, Power, Cones</vt:lpstr>
      <vt:lpstr>Spectral Ray Tracing</vt:lpstr>
      <vt:lpstr>RGB Model</vt:lpstr>
      <vt:lpstr>Light-Surface Interaction</vt:lpstr>
      <vt:lpstr>Ambient Shading</vt:lpstr>
      <vt:lpstr>Ambient Shading</vt:lpstr>
      <vt:lpstr>Light-Surface Interaction</vt:lpstr>
      <vt:lpstr>Light-Surface Interaction</vt:lpstr>
      <vt:lpstr>Diffuse Shading</vt:lpstr>
      <vt:lpstr>Diffuse Shading</vt:lpstr>
      <vt:lpstr>Diffuse Shading</vt:lpstr>
      <vt:lpstr>Diffuse Shading Example</vt:lpstr>
      <vt:lpstr>Illumination So Far</vt:lpstr>
      <vt:lpstr>Add Specular Light</vt:lpstr>
      <vt:lpstr>Add Specular Light</vt:lpstr>
      <vt:lpstr>Putting It All Together</vt:lpstr>
      <vt:lpstr>Putting It All Together</vt:lpstr>
      <vt:lpstr>Putting It All Together</vt:lpstr>
      <vt:lpstr>Putting It All Together</vt:lpstr>
      <vt:lpstr>Putting It All Together</vt:lpstr>
      <vt:lpstr>Putting It All Together</vt:lpstr>
      <vt:lpstr>Color Model Output</vt:lpstr>
      <vt:lpstr>Color Model Output</vt:lpstr>
      <vt:lpstr>Terms</vt:lpstr>
      <vt:lpstr>Power</vt:lpstr>
      <vt:lpstr>Intensity</vt:lpstr>
      <vt:lpstr>Solid Angle</vt:lpstr>
      <vt:lpstr>Radiance</vt:lpstr>
      <vt:lpstr>Radiance</vt:lpstr>
      <vt:lpstr>Irradiance</vt:lpstr>
      <vt:lpstr>Irradiance from Radiance</vt:lpstr>
      <vt:lpstr>Radiance from Intensity</vt:lpstr>
      <vt:lpstr>Radiance from Intensity</vt:lpstr>
      <vt:lpstr>Inverse Square Law</vt:lpstr>
      <vt:lpstr>Inverse Square Law</vt:lpstr>
      <vt:lpstr>Rendering Equation</vt:lpstr>
      <vt:lpstr>Rendering Equation</vt:lpstr>
      <vt:lpstr>Rendering Equation</vt:lpstr>
      <vt:lpstr>Rendering Equation</vt:lpstr>
      <vt:lpstr>Rendering Equation</vt:lpstr>
      <vt:lpstr>Rendering Equation</vt:lpstr>
      <vt:lpstr>Rendering Equation</vt:lpstr>
      <vt:lpstr>Rendering Equation</vt:lpstr>
      <vt:lpstr>Surface Normals (Reminder)</vt:lpstr>
      <vt:lpstr>Surface Normals (Reminder)</vt:lpstr>
      <vt:lpstr>The Ray Tracing Algorithm – So Far</vt:lpstr>
      <vt:lpstr>Shadows</vt:lpstr>
      <vt:lpstr>Shadows</vt:lpstr>
      <vt:lpstr>Shadows</vt:lpstr>
      <vt:lpstr>Shadows</vt:lpstr>
      <vt:lpstr>The Ray Tracing Algorithm – So Far</vt:lpstr>
      <vt:lpstr>Image So Far</vt:lpstr>
      <vt:lpstr>Recursive Ray Tracing</vt:lpstr>
      <vt:lpstr>Recursive Ray Tracing</vt:lpstr>
      <vt:lpstr>Recursive Ray Tracing</vt:lpstr>
      <vt:lpstr>Recursive Ray Tracing</vt:lpstr>
      <vt:lpstr>Ideal Specular Reflection (Mirrors)</vt:lpstr>
      <vt:lpstr>Ideal Specular Reflection (Mirrors)</vt:lpstr>
      <vt:lpstr>Ideal Specular Reflection (Mirrors)</vt:lpstr>
      <vt:lpstr>Final Image</vt:lpstr>
      <vt:lpstr>Ray Tracing</vt:lpstr>
      <vt:lpstr>Some Ray-traced Images</vt:lpstr>
      <vt:lpstr>Some Ray-traced Images</vt:lpstr>
      <vt:lpstr>Some Ray-traced Images</vt:lpstr>
      <vt:lpstr>Some Ray-traced Images</vt:lpstr>
      <vt:lpstr>Some Ray-traced Images</vt:lpstr>
      <vt:lpstr>Shading Models</vt:lpstr>
      <vt:lpstr>Shading Models</vt:lpstr>
      <vt:lpstr>Shading Models</vt:lpstr>
      <vt:lpstr>Shading Models</vt:lpstr>
    </vt:vector>
  </TitlesOfParts>
  <Company>AMD,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oguz</dc:creator>
  <cp:lastModifiedBy>ys</cp:lastModifiedBy>
  <cp:revision>523</cp:revision>
  <dcterms:created xsi:type="dcterms:W3CDTF">2011-10-08T08:51:54Z</dcterms:created>
  <dcterms:modified xsi:type="dcterms:W3CDTF">2017-09-19T10:33:39Z</dcterms:modified>
</cp:coreProperties>
</file>