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4"/>
  </p:notesMasterIdLst>
  <p:sldIdLst>
    <p:sldId id="256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8" r:id="rId17"/>
    <p:sldId id="367" r:id="rId18"/>
    <p:sldId id="369" r:id="rId19"/>
    <p:sldId id="370" r:id="rId20"/>
    <p:sldId id="371" r:id="rId21"/>
    <p:sldId id="372" r:id="rId22"/>
    <p:sldId id="374" r:id="rId23"/>
    <p:sldId id="375" r:id="rId24"/>
    <p:sldId id="386" r:id="rId25"/>
    <p:sldId id="387" r:id="rId26"/>
    <p:sldId id="388" r:id="rId27"/>
    <p:sldId id="373" r:id="rId28"/>
    <p:sldId id="376" r:id="rId29"/>
    <p:sldId id="378" r:id="rId30"/>
    <p:sldId id="377" r:id="rId31"/>
    <p:sldId id="379" r:id="rId32"/>
    <p:sldId id="380" r:id="rId33"/>
    <p:sldId id="381" r:id="rId34"/>
    <p:sldId id="382" r:id="rId35"/>
    <p:sldId id="383" r:id="rId36"/>
    <p:sldId id="385" r:id="rId37"/>
    <p:sldId id="384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401" r:id="rId48"/>
    <p:sldId id="402" r:id="rId49"/>
    <p:sldId id="403" r:id="rId50"/>
    <p:sldId id="399" r:id="rId51"/>
    <p:sldId id="400" r:id="rId52"/>
    <p:sldId id="404" r:id="rId53"/>
    <p:sldId id="398" r:id="rId54"/>
    <p:sldId id="411" r:id="rId55"/>
    <p:sldId id="412" r:id="rId56"/>
    <p:sldId id="413" r:id="rId57"/>
    <p:sldId id="407" r:id="rId58"/>
    <p:sldId id="414" r:id="rId59"/>
    <p:sldId id="415" r:id="rId60"/>
    <p:sldId id="416" r:id="rId61"/>
    <p:sldId id="408" r:id="rId62"/>
    <p:sldId id="406" r:id="rId63"/>
    <p:sldId id="409" r:id="rId64"/>
    <p:sldId id="410" r:id="rId65"/>
    <p:sldId id="418" r:id="rId66"/>
    <p:sldId id="419" r:id="rId67"/>
    <p:sldId id="420" r:id="rId68"/>
    <p:sldId id="421" r:id="rId69"/>
    <p:sldId id="422" r:id="rId70"/>
    <p:sldId id="423" r:id="rId71"/>
    <p:sldId id="424" r:id="rId72"/>
    <p:sldId id="425" r:id="rId73"/>
    <p:sldId id="426" r:id="rId74"/>
    <p:sldId id="427" r:id="rId75"/>
    <p:sldId id="428" r:id="rId76"/>
    <p:sldId id="429" r:id="rId77"/>
    <p:sldId id="430" r:id="rId78"/>
    <p:sldId id="431" r:id="rId79"/>
    <p:sldId id="432" r:id="rId80"/>
    <p:sldId id="433" r:id="rId81"/>
    <p:sldId id="434" r:id="rId82"/>
    <p:sldId id="435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5BBA5-28D6-4FEC-BDCF-A471F1B098D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9093-AD9B-4038-95B1-74A0CCD2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5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59093-AD9B-4038-95B1-74A0CCD242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geometry a hyperplane is a subspace of one dimension less than its ambient space. If a space is 3-dimensional then its hyperplanes are the 2-dimensional planes, while if the space is 2-dimensional, its hyperplanes are the 1-dimensional lines.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59093-AD9B-4038-95B1-74A0CCD2429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3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59093-AD9B-4038-95B1-74A0CCD2429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1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59093-AD9B-4038-95B1-74A0CCD2429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59093-AD9B-4038-95B1-74A0CCD2429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0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92994-2AF3-4088-B521-311C9BDDABFF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B84A-DE6C-4EBF-97DE-47904CB71658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23F72-96AE-4011-96E8-0E3AAFAAEE10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BBF56-47A6-44FB-B912-DC09FDF047B7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88B32-27F6-4060-9A60-3C148ABA1F52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1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BBF7B-EF96-4F8B-8335-ED3396C69F36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065D1C-BC86-4003-A488-15648C32DFB2}" type="datetime1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3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2A35D-74C8-47B6-9BF3-E5D5CB29D2DB}" type="datetime1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F66C4A-C091-4C30-B5F6-53EF5C02859A}" type="datetime1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F0C88-F4E5-4C9C-9697-20E587423745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92661-D1B7-4F90-8444-69C876A91503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CENG 538</a:t>
            </a:r>
            <a:r>
              <a:rPr lang="en-US" smtClean="0"/>
              <a:t/>
            </a:r>
            <a:br>
              <a:rPr lang="en-US" smtClean="0"/>
            </a:br>
            <a:r>
              <a:rPr lang="en-US"/>
              <a:t>Advanced Graphics and UIs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for 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Triangle mesh is an undirected graph with triangle faces</a:t>
            </a:r>
            <a:endParaRPr lang="en-US" sz="1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1436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035635"/>
            <a:ext cx="9969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Triangle mesh is an undirected graph with triangle faces</a:t>
            </a:r>
          </a:p>
          <a:p>
            <a:endParaRPr lang="en-US" sz="1300" dirty="0">
              <a:solidFill>
                <a:srgbClr val="000000"/>
              </a:solidFill>
            </a:endParaRPr>
          </a:p>
          <a:p>
            <a:endParaRPr lang="en-US" sz="1300" dirty="0" smtClean="0">
              <a:solidFill>
                <a:srgbClr val="00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</a:rPr>
              <a:t>				Vertex </a:t>
            </a:r>
            <a:r>
              <a:rPr lang="en-US" altLang="en-US" sz="1200" dirty="0">
                <a:solidFill>
                  <a:srgbClr val="000000"/>
                </a:solidFill>
              </a:rPr>
              <a:t>degree or valence = # incident edges</a:t>
            </a:r>
          </a:p>
          <a:p>
            <a:pPr marL="0" indent="0"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				</a:t>
            </a:r>
            <a:r>
              <a:rPr lang="en-US" altLang="en-US" sz="1200" dirty="0" err="1">
                <a:solidFill>
                  <a:srgbClr val="000000"/>
                </a:solidFill>
              </a:rPr>
              <a:t>deg</a:t>
            </a:r>
            <a:r>
              <a:rPr lang="en-US" altLang="en-US" sz="1200" dirty="0">
                <a:solidFill>
                  <a:srgbClr val="000000"/>
                </a:solidFill>
              </a:rPr>
              <a:t>(A) = 4	  </a:t>
            </a:r>
            <a:r>
              <a:rPr lang="en-US" altLang="en-US" sz="1200" dirty="0" err="1">
                <a:solidFill>
                  <a:srgbClr val="000000"/>
                </a:solidFill>
              </a:rPr>
              <a:t>deg</a:t>
            </a:r>
            <a:r>
              <a:rPr lang="en-US" altLang="en-US" sz="1200" dirty="0">
                <a:solidFill>
                  <a:srgbClr val="000000"/>
                </a:solidFill>
              </a:rPr>
              <a:t>(B) = 3</a:t>
            </a:r>
          </a:p>
          <a:p>
            <a:pPr marL="0" indent="0">
              <a:buClr>
                <a:srgbClr val="000000"/>
              </a:buClr>
              <a:buNone/>
              <a:defRPr/>
            </a:pPr>
            <a:endParaRPr lang="en-US" altLang="en-US" sz="1200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  <a:defRPr/>
            </a:pPr>
            <a:r>
              <a:rPr lang="en-US" altLang="en-US" sz="1200" dirty="0">
                <a:solidFill>
                  <a:srgbClr val="000000"/>
                </a:solidFill>
              </a:rPr>
              <a:t>				k-regular mesh if all vertex degrees are equal to k.</a:t>
            </a: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035635"/>
            <a:ext cx="9969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72506"/>
            <a:ext cx="25527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Triangle mesh is an undirected graph with triangle faces</a:t>
            </a:r>
          </a:p>
          <a:p>
            <a:endParaRPr lang="en-US" sz="1300" dirty="0">
              <a:solidFill>
                <a:srgbClr val="000000"/>
              </a:solidFill>
            </a:endParaRPr>
          </a:p>
          <a:p>
            <a:endParaRPr lang="en-US" sz="1300" dirty="0" smtClean="0">
              <a:solidFill>
                <a:srgbClr val="00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</a:rPr>
              <a:t>				Connected </a:t>
            </a:r>
            <a:r>
              <a:rPr lang="en-US" altLang="en-US" sz="1200" dirty="0">
                <a:solidFill>
                  <a:srgbClr val="000000"/>
                </a:solidFill>
              </a:rPr>
              <a:t>if every pair of vertices </a:t>
            </a:r>
          </a:p>
          <a:p>
            <a:pPr marL="0" indent="0">
              <a:buClr>
                <a:srgbClr val="000000"/>
              </a:buClr>
              <a:buNone/>
              <a:defRPr/>
            </a:pPr>
            <a:r>
              <a:rPr lang="en-US" altLang="en-US" sz="1200" dirty="0" smtClean="0">
                <a:solidFill>
                  <a:srgbClr val="000000"/>
                </a:solidFill>
              </a:rPr>
              <a:t>	</a:t>
            </a:r>
            <a:r>
              <a:rPr lang="en-US" altLang="en-US" sz="1200" dirty="0">
                <a:solidFill>
                  <a:srgbClr val="000000"/>
                </a:solidFill>
              </a:rPr>
              <a:t>			</a:t>
            </a:r>
            <a:r>
              <a:rPr lang="en-US" altLang="en-US" sz="1200" dirty="0" smtClean="0">
                <a:solidFill>
                  <a:srgbClr val="000000"/>
                </a:solidFill>
              </a:rPr>
              <a:t>are </a:t>
            </a:r>
            <a:r>
              <a:rPr lang="en-US" altLang="en-US" sz="1200" dirty="0">
                <a:solidFill>
                  <a:srgbClr val="000000"/>
                </a:solidFill>
              </a:rPr>
              <a:t>connected by a path (of edges).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035635"/>
            <a:ext cx="9969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72506"/>
            <a:ext cx="25527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Triangle mesh is an undirected graph with triangle faces</a:t>
            </a:r>
            <a:endParaRPr lang="en-US" altLang="en-US" sz="1300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A special one</a:t>
            </a:r>
            <a:r>
              <a:rPr lang="en-US" altLang="en-US" dirty="0">
                <a:solidFill>
                  <a:srgbClr val="000000"/>
                </a:solidFill>
              </a:rPr>
              <a:t>: straight-line plane </a:t>
            </a:r>
            <a:r>
              <a:rPr lang="en-US" altLang="en-US" dirty="0" smtClean="0">
                <a:solidFill>
                  <a:srgbClr val="000000"/>
                </a:solidFill>
              </a:rPr>
              <a:t>graph where </a:t>
            </a:r>
            <a:r>
              <a:rPr lang="en-US" altLang="en-US" dirty="0">
                <a:solidFill>
                  <a:srgbClr val="000000"/>
                </a:solidFill>
              </a:rPr>
              <a:t>every face is a triangle, a.k.a. triangulation.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Planar graph: graph whose vertices and edges can be embedded in 2D without intersecting edges.</a:t>
            </a:r>
          </a:p>
          <a:p>
            <a:pPr marL="0" indent="0">
              <a:buNone/>
            </a:pPr>
            <a:endParaRPr lang="en-US" alt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0000"/>
                </a:solidFill>
              </a:rPr>
              <a:t>               </a:t>
            </a:r>
            <a:r>
              <a:rPr lang="en-US" altLang="en-US" sz="1600" dirty="0">
                <a:solidFill>
                  <a:srgbClr val="000000"/>
                </a:solidFill>
              </a:rPr>
              <a:t>Planar graph	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dirty="0">
                <a:solidFill>
                  <a:srgbClr val="000000"/>
                </a:solidFill>
              </a:rPr>
              <a:t>Plane graph	</a:t>
            </a:r>
            <a:r>
              <a:rPr lang="en-US" altLang="en-US" sz="1600" dirty="0" smtClean="0">
                <a:solidFill>
                  <a:srgbClr val="000000"/>
                </a:solidFill>
              </a:rPr>
              <a:t>Straight-line </a:t>
            </a:r>
            <a:r>
              <a:rPr lang="en-US" altLang="en-US" sz="1600" dirty="0">
                <a:solidFill>
                  <a:srgbClr val="000000"/>
                </a:solidFill>
              </a:rPr>
              <a:t>plane graph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51244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Euler formula for planar graphs to derive mesh statistics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Holds for all polygon faces: triangle, quad, pentagon, ..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marL="457200" lvl="1" indent="0" algn="ctr">
              <a:buNone/>
            </a:pPr>
            <a:r>
              <a:rPr lang="en-US" altLang="en-US" sz="5000" dirty="0" smtClean="0">
                <a:solidFill>
                  <a:srgbClr val="000000"/>
                </a:solidFill>
              </a:rPr>
              <a:t>V – E + F = 2</a:t>
            </a:r>
            <a:endParaRPr lang="en-US" altLang="en-US" sz="50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91000"/>
            <a:ext cx="4305300" cy="277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12858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6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Euler formula proof by induction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Induct on E, # </a:t>
            </a:r>
            <a:r>
              <a:rPr lang="en-US" altLang="en-US" dirty="0" smtClean="0">
                <a:solidFill>
                  <a:srgbClr val="000000"/>
                </a:solidFill>
              </a:rPr>
              <a:t>edges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Base Case:                     2 – 1 + 1 = 2 //holds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Inductive Step: Assume formula is True for planar subgraph with E edges. Show that it must also be T for planar graph with E+1 </a:t>
            </a:r>
            <a:r>
              <a:rPr lang="en-US" altLang="en-US" dirty="0" smtClean="0">
                <a:solidFill>
                  <a:srgbClr val="000000"/>
                </a:solidFill>
              </a:rPr>
              <a:t>edges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			          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Add new (red) edge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V – (E </a:t>
            </a:r>
            <a:r>
              <a:rPr lang="en-US" altLang="en-US" dirty="0">
                <a:solidFill>
                  <a:srgbClr val="FF0000"/>
                </a:solidFill>
              </a:rPr>
              <a:t>+ 1</a:t>
            </a:r>
            <a:r>
              <a:rPr lang="en-US" altLang="en-US" dirty="0">
                <a:solidFill>
                  <a:srgbClr val="000000"/>
                </a:solidFill>
              </a:rPr>
              <a:t>) + (F + 1) = 2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 </a:t>
            </a:r>
            <a:r>
              <a:rPr lang="en-US" altLang="en-US" dirty="0" smtClean="0">
                <a:solidFill>
                  <a:srgbClr val="000000"/>
                </a:solidFill>
              </a:rPr>
              <a:t>because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		           </a:t>
            </a:r>
            <a:r>
              <a:rPr lang="en-US" altLang="en-US" dirty="0" smtClean="0">
                <a:solidFill>
                  <a:srgbClr val="000000"/>
                </a:solidFill>
              </a:rPr>
              <a:t>     V </a:t>
            </a:r>
            <a:r>
              <a:rPr lang="en-US" altLang="en-US" dirty="0">
                <a:solidFill>
                  <a:srgbClr val="000000"/>
                </a:solidFill>
              </a:rPr>
              <a:t>– E + F = 2 by inductive hypothesis.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1133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962400"/>
            <a:ext cx="201771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3962400"/>
            <a:ext cx="19367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2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Based on Euler’s formula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altLang="en-US" sz="5000" dirty="0" smtClean="0">
                <a:solidFill>
                  <a:srgbClr val="000000"/>
                </a:solidFill>
              </a:rPr>
              <a:t>F ~ 2V</a:t>
            </a:r>
          </a:p>
          <a:p>
            <a:pPr marL="0" indent="0" algn="ctr">
              <a:buNone/>
            </a:pPr>
            <a:r>
              <a:rPr lang="en-US" altLang="en-US" sz="5000" dirty="0" smtClean="0">
                <a:solidFill>
                  <a:srgbClr val="000000"/>
                </a:solidFill>
              </a:rPr>
              <a:t>E ~ 3V</a:t>
            </a:r>
          </a:p>
          <a:p>
            <a:pPr marL="0" indent="0" algn="ctr">
              <a:buNone/>
            </a:pPr>
            <a:r>
              <a:rPr lang="en-US" altLang="en-US" sz="5000" dirty="0" smtClean="0">
                <a:solidFill>
                  <a:srgbClr val="000000"/>
                </a:solidFill>
              </a:rPr>
              <a:t>AVD ~ 6</a:t>
            </a:r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000000"/>
                </a:solidFill>
              </a:rPr>
              <a:t>                                                                     </a:t>
            </a:r>
            <a:r>
              <a:rPr lang="en-US" altLang="en-US" sz="1000" dirty="0" smtClean="0">
                <a:solidFill>
                  <a:srgbClr val="000000"/>
                </a:solidFill>
              </a:rPr>
              <a:t>(Average Vertex Degree)</a:t>
            </a:r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97707"/>
            <a:ext cx="1600200" cy="31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4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E ~ 3V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Count 3 edges for each face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E = 3F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Note that each edge counted twice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2E = 3F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Euler  V – E + 2E/3 = 0 </a:t>
            </a:r>
            <a:r>
              <a:rPr lang="en-US" altLang="en-US" sz="1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(2 negligible)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  E ~ 3V</a:t>
            </a:r>
          </a:p>
          <a:p>
            <a:pPr lvl="1"/>
            <a:endParaRPr lang="en-US" alt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F ~ 2V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Euler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 smtClean="0">
                <a:solidFill>
                  <a:srgbClr val="000000"/>
                </a:solidFill>
              </a:rPr>
              <a:t>V </a:t>
            </a:r>
            <a:r>
              <a:rPr lang="en-US" altLang="en-US" dirty="0">
                <a:solidFill>
                  <a:srgbClr val="000000"/>
                </a:solidFill>
              </a:rPr>
              <a:t>– 3F/2 + F =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0 (2 negligible) 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F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~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2V</a:t>
            </a:r>
          </a:p>
          <a:p>
            <a:pPr lvl="1"/>
            <a:endParaRPr lang="en-US" alt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AVD = sum of all degrees / V = 2E / V ~ 6V / V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549400"/>
            <a:ext cx="181451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28800" y="5029200"/>
            <a:ext cx="2441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  <a:sym typeface="Wingdings" panose="05000000000000000000" pitchFamily="2" charset="2"/>
              </a:rPr>
              <a:t> (handshaking lemma: sum = 2E)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3981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How to store geometry &amp; connectivity of a mesh.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	3D vertex coordinates		Vertex adjacency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Attributes also stored: normal, color, texture </a:t>
            </a:r>
            <a:r>
              <a:rPr lang="en-US" altLang="en-US" dirty="0" err="1">
                <a:solidFill>
                  <a:srgbClr val="000000"/>
                </a:solidFill>
              </a:rPr>
              <a:t>coords</a:t>
            </a:r>
            <a:r>
              <a:rPr lang="en-US" altLang="en-US" dirty="0">
                <a:solidFill>
                  <a:srgbClr val="000000"/>
                </a:solidFill>
              </a:rPr>
              <a:t>, labels</a:t>
            </a:r>
            <a:r>
              <a:rPr lang="en-US" altLang="en-US" dirty="0" smtClean="0">
                <a:solidFill>
                  <a:srgbClr val="000000"/>
                </a:solidFill>
              </a:rPr>
              <a:t>, 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Efficient algorithms on meshes to get: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All vertices/edges of a </a:t>
            </a:r>
            <a:r>
              <a:rPr lang="en-US" altLang="en-US" dirty="0" smtClean="0">
                <a:solidFill>
                  <a:srgbClr val="000000"/>
                </a:solidFill>
              </a:rPr>
              <a:t>face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All incident vertices/edges/faces of a </a:t>
            </a:r>
            <a:r>
              <a:rPr lang="en-US" altLang="en-US" dirty="0" smtClean="0">
                <a:solidFill>
                  <a:srgbClr val="000000"/>
                </a:solidFill>
              </a:rPr>
              <a:t>vertex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18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90800" y="1981200"/>
            <a:ext cx="7620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2057400"/>
            <a:ext cx="1752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Classical </a:t>
            </a:r>
            <a:r>
              <a:rPr lang="en-US" altLang="en-US" dirty="0" smtClean="0">
                <a:solidFill>
                  <a:srgbClr val="000000"/>
                </a:solidFill>
              </a:rPr>
              <a:t>queries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What are the vertices of face 77?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Is vertex 7 adjacent to vertex 17?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Which edges are incident to vertex 27?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Which faces are incident to vertex 27?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Classical operations: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Remove/add </a:t>
            </a:r>
            <a:r>
              <a:rPr lang="en-US" altLang="en-US" dirty="0" smtClean="0">
                <a:solidFill>
                  <a:srgbClr val="000000"/>
                </a:solidFill>
              </a:rPr>
              <a:t>vertex/face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Split/collapse/flip </a:t>
            </a:r>
            <a:r>
              <a:rPr lang="en-US" altLang="en-US" dirty="0" smtClean="0">
                <a:solidFill>
                  <a:srgbClr val="000000"/>
                </a:solidFill>
              </a:rPr>
              <a:t>edges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Change vertex </a:t>
            </a:r>
            <a:r>
              <a:rPr lang="en-US" altLang="en-US" dirty="0" smtClean="0">
                <a:solidFill>
                  <a:srgbClr val="000000"/>
                </a:solidFill>
              </a:rPr>
              <a:t>coordinates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Topological vs. </a:t>
            </a:r>
            <a:r>
              <a:rPr lang="en-US" altLang="en-US" dirty="0" smtClean="0">
                <a:solidFill>
                  <a:srgbClr val="000000"/>
                </a:solidFill>
              </a:rPr>
              <a:t>geometrical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97038"/>
            <a:ext cx="1352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6482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873750"/>
            <a:ext cx="16478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8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Until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rendered virtual objects</a:t>
            </a:r>
          </a:p>
          <a:p>
            <a:pPr lvl="1"/>
            <a:r>
              <a:rPr lang="en-US" dirty="0" smtClean="0"/>
              <a:t>Ray tracing</a:t>
            </a:r>
          </a:p>
          <a:p>
            <a:pPr lvl="1"/>
            <a:r>
              <a:rPr lang="en-US" dirty="0" smtClean="0"/>
              <a:t>Ray are easy: </a:t>
            </a:r>
            <a:r>
              <a:rPr lang="en-US" b="1" dirty="0" smtClean="0"/>
              <a:t>r</a:t>
            </a:r>
            <a:r>
              <a:rPr lang="en-US" dirty="0" smtClean="0"/>
              <a:t>(t) = </a:t>
            </a:r>
            <a:r>
              <a:rPr lang="en-US" b="1" dirty="0" smtClean="0"/>
              <a:t>o</a:t>
            </a:r>
            <a:r>
              <a:rPr lang="en-US" dirty="0" smtClean="0"/>
              <a:t> + </a:t>
            </a:r>
            <a:r>
              <a:rPr lang="en-US" dirty="0" err="1" smtClean="0"/>
              <a:t>d</a:t>
            </a:r>
            <a:r>
              <a:rPr lang="en-US" b="1" dirty="0" err="1" smtClean="0"/>
              <a:t>t</a:t>
            </a:r>
            <a:endParaRPr lang="en-US" b="1" dirty="0" smtClean="0"/>
          </a:p>
          <a:p>
            <a:pPr lvl="1"/>
            <a:r>
              <a:rPr lang="en-US" dirty="0" smtClean="0"/>
              <a:t>Mathematical objects also easy: x</a:t>
            </a:r>
            <a:r>
              <a:rPr lang="en-US" baseline="30000" dirty="0" smtClean="0"/>
              <a:t>2</a:t>
            </a:r>
            <a:r>
              <a:rPr lang="en-US" dirty="0" smtClean="0"/>
              <a:t> + y</a:t>
            </a:r>
            <a:r>
              <a:rPr lang="en-US" baseline="30000" dirty="0" smtClean="0"/>
              <a:t>2</a:t>
            </a:r>
            <a:r>
              <a:rPr lang="en-US" dirty="0"/>
              <a:t> + </a:t>
            </a:r>
            <a:r>
              <a:rPr lang="en-US" dirty="0" smtClean="0"/>
              <a:t>z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= R</a:t>
            </a:r>
            <a:r>
              <a:rPr lang="en-US" baseline="30000" dirty="0"/>
              <a:t>2</a:t>
            </a:r>
            <a:endParaRPr lang="en-US" baseline="30000" dirty="0" smtClean="0"/>
          </a:p>
          <a:p>
            <a:pPr lvl="1"/>
            <a:r>
              <a:rPr lang="en-US" dirty="0" smtClean="0"/>
              <a:t>How about arbitrary objects embedded in 2D/3D scenes?</a:t>
            </a:r>
          </a:p>
          <a:p>
            <a:r>
              <a:rPr lang="en-US" dirty="0" smtClean="0"/>
              <a:t>Today we will learn how to</a:t>
            </a:r>
          </a:p>
          <a:p>
            <a:pPr lvl="1"/>
            <a:r>
              <a:rPr lang="en-US" dirty="0" smtClean="0"/>
              <a:t>explicitly represent those objects</a:t>
            </a:r>
          </a:p>
          <a:p>
            <a:pPr lvl="2"/>
            <a:r>
              <a:rPr lang="en-US" dirty="0" smtClean="0"/>
              <a:t>triangle meshes</a:t>
            </a:r>
          </a:p>
          <a:p>
            <a:pPr lvl="1"/>
            <a:r>
              <a:rPr lang="en-US" dirty="0" smtClean="0"/>
              <a:t>implicitly represent </a:t>
            </a:r>
            <a:r>
              <a:rPr lang="en-US" dirty="0"/>
              <a:t>those </a:t>
            </a:r>
            <a:r>
              <a:rPr lang="en-US" dirty="0" smtClean="0"/>
              <a:t>objects as well as organize them</a:t>
            </a:r>
          </a:p>
          <a:p>
            <a:pPr lvl="2"/>
            <a:r>
              <a:rPr lang="en-US" dirty="0" smtClean="0"/>
              <a:t>spatial structures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Face-Set Data Structure (.</a:t>
            </a:r>
            <a:r>
              <a:rPr lang="en-US" altLang="en-US" dirty="0" err="1" smtClean="0">
                <a:solidFill>
                  <a:srgbClr val="000000"/>
                </a:solidFill>
              </a:rPr>
              <a:t>stl</a:t>
            </a:r>
            <a:r>
              <a:rPr lang="en-US" altLang="en-US" dirty="0" smtClean="0">
                <a:solidFill>
                  <a:srgbClr val="000000"/>
                </a:solidFill>
              </a:rPr>
              <a:t> format)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Aka polygon soup as there is no connectivity information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Vertices and associated data replicated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Using </a:t>
            </a:r>
            <a:r>
              <a:rPr lang="en-US" altLang="en-US" dirty="0">
                <a:solidFill>
                  <a:srgbClr val="000000"/>
                </a:solidFill>
              </a:rPr>
              <a:t>32-bit single precision numbers to represent vertex </a:t>
            </a:r>
            <a:r>
              <a:rPr lang="en-US" altLang="en-US" dirty="0" err="1" smtClean="0">
                <a:solidFill>
                  <a:srgbClr val="000000"/>
                </a:solidFill>
              </a:rPr>
              <a:t>coords</a:t>
            </a:r>
            <a:r>
              <a:rPr lang="en-US" altLang="en-US" dirty="0">
                <a:solidFill>
                  <a:srgbClr val="000000"/>
                </a:solidFill>
              </a:rPr>
              <a:t>, we need </a:t>
            </a:r>
            <a:r>
              <a:rPr lang="en-US" altLang="en-US" dirty="0" smtClean="0">
                <a:solidFill>
                  <a:srgbClr val="000000"/>
                </a:solidFill>
              </a:rPr>
              <a:t>32/8 (bytes) * 3 </a:t>
            </a:r>
            <a:r>
              <a:rPr lang="en-US" altLang="en-US" dirty="0">
                <a:solidFill>
                  <a:srgbClr val="000000"/>
                </a:solidFill>
              </a:rPr>
              <a:t>(x-y-z </a:t>
            </a:r>
            <a:r>
              <a:rPr lang="en-US" altLang="en-US" dirty="0" err="1">
                <a:solidFill>
                  <a:srgbClr val="000000"/>
                </a:solidFill>
              </a:rPr>
              <a:t>coords</a:t>
            </a:r>
            <a:r>
              <a:rPr lang="en-US" altLang="en-US" dirty="0">
                <a:solidFill>
                  <a:srgbClr val="000000"/>
                </a:solidFill>
              </a:rPr>
              <a:t>) * 3 (# vertices) </a:t>
            </a:r>
            <a:r>
              <a:rPr lang="en-US" altLang="en-US" dirty="0" smtClean="0">
                <a:solidFill>
                  <a:srgbClr val="000000"/>
                </a:solidFill>
              </a:rPr>
              <a:t>= 36 bytes </a:t>
            </a:r>
            <a:r>
              <a:rPr lang="en-US" altLang="en-US" dirty="0">
                <a:solidFill>
                  <a:srgbClr val="000000"/>
                </a:solidFill>
              </a:rPr>
              <a:t>per triangle. By Euler formula (F </a:t>
            </a:r>
            <a:r>
              <a:rPr lang="en-US" altLang="en-US" dirty="0" smtClean="0">
                <a:solidFill>
                  <a:srgbClr val="000000"/>
                </a:solidFill>
              </a:rPr>
              <a:t>~ </a:t>
            </a:r>
            <a:r>
              <a:rPr lang="en-US" altLang="en-US" dirty="0">
                <a:solidFill>
                  <a:srgbClr val="000000"/>
                </a:solidFill>
              </a:rPr>
              <a:t>2V), </a:t>
            </a:r>
            <a:r>
              <a:rPr lang="en-US" altLang="en-US" dirty="0" smtClean="0">
                <a:solidFill>
                  <a:srgbClr val="000000"/>
                </a:solidFill>
              </a:rPr>
              <a:t>each vertex consumes 72 </a:t>
            </a:r>
            <a:r>
              <a:rPr lang="en-US" altLang="en-US" dirty="0">
                <a:solidFill>
                  <a:srgbClr val="000000"/>
                </a:solidFill>
              </a:rPr>
              <a:t>bytes </a:t>
            </a:r>
            <a:r>
              <a:rPr lang="en-US" altLang="en-US" dirty="0" smtClean="0">
                <a:solidFill>
                  <a:srgbClr val="000000"/>
                </a:solidFill>
              </a:rPr>
              <a:t>on average.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30480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5908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Indexed Face-Set Data Structure (.</a:t>
            </a:r>
            <a:r>
              <a:rPr lang="en-US" altLang="en-US" dirty="0" err="1" smtClean="0">
                <a:solidFill>
                  <a:srgbClr val="000000"/>
                </a:solidFill>
              </a:rPr>
              <a:t>obj</a:t>
            </a:r>
            <a:r>
              <a:rPr lang="en-US" altLang="en-US" dirty="0" smtClean="0">
                <a:solidFill>
                  <a:srgbClr val="000000"/>
                </a:solidFill>
              </a:rPr>
              <a:t>, .off, .ply format)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Aka shared-vertex data structure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No vertex replication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Using </a:t>
            </a:r>
            <a:r>
              <a:rPr lang="en-US" altLang="en-US" dirty="0">
                <a:solidFill>
                  <a:srgbClr val="000000"/>
                </a:solidFill>
              </a:rPr>
              <a:t>32-bit single precision numbers to represent vertex </a:t>
            </a:r>
            <a:r>
              <a:rPr lang="en-US" altLang="en-US" dirty="0" err="1" smtClean="0">
                <a:solidFill>
                  <a:srgbClr val="000000"/>
                </a:solidFill>
              </a:rPr>
              <a:t>coords</a:t>
            </a:r>
            <a:r>
              <a:rPr lang="en-US" altLang="en-US" dirty="0">
                <a:solidFill>
                  <a:srgbClr val="000000"/>
                </a:solidFill>
              </a:rPr>
              <a:t>, we need </a:t>
            </a:r>
            <a:r>
              <a:rPr lang="en-US" altLang="en-US" dirty="0" smtClean="0">
                <a:solidFill>
                  <a:srgbClr val="000000"/>
                </a:solidFill>
              </a:rPr>
              <a:t>4 (bytes) * 3 </a:t>
            </a:r>
            <a:r>
              <a:rPr lang="en-US" altLang="en-US" dirty="0">
                <a:solidFill>
                  <a:srgbClr val="000000"/>
                </a:solidFill>
              </a:rPr>
              <a:t>(# indices) </a:t>
            </a:r>
            <a:r>
              <a:rPr lang="en-US" altLang="en-US" dirty="0" smtClean="0">
                <a:solidFill>
                  <a:srgbClr val="000000"/>
                </a:solidFill>
              </a:rPr>
              <a:t>= </a:t>
            </a:r>
            <a:r>
              <a:rPr lang="en-US" altLang="en-US" dirty="0">
                <a:solidFill>
                  <a:srgbClr val="000000"/>
                </a:solidFill>
              </a:rPr>
              <a:t>12 bytes per triangle </a:t>
            </a:r>
            <a:r>
              <a:rPr lang="en-US" altLang="en-US" dirty="0" smtClean="0">
                <a:solidFill>
                  <a:srgbClr val="000000"/>
                </a:solidFill>
              </a:rPr>
              <a:t>(24 </a:t>
            </a:r>
            <a:r>
              <a:rPr lang="en-US" altLang="en-US" dirty="0">
                <a:solidFill>
                  <a:srgbClr val="000000"/>
                </a:solidFill>
              </a:rPr>
              <a:t>bytes per vertex). We also need </a:t>
            </a:r>
            <a:r>
              <a:rPr lang="en-US" altLang="en-US" dirty="0" smtClean="0">
                <a:solidFill>
                  <a:srgbClr val="000000"/>
                </a:solidFill>
              </a:rPr>
              <a:t>4 (bytes) * 3 </a:t>
            </a:r>
            <a:r>
              <a:rPr lang="en-US" altLang="en-US" dirty="0">
                <a:solidFill>
                  <a:srgbClr val="000000"/>
                </a:solidFill>
              </a:rPr>
              <a:t>(x-y-z </a:t>
            </a:r>
            <a:r>
              <a:rPr lang="en-US" altLang="en-US" dirty="0" err="1">
                <a:solidFill>
                  <a:srgbClr val="000000"/>
                </a:solidFill>
              </a:rPr>
              <a:t>coords</a:t>
            </a:r>
            <a:r>
              <a:rPr lang="en-US" altLang="en-US" dirty="0">
                <a:solidFill>
                  <a:srgbClr val="000000"/>
                </a:solidFill>
              </a:rPr>
              <a:t>) </a:t>
            </a:r>
            <a:r>
              <a:rPr lang="en-US" altLang="en-US" dirty="0" smtClean="0">
                <a:solidFill>
                  <a:srgbClr val="000000"/>
                </a:solidFill>
              </a:rPr>
              <a:t>= </a:t>
            </a:r>
            <a:r>
              <a:rPr lang="en-US" altLang="en-US" dirty="0">
                <a:solidFill>
                  <a:srgbClr val="000000"/>
                </a:solidFill>
              </a:rPr>
              <a:t>12 bytes per vertex. Total = 36 bytes per vertex, half of </a:t>
            </a:r>
            <a:r>
              <a:rPr lang="en-US" altLang="en-US" dirty="0" smtClean="0">
                <a:solidFill>
                  <a:srgbClr val="000000"/>
                </a:solidFill>
              </a:rPr>
              <a:t>Face-Set structure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n-US" alt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2514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A sample implementation of Indexed Face-Set Data Structure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40684"/>
            <a:ext cx="4724400" cy="47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A sample implementation of Indexed Face-Set Data Structure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57400"/>
            <a:ext cx="34004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Face-Set Data Structure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82" y="2286000"/>
            <a:ext cx="3745774" cy="3814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914400"/>
            <a:ext cx="46005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Indexed Face-Set Data Structure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82" y="2286000"/>
            <a:ext cx="3745774" cy="3814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534880"/>
            <a:ext cx="28860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Face-based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Regardless of the structure, triangle vertices are stored in a consistent order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Mostly counterclockwise (CCW)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3124200"/>
            <a:ext cx="57054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Note that </a:t>
            </a:r>
            <a:r>
              <a:rPr lang="en-US" altLang="en-US" dirty="0" smtClean="0">
                <a:solidFill>
                  <a:srgbClr val="000000"/>
                </a:solidFill>
              </a:rPr>
              <a:t>explicit storage of edges, e.g., Edge </a:t>
            </a:r>
            <a:r>
              <a:rPr lang="en-US" altLang="en-US" dirty="0" err="1">
                <a:solidFill>
                  <a:srgbClr val="000000"/>
                </a:solidFill>
              </a:rPr>
              <a:t>struct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above, enables efficient implementations for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one ring enumeration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traversal of edges of a face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access to incident faces of an edge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access to endpoints of an edge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We can also use edge-based structures to address these requests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619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Winged-edge structure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Each edge </a:t>
            </a:r>
            <a:r>
              <a:rPr lang="en-US" altLang="en-US" dirty="0" smtClean="0">
                <a:solidFill>
                  <a:srgbClr val="000000"/>
                </a:solidFill>
              </a:rPr>
              <a:t>stores </a:t>
            </a:r>
            <a:r>
              <a:rPr lang="en-US" altLang="en-US" dirty="0">
                <a:solidFill>
                  <a:srgbClr val="000000"/>
                </a:solidFill>
              </a:rPr>
              <a:t>references to 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its </a:t>
            </a:r>
            <a:r>
              <a:rPr lang="en-US" altLang="en-US" dirty="0">
                <a:solidFill>
                  <a:srgbClr val="000000"/>
                </a:solidFill>
              </a:rPr>
              <a:t>endpoint </a:t>
            </a:r>
            <a:r>
              <a:rPr lang="en-US" altLang="en-US" dirty="0" smtClean="0">
                <a:solidFill>
                  <a:srgbClr val="000000"/>
                </a:solidFill>
              </a:rPr>
              <a:t>vertices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its </a:t>
            </a:r>
            <a:r>
              <a:rPr lang="en-US" altLang="en-US" dirty="0">
                <a:solidFill>
                  <a:srgbClr val="000000"/>
                </a:solidFill>
              </a:rPr>
              <a:t>two incident </a:t>
            </a:r>
            <a:r>
              <a:rPr lang="en-US" altLang="en-US" dirty="0" smtClean="0">
                <a:solidFill>
                  <a:srgbClr val="000000"/>
                </a:solidFill>
              </a:rPr>
              <a:t>faces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the next and </a:t>
            </a:r>
            <a:r>
              <a:rPr lang="en-US" altLang="en-US" dirty="0">
                <a:solidFill>
                  <a:srgbClr val="000000"/>
                </a:solidFill>
              </a:rPr>
              <a:t>previous edge within the left and right </a:t>
            </a:r>
            <a:r>
              <a:rPr lang="en-US" altLang="en-US" dirty="0" smtClean="0">
                <a:solidFill>
                  <a:srgbClr val="000000"/>
                </a:solidFill>
              </a:rPr>
              <a:t>face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962400"/>
            <a:ext cx="53340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r>
              <a:rPr lang="en-US" altLang="en-US" dirty="0" smtClean="0">
                <a:solidFill>
                  <a:srgbClr val="000000"/>
                </a:solidFill>
              </a:rPr>
              <a:t>-based structure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Split each edge into 2 oriented </a:t>
            </a:r>
            <a:r>
              <a:rPr lang="en-US" altLang="en-US" dirty="0" err="1" smtClean="0">
                <a:solidFill>
                  <a:srgbClr val="000000"/>
                </a:solidFill>
              </a:rPr>
              <a:t>halfedges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Each </a:t>
            </a:r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stores references to 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the vertex it points to,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its </a:t>
            </a:r>
            <a:r>
              <a:rPr lang="en-US" altLang="en-US" dirty="0">
                <a:solidFill>
                  <a:srgbClr val="000000"/>
                </a:solidFill>
              </a:rPr>
              <a:t>adjacent face (a zero pointer if it is a boundary </a:t>
            </a:r>
            <a:r>
              <a:rPr lang="en-US" altLang="en-US" dirty="0" err="1">
                <a:solidFill>
                  <a:srgbClr val="000000"/>
                </a:solidFill>
              </a:rPr>
              <a:t>halfedge</a:t>
            </a:r>
            <a:r>
              <a:rPr lang="en-US" altLang="en-US" dirty="0">
                <a:solidFill>
                  <a:srgbClr val="000000"/>
                </a:solidFill>
              </a:rPr>
              <a:t>),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the </a:t>
            </a:r>
            <a:r>
              <a:rPr lang="en-US" altLang="en-US" dirty="0">
                <a:solidFill>
                  <a:srgbClr val="000000"/>
                </a:solidFill>
              </a:rPr>
              <a:t>next </a:t>
            </a:r>
            <a:r>
              <a:rPr lang="en-US" altLang="en-US" dirty="0" err="1">
                <a:solidFill>
                  <a:srgbClr val="000000"/>
                </a:solidFill>
              </a:rPr>
              <a:t>halfedge</a:t>
            </a:r>
            <a:r>
              <a:rPr lang="en-US" altLang="en-US" dirty="0">
                <a:solidFill>
                  <a:srgbClr val="000000"/>
                </a:solidFill>
              </a:rPr>
              <a:t> of the face or boundary (in </a:t>
            </a:r>
            <a:r>
              <a:rPr lang="en-US" altLang="en-US" dirty="0" err="1" smtClean="0">
                <a:solidFill>
                  <a:srgbClr val="000000"/>
                </a:solidFill>
              </a:rPr>
              <a:t>ccwise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direction),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the </a:t>
            </a:r>
            <a:r>
              <a:rPr lang="en-US" altLang="en-US" dirty="0">
                <a:solidFill>
                  <a:srgbClr val="000000"/>
                </a:solidFill>
              </a:rPr>
              <a:t>previous </a:t>
            </a:r>
            <a:r>
              <a:rPr lang="en-US" altLang="en-US" dirty="0" err="1">
                <a:solidFill>
                  <a:srgbClr val="000000"/>
                </a:solidFill>
              </a:rPr>
              <a:t>halfedge</a:t>
            </a:r>
            <a:r>
              <a:rPr lang="en-US" altLang="en-US" dirty="0">
                <a:solidFill>
                  <a:srgbClr val="000000"/>
                </a:solidFill>
              </a:rPr>
              <a:t> in the face, and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its </a:t>
            </a:r>
            <a:r>
              <a:rPr lang="en-US" altLang="en-US" dirty="0">
                <a:solidFill>
                  <a:srgbClr val="000000"/>
                </a:solidFill>
              </a:rPr>
              <a:t>opposite (or inverse) </a:t>
            </a:r>
            <a:r>
              <a:rPr lang="en-US" altLang="en-US" dirty="0" err="1">
                <a:solidFill>
                  <a:srgbClr val="000000"/>
                </a:solidFill>
              </a:rPr>
              <a:t>halfedge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724400"/>
            <a:ext cx="56388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popular way of representing geometry embedded in 2D or 3D.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99" y="3086893"/>
            <a:ext cx="2400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83706"/>
            <a:ext cx="16954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590800" y="2438400"/>
            <a:ext cx="304800" cy="545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26724" y="2362200"/>
            <a:ext cx="1378676" cy="724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r>
              <a:rPr lang="en-US" altLang="en-US" dirty="0" smtClean="0">
                <a:solidFill>
                  <a:srgbClr val="000000"/>
                </a:solidFill>
              </a:rPr>
              <a:t>-based structure one-ring traversal demo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Start at vertex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9452"/>
            <a:ext cx="3352800" cy="1013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2447925"/>
            <a:ext cx="32289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r>
              <a:rPr lang="en-US" altLang="en-US" dirty="0" smtClean="0">
                <a:solidFill>
                  <a:srgbClr val="000000"/>
                </a:solidFill>
              </a:rPr>
              <a:t>-based structure one-ring traversal demo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Outgoing </a:t>
            </a:r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9452"/>
            <a:ext cx="3352800" cy="1013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2438400"/>
            <a:ext cx="33813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r>
              <a:rPr lang="en-US" altLang="en-US" dirty="0" smtClean="0">
                <a:solidFill>
                  <a:srgbClr val="000000"/>
                </a:solidFill>
              </a:rPr>
              <a:t>-based structure one-ring traversal demo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Opposite </a:t>
            </a:r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9452"/>
            <a:ext cx="3352800" cy="1013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2505075"/>
            <a:ext cx="31527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r>
              <a:rPr lang="en-US" altLang="en-US" dirty="0" smtClean="0">
                <a:solidFill>
                  <a:srgbClr val="000000"/>
                </a:solidFill>
              </a:rPr>
              <a:t>-based structure one-ring traversal demo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Next </a:t>
            </a:r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9452"/>
            <a:ext cx="3352800" cy="1013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2438400"/>
            <a:ext cx="30861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r>
              <a:rPr lang="en-US" altLang="en-US" dirty="0" smtClean="0">
                <a:solidFill>
                  <a:srgbClr val="000000"/>
                </a:solidFill>
              </a:rPr>
              <a:t>-based structure one-ring traversal demo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Opposite </a:t>
            </a:r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9452"/>
            <a:ext cx="3352800" cy="1013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2514600"/>
            <a:ext cx="2933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r>
              <a:rPr lang="en-US" altLang="en-US" dirty="0" smtClean="0">
                <a:solidFill>
                  <a:srgbClr val="000000"/>
                </a:solidFill>
              </a:rPr>
              <a:t>-based structure one-ring traversal demo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Next </a:t>
            </a:r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And so on..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9452"/>
            <a:ext cx="3352800" cy="1013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0" y="2514600"/>
            <a:ext cx="29908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Edge-based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</a:rPr>
              <a:t>Halfedge</a:t>
            </a:r>
            <a:r>
              <a:rPr lang="en-US" altLang="en-US" dirty="0" smtClean="0">
                <a:solidFill>
                  <a:srgbClr val="000000"/>
                </a:solidFill>
              </a:rPr>
              <a:t>-based structure one-ring traversal demo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46" y="4533899"/>
            <a:ext cx="4788254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2586037"/>
            <a:ext cx="5524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Structure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CGAL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r>
              <a:rPr lang="en-US" altLang="en-US" dirty="0" err="1" smtClean="0">
                <a:solidFill>
                  <a:srgbClr val="000000"/>
                </a:solidFill>
              </a:rPr>
              <a:t>OpenMesh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438400"/>
            <a:ext cx="2924175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217" y="4572000"/>
            <a:ext cx="29908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So far we learnt how to represent shapes explicitly using efficient mesh structures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Now we learn </a:t>
            </a:r>
            <a:r>
              <a:rPr lang="en-US" altLang="en-US" dirty="0">
                <a:solidFill>
                  <a:srgbClr val="000000"/>
                </a:solidFill>
              </a:rPr>
              <a:t>how to represent shapes </a:t>
            </a:r>
            <a:r>
              <a:rPr lang="en-US" altLang="en-US" dirty="0" smtClean="0">
                <a:solidFill>
                  <a:srgbClr val="000000"/>
                </a:solidFill>
              </a:rPr>
              <a:t>implicitly using spatial structures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Also we learn how to organize/index shapes in a scene using spatial structures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Given a set of 3D points, explicit vs. implicit reconstruction of the underlying surface looks like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514600"/>
            <a:ext cx="85534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The most popular way of representing geometry   embedded in 2D or 3D.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A triangle mesh is a piecewise </a:t>
            </a:r>
            <a:r>
              <a:rPr lang="en-US" altLang="en-US" dirty="0">
                <a:solidFill>
                  <a:srgbClr val="000000"/>
                </a:solidFill>
              </a:rPr>
              <a:t>linear surface </a:t>
            </a:r>
            <a:r>
              <a:rPr lang="en-US" altLang="en-US" dirty="0" err="1" smtClean="0">
                <a:solidFill>
                  <a:srgbClr val="000000"/>
                </a:solidFill>
              </a:rPr>
              <a:t>representaton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u="sng" dirty="0" smtClean="0">
                <a:solidFill>
                  <a:srgbClr val="000000"/>
                </a:solidFill>
              </a:rPr>
              <a:t>Parametric Representation</a:t>
            </a:r>
            <a:r>
              <a:rPr lang="en-US" altLang="en-US" dirty="0" smtClean="0">
                <a:solidFill>
                  <a:srgbClr val="000000"/>
                </a:solidFill>
              </a:rPr>
              <a:t>     </a:t>
            </a:r>
            <a:r>
              <a:rPr lang="en-US" altLang="en-US" i="1" dirty="0" smtClean="0">
                <a:solidFill>
                  <a:srgbClr val="000000"/>
                </a:solidFill>
              </a:rPr>
              <a:t>vs    </a:t>
            </a:r>
            <a:r>
              <a:rPr lang="en-US" altLang="en-US" u="sng" dirty="0" smtClean="0">
                <a:solidFill>
                  <a:srgbClr val="000000"/>
                </a:solidFill>
              </a:rPr>
              <a:t>Piecewise Representation </a:t>
            </a:r>
            <a:endParaRPr lang="en-US" altLang="en-US" i="1" u="sng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62400"/>
            <a:ext cx="3209925" cy="1450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3810000"/>
            <a:ext cx="3918857" cy="22098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064033" y="38100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More flexible! Good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for arbitrary objects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Given a set of 3D points, explicit vs. implicit reconstruction of the underlying surface looks like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514600"/>
            <a:ext cx="8553450" cy="354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641644"/>
            <a:ext cx="2819400" cy="587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900" y="5556551"/>
            <a:ext cx="2832762" cy="6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Explicit reconstruction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Connect sample points by </a:t>
            </a:r>
            <a:r>
              <a:rPr lang="en-US" altLang="en-US" dirty="0" smtClean="0">
                <a:solidFill>
                  <a:srgbClr val="000000"/>
                </a:solidFill>
              </a:rPr>
              <a:t>triangles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Exact </a:t>
            </a:r>
            <a:r>
              <a:rPr lang="en-US" altLang="en-US" dirty="0">
                <a:solidFill>
                  <a:srgbClr val="000000"/>
                </a:solidFill>
              </a:rPr>
              <a:t>interpolation of sample </a:t>
            </a:r>
            <a:r>
              <a:rPr lang="en-US" altLang="en-US" dirty="0" smtClean="0">
                <a:solidFill>
                  <a:srgbClr val="000000"/>
                </a:solidFill>
              </a:rPr>
              <a:t>points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Bad </a:t>
            </a:r>
            <a:r>
              <a:rPr lang="en-US" altLang="en-US" dirty="0">
                <a:solidFill>
                  <a:srgbClr val="000000"/>
                </a:solidFill>
              </a:rPr>
              <a:t>for noisy or misaligned data (common in scans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May </a:t>
            </a:r>
            <a:r>
              <a:rPr lang="en-US" altLang="en-US" dirty="0">
                <a:solidFill>
                  <a:srgbClr val="000000"/>
                </a:solidFill>
              </a:rPr>
              <a:t>lead to holes or </a:t>
            </a:r>
            <a:r>
              <a:rPr lang="en-US" altLang="en-US" dirty="0" smtClean="0">
                <a:solidFill>
                  <a:srgbClr val="000000"/>
                </a:solidFill>
              </a:rPr>
              <a:t>non-manifoldness</a:t>
            </a: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013366"/>
            <a:ext cx="5191125" cy="2150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985401"/>
            <a:ext cx="1711106" cy="35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894" y="5985401"/>
            <a:ext cx="1719215" cy="3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Implicit reconstruction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Estimate signed distance function (SDF) for each </a:t>
            </a:r>
            <a:r>
              <a:rPr lang="en-US" altLang="en-US" dirty="0">
                <a:solidFill>
                  <a:srgbClr val="FF0000"/>
                </a:solidFill>
              </a:rPr>
              <a:t>grid point (scalar-valued grid</a:t>
            </a:r>
            <a:r>
              <a:rPr lang="en-US" altLang="en-US" dirty="0" smtClean="0">
                <a:solidFill>
                  <a:srgbClr val="FF0000"/>
                </a:solidFill>
              </a:rPr>
              <a:t>)</a:t>
            </a:r>
            <a:endParaRPr lang="en-US" altLang="en-US" dirty="0">
              <a:solidFill>
                <a:srgbClr val="FF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Extract </a:t>
            </a:r>
            <a:r>
              <a:rPr lang="en-US" altLang="en-US" dirty="0">
                <a:solidFill>
                  <a:srgbClr val="000000"/>
                </a:solidFill>
              </a:rPr>
              <a:t>level zero </a:t>
            </a:r>
            <a:r>
              <a:rPr lang="en-US" altLang="en-US" dirty="0" err="1">
                <a:solidFill>
                  <a:srgbClr val="000000"/>
                </a:solidFill>
              </a:rPr>
              <a:t>iso</a:t>
            </a:r>
            <a:r>
              <a:rPr lang="en-US" altLang="en-US" dirty="0">
                <a:solidFill>
                  <a:srgbClr val="000000"/>
                </a:solidFill>
              </a:rPr>
              <a:t>-surface from this </a:t>
            </a:r>
            <a:r>
              <a:rPr lang="en-US" altLang="en-US" dirty="0">
                <a:solidFill>
                  <a:srgbClr val="FF0000"/>
                </a:solidFill>
              </a:rPr>
              <a:t>grid</a:t>
            </a:r>
            <a:r>
              <a:rPr lang="en-US" altLang="en-US" dirty="0">
                <a:solidFill>
                  <a:srgbClr val="000000"/>
                </a:solidFill>
              </a:rPr>
              <a:t> (Marching Cubes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Approximation </a:t>
            </a:r>
            <a:r>
              <a:rPr lang="en-US" altLang="en-US" dirty="0">
                <a:solidFill>
                  <a:srgbClr val="000000"/>
                </a:solidFill>
              </a:rPr>
              <a:t>of input points (better in noisy situations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Manifoldness </a:t>
            </a:r>
            <a:r>
              <a:rPr lang="en-US" altLang="en-US" dirty="0">
                <a:solidFill>
                  <a:srgbClr val="000000"/>
                </a:solidFill>
              </a:rPr>
              <a:t>by </a:t>
            </a:r>
            <a:r>
              <a:rPr lang="en-US" altLang="en-US" dirty="0" smtClean="0">
                <a:solidFill>
                  <a:srgbClr val="000000"/>
                </a:solidFill>
              </a:rPr>
              <a:t>construction</a:t>
            </a: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013366"/>
            <a:ext cx="5191125" cy="2150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985401"/>
            <a:ext cx="1711106" cy="35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894" y="5985401"/>
            <a:ext cx="1719215" cy="3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A continuous scalar field </a:t>
            </a:r>
            <a:r>
              <a:rPr lang="en-US" altLang="en-US" i="1" dirty="0" smtClean="0">
                <a:solidFill>
                  <a:srgbClr val="000000"/>
                </a:solidFill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</a:rPr>
              <a:t> is discretized in some bounding box around the object using a dense grid with nodes </a:t>
            </a:r>
            <a:r>
              <a:rPr lang="en-US" altLang="en-US" b="1" dirty="0" smtClean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14586"/>
            <a:ext cx="6019800" cy="413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i="1" dirty="0" smtClean="0">
                <a:solidFill>
                  <a:srgbClr val="000000"/>
                </a:solidFill>
              </a:rPr>
              <a:t>F </a:t>
            </a:r>
            <a:r>
              <a:rPr lang="en-US" altLang="en-US" dirty="0" smtClean="0">
                <a:solidFill>
                  <a:srgbClr val="000000"/>
                </a:solidFill>
              </a:rPr>
              <a:t>is computed as a Signed Distance Function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rgbClr val="000000"/>
                </a:solidFill>
              </a:rPr>
              <a:t>	</a:t>
            </a:r>
            <a:r>
              <a:rPr lang="en-US" altLang="en-US" i="1" dirty="0" smtClean="0">
                <a:solidFill>
                  <a:srgbClr val="000000"/>
                </a:solidFill>
              </a:rPr>
              <a:t>		F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g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  <a:r>
              <a:rPr lang="en-US" altLang="en-US" i="1" dirty="0">
                <a:solidFill>
                  <a:srgbClr val="000000"/>
                </a:solidFill>
              </a:rPr>
              <a:t> = 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g</a:t>
            </a:r>
            <a:r>
              <a:rPr lang="en-US" altLang="en-US" dirty="0">
                <a:solidFill>
                  <a:srgbClr val="000000"/>
                </a:solidFill>
              </a:rPr>
              <a:t>-</a:t>
            </a:r>
            <a:r>
              <a:rPr lang="en-US" altLang="en-US" b="1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b="1" dirty="0">
                <a:solidFill>
                  <a:srgbClr val="000000"/>
                </a:solidFill>
              </a:rPr>
              <a:t>n</a:t>
            </a:r>
            <a:r>
              <a:rPr lang="en-US" altLang="en-US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2566987"/>
            <a:ext cx="45053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i="1" dirty="0" smtClean="0">
                <a:solidFill>
                  <a:srgbClr val="000000"/>
                </a:solidFill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g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  <a:r>
              <a:rPr lang="en-US" altLang="en-US" i="1" dirty="0">
                <a:solidFill>
                  <a:srgbClr val="000000"/>
                </a:solidFill>
              </a:rPr>
              <a:t> = 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g</a:t>
            </a:r>
            <a:r>
              <a:rPr lang="en-US" altLang="en-US" dirty="0">
                <a:solidFill>
                  <a:srgbClr val="000000"/>
                </a:solidFill>
              </a:rPr>
              <a:t>-</a:t>
            </a:r>
            <a:r>
              <a:rPr lang="en-US" altLang="en-US" b="1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b="1" dirty="0">
                <a:solidFill>
                  <a:srgbClr val="000000"/>
                </a:solidFill>
              </a:rPr>
              <a:t>n</a:t>
            </a:r>
            <a:r>
              <a:rPr lang="en-US" altLang="en-US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//Positive </a:t>
            </a:r>
            <a:r>
              <a:rPr lang="en-US" altLang="en-US" i="1" dirty="0">
                <a:solidFill>
                  <a:srgbClr val="000000"/>
                </a:solidFill>
              </a:rPr>
              <a:t>F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g</a:t>
            </a:r>
            <a:r>
              <a:rPr lang="en-US" altLang="en-US" dirty="0" smtClean="0">
                <a:solidFill>
                  <a:srgbClr val="000000"/>
                </a:solidFill>
              </a:rPr>
              <a:t>) in red, negative in green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Extract surface (or curve in this 2D case) where </a:t>
            </a:r>
            <a:r>
              <a:rPr lang="en-US" altLang="en-US" i="1" dirty="0" smtClean="0">
                <a:solidFill>
                  <a:srgbClr val="000000"/>
                </a:solidFill>
              </a:rPr>
              <a:t>F </a:t>
            </a:r>
            <a:r>
              <a:rPr lang="en-US" altLang="en-US" dirty="0" smtClean="0">
                <a:solidFill>
                  <a:srgbClr val="000000"/>
                </a:solidFill>
              </a:rPr>
              <a:t>= 0</a:t>
            </a:r>
          </a:p>
          <a:p>
            <a:endParaRPr lang="en-US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505075"/>
            <a:ext cx="6629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i="1" dirty="0" smtClean="0">
                <a:solidFill>
                  <a:srgbClr val="000000"/>
                </a:solidFill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g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  <a:r>
              <a:rPr lang="en-US" altLang="en-US" i="1" dirty="0">
                <a:solidFill>
                  <a:srgbClr val="000000"/>
                </a:solidFill>
              </a:rPr>
              <a:t> = 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g</a:t>
            </a:r>
            <a:r>
              <a:rPr lang="en-US" altLang="en-US" dirty="0">
                <a:solidFill>
                  <a:srgbClr val="000000"/>
                </a:solidFill>
              </a:rPr>
              <a:t>-</a:t>
            </a:r>
            <a:r>
              <a:rPr lang="en-US" altLang="en-US" b="1" dirty="0">
                <a:solidFill>
                  <a:srgbClr val="000000"/>
                </a:solidFill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b="1" dirty="0">
                <a:solidFill>
                  <a:srgbClr val="000000"/>
                </a:solidFill>
              </a:rPr>
              <a:t>n</a:t>
            </a:r>
            <a:r>
              <a:rPr lang="en-US" altLang="en-US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//Positive </a:t>
            </a:r>
            <a:r>
              <a:rPr lang="en-US" altLang="en-US" i="1" dirty="0">
                <a:solidFill>
                  <a:srgbClr val="000000"/>
                </a:solidFill>
              </a:rPr>
              <a:t>F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g</a:t>
            </a:r>
            <a:r>
              <a:rPr lang="en-US" altLang="en-US" dirty="0" smtClean="0">
                <a:solidFill>
                  <a:srgbClr val="000000"/>
                </a:solidFill>
              </a:rPr>
              <a:t>) in red, negative in green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Extract surface where </a:t>
            </a:r>
            <a:r>
              <a:rPr lang="en-US" altLang="en-US" i="1" dirty="0" smtClean="0">
                <a:solidFill>
                  <a:srgbClr val="000000"/>
                </a:solidFill>
              </a:rPr>
              <a:t>F </a:t>
            </a:r>
            <a:r>
              <a:rPr lang="en-US" altLang="en-US" dirty="0" smtClean="0">
                <a:solidFill>
                  <a:srgbClr val="000000"/>
                </a:solidFill>
              </a:rPr>
              <a:t>= 0</a:t>
            </a:r>
          </a:p>
          <a:p>
            <a:endParaRPr lang="en-US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14586"/>
            <a:ext cx="6019800" cy="413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There are actually 2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8</a:t>
            </a:r>
            <a:r>
              <a:rPr lang="en-US" altLang="en-US" dirty="0" smtClean="0">
                <a:solidFill>
                  <a:srgbClr val="000000"/>
                </a:solidFill>
              </a:rPr>
              <a:t> cell configurations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Only 14 is enough though. How?</a:t>
            </a:r>
          </a:p>
          <a:p>
            <a:endParaRPr lang="en-US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039977"/>
            <a:ext cx="5876925" cy="351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Halve the size by reversing red/green nodes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2 are trivially off: all red and all green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Flips &amp; rotations:                              cancels 4 in 2D, 8 in 3D</a:t>
            </a:r>
          </a:p>
          <a:p>
            <a:endParaRPr lang="en-US" altLang="en-US" b="1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039977"/>
            <a:ext cx="5876925" cy="3513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5" y="2495581"/>
            <a:ext cx="24479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Given a red/green configuration, find the intersection point to locate the surface triangle’s vertex position </a:t>
            </a:r>
            <a:r>
              <a:rPr lang="en-US" altLang="en-US" b="1" dirty="0" smtClean="0">
                <a:solidFill>
                  <a:srgbClr val="000000"/>
                </a:solidFill>
              </a:rPr>
              <a:t>x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r>
              <a:rPr lang="en-US" altLang="en-US" i="1" dirty="0" smtClean="0">
                <a:solidFill>
                  <a:srgbClr val="000000"/>
                </a:solidFill>
              </a:rPr>
              <a:t>F = F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g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  <a:r>
              <a:rPr lang="en-US" altLang="en-US" i="1" dirty="0" smtClean="0">
                <a:solidFill>
                  <a:srgbClr val="000000"/>
                </a:solidFill>
              </a:rPr>
              <a:t>*</a:t>
            </a:r>
            <a:r>
              <a:rPr lang="en-US" altLang="en-US" dirty="0" smtClean="0">
                <a:solidFill>
                  <a:srgbClr val="000000"/>
                </a:solidFill>
              </a:rPr>
              <a:t>(1-u)</a:t>
            </a:r>
            <a:r>
              <a:rPr lang="en-US" altLang="en-US" i="1" dirty="0" smtClean="0">
                <a:solidFill>
                  <a:srgbClr val="000000"/>
                </a:solidFill>
              </a:rPr>
              <a:t> + F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g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dirty="0" smtClean="0">
                <a:solidFill>
                  <a:srgbClr val="000000"/>
                </a:solidFill>
              </a:rPr>
              <a:t>)*u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for </a:t>
            </a:r>
            <a:r>
              <a:rPr lang="en-US" altLang="en-US" i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F=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0</a:t>
            </a:r>
            <a:r>
              <a:rPr lang="en-US" altLang="en-US" i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, 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u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 = </a:t>
            </a:r>
            <a:r>
              <a:rPr lang="en-US" altLang="en-US" i="1" dirty="0" smtClean="0">
                <a:solidFill>
                  <a:srgbClr val="000000"/>
                </a:solidFill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g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en-US" dirty="0" smtClean="0">
                <a:solidFill>
                  <a:srgbClr val="000000"/>
                </a:solidFill>
              </a:rPr>
              <a:t>)/(</a:t>
            </a:r>
            <a:r>
              <a:rPr lang="en-US" altLang="en-US" i="1" dirty="0">
                <a:solidFill>
                  <a:srgbClr val="000000"/>
                </a:solidFill>
              </a:rPr>
              <a:t>F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g</a:t>
            </a:r>
            <a:r>
              <a:rPr lang="en-US" altLang="en-US" b="1" baseline="-25000" dirty="0">
                <a:solidFill>
                  <a:srgbClr val="000000"/>
                </a:solidFill>
              </a:rPr>
              <a:t>0</a:t>
            </a:r>
            <a:r>
              <a:rPr lang="en-US" altLang="en-US" dirty="0" smtClean="0">
                <a:solidFill>
                  <a:srgbClr val="000000"/>
                </a:solidFill>
              </a:rPr>
              <a:t>) - </a:t>
            </a:r>
            <a:r>
              <a:rPr lang="en-US" altLang="en-US" i="1" dirty="0" smtClean="0">
                <a:solidFill>
                  <a:srgbClr val="000000"/>
                </a:solidFill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b="1" dirty="0" smtClean="0">
                <a:solidFill>
                  <a:srgbClr val="000000"/>
                </a:solidFill>
              </a:rPr>
              <a:t>g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dirty="0" smtClean="0">
                <a:solidFill>
                  <a:srgbClr val="000000"/>
                </a:solidFill>
              </a:rPr>
              <a:t>))</a:t>
            </a:r>
          </a:p>
          <a:p>
            <a:r>
              <a:rPr lang="en-US" altLang="en-US" b="1" dirty="0" smtClean="0">
                <a:solidFill>
                  <a:srgbClr val="000000"/>
                </a:solidFill>
              </a:rPr>
              <a:t>x</a:t>
            </a:r>
            <a:r>
              <a:rPr lang="en-US" altLang="en-US" dirty="0" smtClean="0">
                <a:solidFill>
                  <a:srgbClr val="000000"/>
                </a:solidFill>
              </a:rPr>
              <a:t> = </a:t>
            </a:r>
            <a:r>
              <a:rPr lang="en-US" altLang="en-US" b="1" dirty="0" smtClean="0">
                <a:solidFill>
                  <a:srgbClr val="000000"/>
                </a:solidFill>
              </a:rPr>
              <a:t>g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0 </a:t>
            </a:r>
            <a:r>
              <a:rPr lang="en-US" altLang="en-US" dirty="0" smtClean="0">
                <a:solidFill>
                  <a:srgbClr val="000000"/>
                </a:solidFill>
              </a:rPr>
              <a:t>+ </a:t>
            </a:r>
            <a:r>
              <a:rPr lang="en-US" altLang="en-US" dirty="0" smtClean="0">
                <a:solidFill>
                  <a:srgbClr val="FF0000"/>
                </a:solidFill>
              </a:rPr>
              <a:t>u</a:t>
            </a:r>
            <a:r>
              <a:rPr lang="en-US" altLang="en-US" dirty="0" smtClean="0">
                <a:solidFill>
                  <a:srgbClr val="000000"/>
                </a:solidFill>
              </a:rPr>
              <a:t>*(</a:t>
            </a:r>
            <a:r>
              <a:rPr lang="en-US" altLang="en-US" b="1" dirty="0" smtClean="0">
                <a:solidFill>
                  <a:srgbClr val="000000"/>
                </a:solidFill>
              </a:rPr>
              <a:t>g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1 </a:t>
            </a:r>
            <a:r>
              <a:rPr lang="en-US" altLang="en-US" b="1" dirty="0" smtClean="0">
                <a:solidFill>
                  <a:srgbClr val="000000"/>
                </a:solidFill>
              </a:rPr>
              <a:t>- g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0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62201"/>
            <a:ext cx="2403566" cy="26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The most popular way of representing geometry   embedded in 2D or 3D.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A triangle mesh is a piecewise </a:t>
            </a:r>
            <a:r>
              <a:rPr lang="en-US" altLang="en-US" dirty="0">
                <a:solidFill>
                  <a:srgbClr val="000000"/>
                </a:solidFill>
              </a:rPr>
              <a:t>linear surface </a:t>
            </a:r>
            <a:r>
              <a:rPr lang="en-US" altLang="en-US" dirty="0" err="1" smtClean="0">
                <a:solidFill>
                  <a:srgbClr val="000000"/>
                </a:solidFill>
              </a:rPr>
              <a:t>representaton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Analogous to piecewise functions</a:t>
            </a:r>
          </a:p>
          <a:p>
            <a:pPr lvl="1"/>
            <a:r>
              <a:rPr lang="en-US" dirty="0" smtClean="0"/>
              <a:t>Each function (surface patch) needs to approximate the given shape only locally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4422775"/>
            <a:ext cx="48101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2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It’d have been inefficient if I used small cells everywhere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It’d have been inaccurate if I used big cells everywhere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437676"/>
            <a:ext cx="4410074" cy="4368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475" y="1790700"/>
            <a:ext cx="85725" cy="114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0" y="1943100"/>
            <a:ext cx="6477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It’d have been inefficient if I used small cells everywhere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It’d have been </a:t>
            </a:r>
            <a:r>
              <a:rPr lang="en-US" altLang="en-US" u="sng" dirty="0" smtClean="0">
                <a:solidFill>
                  <a:srgbClr val="000000"/>
                </a:solidFill>
              </a:rPr>
              <a:t>inaccurate</a:t>
            </a:r>
            <a:r>
              <a:rPr lang="en-US" altLang="en-US" dirty="0" smtClean="0">
                <a:solidFill>
                  <a:srgbClr val="000000"/>
                </a:solidFill>
              </a:rPr>
              <a:t> if I used big cells everywhere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475" y="1790700"/>
            <a:ext cx="85725" cy="114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1943100"/>
            <a:ext cx="647700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48" y="2754312"/>
            <a:ext cx="75723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Besides reconstruction, grids are also useful for the organization/indexing of objects in the scene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Ray-triangle intersection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</a:rPr>
              <a:t>Consider triangles in the cell intersected by the ray, not all 1M surface triangles.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sz="1400" dirty="0" smtClean="0"/>
              <a:t>ray1</a:t>
            </a:r>
          </a:p>
          <a:p>
            <a:pPr marL="0" indent="0">
              <a:buNone/>
            </a:pPr>
            <a:r>
              <a:rPr lang="en-US" dirty="0" smtClean="0"/>
              <a:t>						 </a:t>
            </a:r>
            <a:r>
              <a:rPr lang="en-US" sz="1400" dirty="0" smtClean="0"/>
              <a:t>ray2</a:t>
            </a:r>
            <a:endParaRPr lang="en-US" sz="1400" dirty="0"/>
          </a:p>
          <a:p>
            <a:r>
              <a:rPr lang="en-US" dirty="0" smtClean="0"/>
              <a:t>Adaptively refining </a:t>
            </a:r>
            <a:r>
              <a:rPr lang="en-US" dirty="0"/>
              <a:t>only those cells that are </a:t>
            </a:r>
            <a:r>
              <a:rPr lang="en-US" dirty="0" smtClean="0"/>
              <a:t>intersected by the surface, yields </a:t>
            </a:r>
            <a:r>
              <a:rPr lang="en-US" altLang="en-US" dirty="0">
                <a:solidFill>
                  <a:srgbClr val="000000"/>
                </a:solidFill>
              </a:rPr>
              <a:t>different-sized grid </a:t>
            </a:r>
            <a:r>
              <a:rPr lang="en-US" altLang="en-US" dirty="0" smtClean="0">
                <a:solidFill>
                  <a:srgbClr val="000000"/>
                </a:solidFill>
              </a:rPr>
              <a:t>cells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Since this is more efficient than regular grids, let’s focus on them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48000"/>
            <a:ext cx="1895474" cy="187745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124200" y="4648200"/>
            <a:ext cx="2895600" cy="277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14600" y="3200400"/>
            <a:ext cx="3429000" cy="963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5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Use different-sized grid cells for efficiency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Called </a:t>
            </a:r>
            <a:r>
              <a:rPr lang="en-US" altLang="en-US" dirty="0" err="1" smtClean="0">
                <a:solidFill>
                  <a:srgbClr val="000000"/>
                </a:solidFill>
              </a:rPr>
              <a:t>quadtree</a:t>
            </a:r>
            <a:r>
              <a:rPr lang="en-US" altLang="en-US" dirty="0" smtClean="0">
                <a:solidFill>
                  <a:srgbClr val="000000"/>
                </a:solidFill>
              </a:rPr>
              <a:t> in 2D and octree in 3D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37" y="2474296"/>
            <a:ext cx="2524125" cy="1488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74296"/>
            <a:ext cx="3890962" cy="1789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827856"/>
            <a:ext cx="3038474" cy="300959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162674" y="2286000"/>
            <a:ext cx="847726" cy="188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52800" y="2362200"/>
            <a:ext cx="3048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</a:rPr>
              <a:t>Quadtree</a:t>
            </a:r>
            <a:r>
              <a:rPr lang="en-US" altLang="en-US" dirty="0" smtClean="0">
                <a:solidFill>
                  <a:srgbClr val="000000"/>
                </a:solidFill>
              </a:rPr>
              <a:t>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7" y="2181225"/>
            <a:ext cx="8972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</a:rPr>
              <a:t>Quadtree</a:t>
            </a:r>
            <a:r>
              <a:rPr lang="en-US" altLang="en-US" dirty="0" smtClean="0">
                <a:solidFill>
                  <a:srgbClr val="000000"/>
                </a:solidFill>
              </a:rPr>
              <a:t>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05050"/>
            <a:ext cx="87820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rgbClr val="000000"/>
                </a:solidFill>
              </a:rPr>
              <a:t>Quadtree</a:t>
            </a:r>
            <a:r>
              <a:rPr lang="en-US" altLang="en-US" dirty="0" smtClean="0">
                <a:solidFill>
                  <a:srgbClr val="000000"/>
                </a:solidFill>
              </a:rPr>
              <a:t>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305050"/>
            <a:ext cx="91344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In a binary space partitioning (BSP) tree, a scene/space is recursively divided into 2 convex sets by hyperplanes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	   </a:t>
            </a:r>
            <a:r>
              <a:rPr lang="en-US" altLang="en-US" dirty="0" err="1" smtClean="0">
                <a:solidFill>
                  <a:srgbClr val="000000"/>
                </a:solidFill>
              </a:rPr>
              <a:t>Quadtree</a:t>
            </a:r>
            <a:r>
              <a:rPr lang="en-US" altLang="en-US" dirty="0" smtClean="0">
                <a:solidFill>
                  <a:srgbClr val="000000"/>
                </a:solidFill>
              </a:rPr>
              <a:t>				   BSP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2514600"/>
            <a:ext cx="3105150" cy="3019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44028"/>
            <a:ext cx="3038474" cy="30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BSP tree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09800"/>
            <a:ext cx="61341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BSP tree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2286000"/>
            <a:ext cx="67722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1D</a:t>
            </a:r>
            <a:r>
              <a:rPr lang="en-US" altLang="en-US" dirty="0">
                <a:solidFill>
                  <a:srgbClr val="000000"/>
                </a:solidFill>
              </a:rPr>
              <a:t>: This line piece approximates the given shape (circle) only locally.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altLang="en-US" dirty="0" smtClean="0">
                <a:solidFill>
                  <a:srgbClr val="000000"/>
                </a:solidFill>
              </a:rPr>
              <a:t>2D</a:t>
            </a:r>
            <a:r>
              <a:rPr lang="en-US" altLang="en-US" dirty="0">
                <a:solidFill>
                  <a:srgbClr val="000000"/>
                </a:solidFill>
              </a:rPr>
              <a:t>: This triangle piece </a:t>
            </a:r>
            <a:r>
              <a:rPr lang="en-US" altLang="en-US" dirty="0" smtClean="0">
                <a:solidFill>
                  <a:srgbClr val="000000"/>
                </a:solidFill>
              </a:rPr>
              <a:t>approximates </a:t>
            </a:r>
            <a:r>
              <a:rPr lang="en-US" altLang="en-US" dirty="0">
                <a:solidFill>
                  <a:srgbClr val="000000"/>
                </a:solidFill>
              </a:rPr>
              <a:t>the given shape (sphere) only locally.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2514600"/>
            <a:ext cx="6696075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28800" y="1981200"/>
            <a:ext cx="3048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6" y="4903788"/>
            <a:ext cx="5986462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828800" y="4495800"/>
            <a:ext cx="4572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2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BSP tree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67056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In a k-d tree, a scene/space is recursively divided into 2 convex sets by </a:t>
            </a:r>
            <a:r>
              <a:rPr lang="en-US" altLang="en-US" b="1" dirty="0" smtClean="0">
                <a:solidFill>
                  <a:srgbClr val="000000"/>
                </a:solidFill>
              </a:rPr>
              <a:t>axis-aligned </a:t>
            </a:r>
            <a:r>
              <a:rPr lang="en-US" altLang="en-US" dirty="0" smtClean="0">
                <a:solidFill>
                  <a:srgbClr val="000000"/>
                </a:solidFill>
              </a:rPr>
              <a:t>hyperplanes, a special case of BSP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In a k-d tree, each node has 2 children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Unlike </a:t>
            </a:r>
            <a:r>
              <a:rPr lang="en-US" altLang="en-US" dirty="0" err="1" smtClean="0">
                <a:solidFill>
                  <a:srgbClr val="000000"/>
                </a:solidFill>
              </a:rPr>
              <a:t>quadtree</a:t>
            </a:r>
            <a:r>
              <a:rPr lang="en-US" altLang="en-US" dirty="0" smtClean="0">
                <a:solidFill>
                  <a:srgbClr val="000000"/>
                </a:solidFill>
              </a:rPr>
              <a:t> (up to 4 children) and octree (up to 8 children)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In a k-d tree, space splitting is different than quad/octree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quad/octree splits around a point: center of the subdivision of that node:                                                  ,  but k-d tree splits along a 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dirty="0" smtClean="0">
                <a:solidFill>
                  <a:srgbClr val="000000"/>
                </a:solidFill>
              </a:rPr>
              <a:t>				       dimension: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362200"/>
            <a:ext cx="3495674" cy="34624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57587" y="4015322"/>
            <a:ext cx="190500" cy="156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4452937" y="3190302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3028950"/>
            <a:ext cx="25336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k-d tree has guaranteed </a:t>
            </a:r>
            <a:r>
              <a:rPr lang="en-US" altLang="en-US" dirty="0" err="1" smtClean="0">
                <a:solidFill>
                  <a:srgbClr val="000000"/>
                </a:solidFill>
              </a:rPr>
              <a:t>logn</a:t>
            </a:r>
            <a:r>
              <a:rPr lang="en-US" altLang="en-US" dirty="0" smtClean="0">
                <a:solidFill>
                  <a:srgbClr val="000000"/>
                </a:solidFill>
              </a:rPr>
              <a:t> depth to store n points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Construction algorithm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If there is just one point/object, form a leaf with that point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Else, divide the points by a line perpendicular to one of the axes; dividing line passes through the median of the region points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</a:rPr>
              <a:t>Every time you go down in tree, change decision-making dimension to the next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k-d tree has guaranteed </a:t>
            </a:r>
            <a:r>
              <a:rPr lang="en-US" altLang="en-US" dirty="0" err="1" smtClean="0">
                <a:solidFill>
                  <a:srgbClr val="000000"/>
                </a:solidFill>
              </a:rPr>
              <a:t>logn</a:t>
            </a:r>
            <a:r>
              <a:rPr lang="en-US" altLang="en-US" dirty="0" smtClean="0">
                <a:solidFill>
                  <a:srgbClr val="000000"/>
                </a:solidFill>
              </a:rPr>
              <a:t> depth to store n points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Construction algorithm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 2-d example, i.e., k=2 in our k-d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93767"/>
            <a:ext cx="3343275" cy="3648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5" y="3352800"/>
            <a:ext cx="35528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k-d tree has guaranteed </a:t>
            </a:r>
            <a:r>
              <a:rPr lang="en-US" altLang="en-US" dirty="0" err="1" smtClean="0">
                <a:solidFill>
                  <a:srgbClr val="000000"/>
                </a:solidFill>
              </a:rPr>
              <a:t>logn</a:t>
            </a:r>
            <a:r>
              <a:rPr lang="en-US" altLang="en-US" dirty="0" smtClean="0">
                <a:solidFill>
                  <a:srgbClr val="000000"/>
                </a:solidFill>
              </a:rPr>
              <a:t> depth to store n points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Construction algorithm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 2-d example, i.e., k=2 in our k-d tree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8"/>
            <a:r>
              <a:rPr lang="en-US" altLang="en-US" dirty="0" smtClean="0">
                <a:solidFill>
                  <a:srgbClr val="000000"/>
                </a:solidFill>
              </a:rPr>
              <a:t>Note that dividing lines are not necessarily axis-aligned in BSP</a:t>
            </a:r>
          </a:p>
          <a:p>
            <a:pPr lvl="8"/>
            <a:endParaRPr lang="en-US" altLang="en-US" dirty="0">
              <a:solidFill>
                <a:srgbClr val="000000"/>
              </a:solidFill>
            </a:endParaRPr>
          </a:p>
          <a:p>
            <a:pPr lvl="8"/>
            <a:r>
              <a:rPr lang="en-US" altLang="en-US" dirty="0" smtClean="0">
                <a:solidFill>
                  <a:srgbClr val="000000"/>
                </a:solidFill>
              </a:rPr>
              <a:t>Note that region areas are multiples</a:t>
            </a:r>
          </a:p>
          <a:p>
            <a:pPr lvl="8"/>
            <a:r>
              <a:rPr lang="en-US" altLang="en-US" dirty="0" smtClean="0">
                <a:solidFill>
                  <a:srgbClr val="000000"/>
                </a:solidFill>
              </a:rPr>
              <a:t>of 4 in </a:t>
            </a:r>
            <a:r>
              <a:rPr lang="en-US" altLang="en-US" dirty="0" err="1" smtClean="0">
                <a:solidFill>
                  <a:srgbClr val="000000"/>
                </a:solidFill>
              </a:rPr>
              <a:t>quadtree</a:t>
            </a:r>
            <a:r>
              <a:rPr lang="en-US" altLang="en-US" dirty="0" smtClean="0">
                <a:solidFill>
                  <a:srgbClr val="000000"/>
                </a:solidFill>
              </a:rPr>
              <a:t> (arbitrary areas here)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93767"/>
            <a:ext cx="33432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Using k-d tree for faster ray tracing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Ray-triangle intersection will be accelerated	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70000-triangle bunny rendered in 2 </a:t>
            </a:r>
            <a:r>
              <a:rPr lang="en-US" altLang="en-US" dirty="0" err="1" smtClean="0">
                <a:solidFill>
                  <a:srgbClr val="000000"/>
                </a:solidFill>
              </a:rPr>
              <a:t>hrs</a:t>
            </a:r>
            <a:r>
              <a:rPr lang="en-US" altLang="en-US" dirty="0" smtClean="0">
                <a:solidFill>
                  <a:srgbClr val="000000"/>
                </a:solidFill>
              </a:rPr>
              <a:t> (no k-d tree) vs 2 secs (k-d)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81" y="2970217"/>
            <a:ext cx="3500437" cy="33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Bunny located in the center of the frame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Rays cast from the corner and edge pixels will check for intersection with 70K triangles despite being far from bunny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Improve this with simple bounding boxes (volumes)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380834"/>
            <a:ext cx="4055268" cy="34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380834"/>
            <a:ext cx="4055268" cy="3426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What if a ray intersects the bounding box?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Again test with 70K triangles, which is still inefficient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Solution: use hierarchy of bounding boxes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Aka Bounding Volume Hierarchy (BVH)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k-d tree helps here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Approximation error is quadratic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As # pieces </a:t>
            </a:r>
            <a:r>
              <a:rPr lang="en-US" altLang="en-US" dirty="0" smtClean="0">
                <a:solidFill>
                  <a:srgbClr val="000000"/>
                </a:solidFill>
              </a:rPr>
              <a:t>get doubled</a:t>
            </a:r>
            <a:r>
              <a:rPr lang="en-US" altLang="en-US" dirty="0">
                <a:solidFill>
                  <a:srgbClr val="000000"/>
                </a:solidFill>
              </a:rPr>
              <a:t>, error decreases one </a:t>
            </a:r>
            <a:r>
              <a:rPr lang="en-US" altLang="en-US" dirty="0" smtClean="0">
                <a:solidFill>
                  <a:srgbClr val="000000"/>
                </a:solidFill>
              </a:rPr>
              <a:t>fourth.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Any other way to decrease this approx. error?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</a:t>
            </a:fld>
            <a:endParaRPr lang="en-US"/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2549525"/>
            <a:ext cx="86201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990600" y="5791200"/>
            <a:ext cx="7777162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 smtClean="0"/>
              <a:t>Use nonlinear pieces. However, smoothness conditions b/w pieces hard to satisfy now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k-d tree of bounding boxes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Each tree node has 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 bounding box containing the related triangles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pointers to triangles in the bounding box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pointers to 2 children nodes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3810000"/>
            <a:ext cx="49053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To build the k-d tree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Start at the root which contains all triangles and the bounding box surrounding the whole thing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As we go down in the tree, split on different dimension: X-Y-Z-X-Y-..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For each level of the tree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</a:rPr>
              <a:t>Find the midpoint of all the triangles in the node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</a:rPr>
              <a:t>Decide the split dimension, e.g., it is Y if the previous was X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</a:rPr>
              <a:t>For </a:t>
            </a:r>
            <a:r>
              <a:rPr lang="en-US" altLang="en-US" dirty="0">
                <a:solidFill>
                  <a:srgbClr val="000000"/>
                </a:solidFill>
              </a:rPr>
              <a:t>each triangle in the node, check whether, for the current </a:t>
            </a:r>
            <a:r>
              <a:rPr lang="en-US" altLang="en-US" dirty="0" smtClean="0">
                <a:solidFill>
                  <a:srgbClr val="000000"/>
                </a:solidFill>
              </a:rPr>
              <a:t>dimension, </a:t>
            </a:r>
            <a:r>
              <a:rPr lang="en-US" altLang="en-US" dirty="0">
                <a:solidFill>
                  <a:srgbClr val="000000"/>
                </a:solidFill>
              </a:rPr>
              <a:t>it is less than or greater than the </a:t>
            </a:r>
            <a:r>
              <a:rPr lang="en-US" altLang="en-US" dirty="0" smtClean="0">
                <a:solidFill>
                  <a:srgbClr val="000000"/>
                </a:solidFill>
              </a:rPr>
              <a:t>midpoint (use the current dimension of the midpoint)</a:t>
            </a:r>
          </a:p>
          <a:p>
            <a:pPr lvl="3"/>
            <a:r>
              <a:rPr lang="en-US" altLang="en-US" dirty="0" smtClean="0">
                <a:solidFill>
                  <a:srgbClr val="000000"/>
                </a:solidFill>
              </a:rPr>
              <a:t>If less, push the triangle to the left child</a:t>
            </a:r>
          </a:p>
          <a:p>
            <a:pPr lvl="3"/>
            <a:r>
              <a:rPr lang="en-US" altLang="en-US" dirty="0" smtClean="0">
                <a:solidFill>
                  <a:srgbClr val="000000"/>
                </a:solidFill>
              </a:rPr>
              <a:t>Else, push the triangle to the right child //just like binary search tree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Stopping condition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</a:rPr>
              <a:t>Subdivide all the way down to 1 triangle per box/node //unnecessary</a:t>
            </a:r>
          </a:p>
          <a:p>
            <a:pPr lvl="2"/>
            <a:r>
              <a:rPr lang="en-US" altLang="en-US" dirty="0" smtClean="0">
                <a:solidFill>
                  <a:srgbClr val="000000"/>
                </a:solidFill>
              </a:rPr>
              <a:t>Subdivide when more than 50% of the triangles in each child is different</a:t>
            </a:r>
          </a:p>
          <a:p>
            <a:pPr lvl="1"/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To make ray-triangle intersection test on k-d tree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</a:rPr>
              <a:t>Check the root for intersection with the big bounding box</a:t>
            </a:r>
          </a:p>
          <a:p>
            <a:pPr lvl="1"/>
            <a:r>
              <a:rPr lang="en-US" altLang="en-US" dirty="0" err="1" smtClean="0">
                <a:solidFill>
                  <a:srgbClr val="000000"/>
                </a:solidFill>
              </a:rPr>
              <a:t>Recurse</a:t>
            </a:r>
            <a:r>
              <a:rPr lang="en-US" altLang="en-US" dirty="0" smtClean="0">
                <a:solidFill>
                  <a:srgbClr val="000000"/>
                </a:solidFill>
              </a:rPr>
              <a:t> down the structure until we reach a leaf where we test ray for intersection with all of the leaf’s triangles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Let’s see a 2D demo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647"/>
            <a:ext cx="9144000" cy="18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647"/>
            <a:ext cx="9144000" cy="18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647"/>
            <a:ext cx="9144000" cy="18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647"/>
            <a:ext cx="9144000" cy="18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647"/>
            <a:ext cx="9144000" cy="18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647"/>
            <a:ext cx="9144000" cy="18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647"/>
            <a:ext cx="9144000" cy="18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We are interested in </a:t>
            </a:r>
            <a:r>
              <a:rPr lang="en-US" altLang="en-US" dirty="0">
                <a:solidFill>
                  <a:srgbClr val="000000"/>
                </a:solidFill>
              </a:rPr>
              <a:t>thin-shell surfaces, represented by </a:t>
            </a:r>
            <a:r>
              <a:rPr lang="en-US" altLang="en-US" dirty="0" smtClean="0">
                <a:solidFill>
                  <a:srgbClr val="000000"/>
                </a:solidFill>
              </a:rPr>
              <a:t>triangle meshes</a:t>
            </a:r>
            <a:r>
              <a:rPr lang="en-US" altLang="en-US" dirty="0">
                <a:solidFill>
                  <a:srgbClr val="000000"/>
                </a:solidFill>
              </a:rPr>
              <a:t>: set of </a:t>
            </a:r>
            <a:r>
              <a:rPr lang="en-US" altLang="en-US" dirty="0" smtClean="0">
                <a:solidFill>
                  <a:srgbClr val="000000"/>
                </a:solidFill>
              </a:rPr>
              <a:t>triangles representing </a:t>
            </a:r>
            <a:r>
              <a:rPr lang="en-US" altLang="en-US" dirty="0">
                <a:solidFill>
                  <a:srgbClr val="000000"/>
                </a:solidFill>
              </a:rPr>
              <a:t>a 2D </a:t>
            </a:r>
            <a:r>
              <a:rPr lang="en-US" altLang="en-US" i="1" dirty="0">
                <a:solidFill>
                  <a:srgbClr val="000000"/>
                </a:solidFill>
              </a:rPr>
              <a:t>surface</a:t>
            </a:r>
            <a:r>
              <a:rPr lang="en-US" altLang="en-US" dirty="0">
                <a:solidFill>
                  <a:srgbClr val="000000"/>
                </a:solidFill>
              </a:rPr>
              <a:t> embedded in 3D</a:t>
            </a:r>
            <a:r>
              <a:rPr lang="en-US" altLang="en-US" dirty="0" smtClean="0">
                <a:solidFill>
                  <a:srgbClr val="000000"/>
                </a:solidFill>
              </a:rPr>
              <a:t>.                                        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	</a:t>
            </a:r>
            <a:r>
              <a:rPr lang="en-US" altLang="en-US" dirty="0" smtClean="0">
                <a:solidFill>
                  <a:srgbClr val="000000"/>
                </a:solidFill>
              </a:rPr>
              <a:t>							  </a:t>
            </a:r>
            <a:r>
              <a:rPr lang="en-US" altLang="en-US" sz="1400" dirty="0" smtClean="0">
                <a:solidFill>
                  <a:srgbClr val="000000"/>
                </a:solidFill>
              </a:rPr>
              <a:t>quad mesh</a:t>
            </a:r>
            <a:endParaRPr lang="en-US" altLang="en-US" sz="1400" dirty="0"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Other representations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  <a:r>
              <a:rPr lang="en-US" sz="1200" dirty="0" smtClean="0"/>
              <a:t>              </a:t>
            </a:r>
            <a:r>
              <a:rPr lang="en-US" sz="1300" dirty="0" smtClean="0"/>
              <a:t>implicit</a:t>
            </a:r>
            <a:endParaRPr lang="en-US" sz="1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3124200"/>
            <a:ext cx="2638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184308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170656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18100"/>
            <a:ext cx="898191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09" y="5020260"/>
            <a:ext cx="1037445" cy="127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88" y="5007476"/>
            <a:ext cx="884266" cy="11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15" y="4942862"/>
            <a:ext cx="1027001" cy="15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64" y="5317615"/>
            <a:ext cx="1408790" cy="86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647"/>
            <a:ext cx="9144000" cy="1852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724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An intersection test with red ray below will visit black, red </a:t>
            </a:r>
            <a:r>
              <a:rPr lang="en-US" altLang="en-US" sz="1200" dirty="0" smtClean="0">
                <a:solidFill>
                  <a:srgbClr val="000000"/>
                </a:solidFill>
              </a:rPr>
              <a:t>(ray does not hit red box so prune out the whole subtree below)</a:t>
            </a:r>
            <a:r>
              <a:rPr lang="en-US" altLang="en-US" dirty="0" smtClean="0">
                <a:solidFill>
                  <a:srgbClr val="000000"/>
                </a:solidFill>
              </a:rPr>
              <a:t>, green, yellow, pink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An </a:t>
            </a:r>
            <a:r>
              <a:rPr lang="en-US" altLang="en-US" dirty="0">
                <a:solidFill>
                  <a:srgbClr val="000000"/>
                </a:solidFill>
              </a:rPr>
              <a:t>intersection test with </a:t>
            </a:r>
            <a:r>
              <a:rPr lang="en-US" altLang="en-US" dirty="0" smtClean="0">
                <a:solidFill>
                  <a:srgbClr val="000000"/>
                </a:solidFill>
              </a:rPr>
              <a:t>black ray above will </a:t>
            </a:r>
            <a:r>
              <a:rPr lang="en-US" altLang="en-US" dirty="0">
                <a:solidFill>
                  <a:srgbClr val="000000"/>
                </a:solidFill>
              </a:rPr>
              <a:t>visit black, </a:t>
            </a:r>
            <a:r>
              <a:rPr lang="en-US" altLang="en-US" dirty="0" smtClean="0">
                <a:solidFill>
                  <a:srgbClr val="000000"/>
                </a:solidFill>
              </a:rPr>
              <a:t>red, light blue </a:t>
            </a:r>
            <a:r>
              <a:rPr lang="en-US" altLang="en-US" sz="1200" dirty="0" smtClean="0">
                <a:solidFill>
                  <a:srgbClr val="000000"/>
                </a:solidFill>
              </a:rPr>
              <a:t>(ray not hit </a:t>
            </a:r>
            <a:r>
              <a:rPr lang="en-US" altLang="en-US" sz="1200" dirty="0" err="1" smtClean="0">
                <a:solidFill>
                  <a:srgbClr val="000000"/>
                </a:solidFill>
              </a:rPr>
              <a:t>lightblue</a:t>
            </a:r>
            <a:r>
              <a:rPr lang="en-US" altLang="en-US" sz="1200" dirty="0" smtClean="0">
                <a:solidFill>
                  <a:srgbClr val="000000"/>
                </a:solidFill>
              </a:rPr>
              <a:t> so prune out below)</a:t>
            </a:r>
            <a:r>
              <a:rPr lang="en-US" altLang="en-US" dirty="0" smtClean="0">
                <a:solidFill>
                  <a:srgbClr val="000000"/>
                </a:solidFill>
              </a:rPr>
              <a:t>,</a:t>
            </a:r>
            <a:r>
              <a:rPr lang="en-US" altLang="en-US" sz="1200" dirty="0" smtClean="0">
                <a:solidFill>
                  <a:srgbClr val="000000"/>
                </a:solidFill>
              </a:rPr>
              <a:t>  </a:t>
            </a:r>
            <a:r>
              <a:rPr lang="en-US" altLang="en-US" dirty="0" err="1" smtClean="0">
                <a:solidFill>
                  <a:srgbClr val="000000"/>
                </a:solidFill>
              </a:rPr>
              <a:t>darkblue</a:t>
            </a:r>
            <a:r>
              <a:rPr lang="en-US" altLang="en-US" dirty="0" smtClean="0">
                <a:solidFill>
                  <a:srgbClr val="000000"/>
                </a:solidFill>
              </a:rPr>
              <a:t>, green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smtClean="0">
                <a:solidFill>
                  <a:srgbClr val="000000"/>
                </a:solidFill>
              </a:rPr>
              <a:t>yellow, pink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An intersection with orange ray above will visit black only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828800" y="2286000"/>
            <a:ext cx="2743200" cy="2514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38200" y="2209800"/>
            <a:ext cx="1676400" cy="2743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2400" y="4191000"/>
            <a:ext cx="4495800" cy="7620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9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Recursion will look something like this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en-US" sz="12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KDNode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::intersects(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KDNode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node, Ray* ray)</a:t>
            </a:r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 (node-&gt;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bbox.hits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(ray))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</a:t>
            </a:r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..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..</a:t>
            </a:r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..</a:t>
            </a:r>
            <a:endParaRPr lang="en-US" altLang="en-US" sz="1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..</a:t>
            </a:r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..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false;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6076337" cy="1231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056" y="5004921"/>
            <a:ext cx="2909887" cy="12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95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Recursion will look something like this</a:t>
            </a: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en-US" sz="12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KDNode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::intersects(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KDNode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node, Ray* ray)</a:t>
            </a:r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 (node-&gt;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bbox.hits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(ray))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(! node-&gt;left-&gt;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triangles.empty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||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 node-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&gt;right-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altLang="en-US" sz="1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triangles.empty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||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intersects(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node-&gt;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left, ray) ||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intersects(node-</a:t>
            </a:r>
            <a:r>
              <a:rPr lang="en-US" altLang="en-US" sz="120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&gt;right, </a:t>
            </a: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ray)</a:t>
            </a:r>
            <a:endParaRPr lang="en-US" altLang="en-US" sz="12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 //reached a leaf node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 to node-&gt;triangles.size-1)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if (node-&gt;triangles[</a:t>
            </a:r>
            <a:r>
              <a:rPr lang="en-US" altLang="en-US" sz="12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]-&gt;hit(ray))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true; </a:t>
            </a:r>
            <a:r>
              <a:rPr lang="en-US" altLang="en-US" sz="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//use something like </a:t>
            </a:r>
            <a:r>
              <a:rPr lang="en-US" altLang="en-US" sz="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t_min</a:t>
            </a:r>
            <a:r>
              <a:rPr lang="en-US" altLang="en-US" sz="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maintain the closest triangle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false;</a:t>
            </a:r>
          </a:p>
          <a:p>
            <a:pPr marL="0" indent="0">
              <a:buNone/>
            </a:pPr>
            <a:r>
              <a:rPr lang="en-US" altLang="en-US" sz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6076337" cy="1231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056" y="5004921"/>
            <a:ext cx="2909887" cy="12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Terminology </a:t>
            </a:r>
            <a:endParaRPr lang="en-US" sz="1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9</a:t>
            </a:fld>
            <a:endParaRPr lang="en-US"/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66925"/>
            <a:ext cx="73437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95900"/>
            <a:ext cx="1276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591300" y="6248400"/>
            <a:ext cx="2057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i="1" dirty="0" smtClean="0"/>
              <a:t>Locally homeomorphic</a:t>
            </a:r>
          </a:p>
          <a:p>
            <a:pPr marL="0" indent="0">
              <a:buNone/>
            </a:pPr>
            <a:r>
              <a:rPr lang="en-US" sz="1300" i="1" dirty="0" smtClean="0"/>
              <a:t>to a disk (or half disk)</a:t>
            </a:r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297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metu</Template>
  <TotalTime>2807</TotalTime>
  <Words>2456</Words>
  <Application>Microsoft Office PowerPoint</Application>
  <PresentationFormat>On-screen Show (4:3)</PresentationFormat>
  <Paragraphs>543</Paragraphs>
  <Slides>82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BentonSansTRUMed</vt:lpstr>
      <vt:lpstr>BentonSansTRUReg</vt:lpstr>
      <vt:lpstr>Calibri</vt:lpstr>
      <vt:lpstr>Courier New</vt:lpstr>
      <vt:lpstr>Wingdings</vt:lpstr>
      <vt:lpstr>metu</vt:lpstr>
      <vt:lpstr>CENG 538 Advanced Graphics and UIs</vt:lpstr>
      <vt:lpstr>Until Now</vt:lpstr>
      <vt:lpstr>Triangle Meshes</vt:lpstr>
      <vt:lpstr>Triangle Meshes</vt:lpstr>
      <vt:lpstr>Triangle Meshes</vt:lpstr>
      <vt:lpstr>Triangle Meshes</vt:lpstr>
      <vt:lpstr>Triangle Meshes</vt:lpstr>
      <vt:lpstr>Triangle Meshes</vt:lpstr>
      <vt:lpstr>Triangle Meshes</vt:lpstr>
      <vt:lpstr>Triangle Meshes</vt:lpstr>
      <vt:lpstr>Triangle Meshes</vt:lpstr>
      <vt:lpstr>Triangle Meshes</vt:lpstr>
      <vt:lpstr>Triangle Meshes</vt:lpstr>
      <vt:lpstr>Mesh Statistics</vt:lpstr>
      <vt:lpstr>Mesh Statistics</vt:lpstr>
      <vt:lpstr>Mesh Statistics</vt:lpstr>
      <vt:lpstr>Mesh Statistics</vt:lpstr>
      <vt:lpstr>Mesh Structures</vt:lpstr>
      <vt:lpstr>Mesh Structures</vt:lpstr>
      <vt:lpstr>Face-based Structures</vt:lpstr>
      <vt:lpstr>Face-based Structures</vt:lpstr>
      <vt:lpstr>Face-based Structures</vt:lpstr>
      <vt:lpstr>Face-based Structures</vt:lpstr>
      <vt:lpstr>Face-based Structures</vt:lpstr>
      <vt:lpstr>Face-based Structures</vt:lpstr>
      <vt:lpstr>Face-based Structures</vt:lpstr>
      <vt:lpstr>Edge-based Structures</vt:lpstr>
      <vt:lpstr>Edge-based Structures</vt:lpstr>
      <vt:lpstr>Edge-based Structures</vt:lpstr>
      <vt:lpstr>Edge-based Structures</vt:lpstr>
      <vt:lpstr>Edge-based Structures</vt:lpstr>
      <vt:lpstr>Edge-based Structures</vt:lpstr>
      <vt:lpstr>Edge-based Structures</vt:lpstr>
      <vt:lpstr>Edge-based Structures</vt:lpstr>
      <vt:lpstr>Edge-based Structures</vt:lpstr>
      <vt:lpstr>Edge-based Structures</vt:lpstr>
      <vt:lpstr>Mesh Structure Libraries</vt:lpstr>
      <vt:lpstr>Spatial Structures</vt:lpstr>
      <vt:lpstr>Regular Grid</vt:lpstr>
      <vt:lpstr>Regular Grid</vt:lpstr>
      <vt:lpstr>Regular Grid</vt:lpstr>
      <vt:lpstr>Regular Grid</vt:lpstr>
      <vt:lpstr>Regular Grid</vt:lpstr>
      <vt:lpstr>Regular Grid</vt:lpstr>
      <vt:lpstr>Regular Grid</vt:lpstr>
      <vt:lpstr>Regular Grid</vt:lpstr>
      <vt:lpstr>Regular Grid</vt:lpstr>
      <vt:lpstr>Regular Grid</vt:lpstr>
      <vt:lpstr>Regular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  <vt:lpstr>Adaptive Grid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CENG - 477</dc:title>
  <dc:creator>akyuz</dc:creator>
  <cp:lastModifiedBy>ys</cp:lastModifiedBy>
  <cp:revision>566</cp:revision>
  <dcterms:created xsi:type="dcterms:W3CDTF">2012-11-20T10:00:08Z</dcterms:created>
  <dcterms:modified xsi:type="dcterms:W3CDTF">2017-09-19T10:33:57Z</dcterms:modified>
</cp:coreProperties>
</file>