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69"/>
  </p:notesMasterIdLst>
  <p:handoutMasterIdLst>
    <p:handoutMasterId r:id="rId70"/>
  </p:handoutMasterIdLst>
  <p:sldIdLst>
    <p:sldId id="256" r:id="rId2"/>
    <p:sldId id="480" r:id="rId3"/>
    <p:sldId id="523" r:id="rId4"/>
    <p:sldId id="481" r:id="rId5"/>
    <p:sldId id="482" r:id="rId6"/>
    <p:sldId id="488" r:id="rId7"/>
    <p:sldId id="526" r:id="rId8"/>
    <p:sldId id="489" r:id="rId9"/>
    <p:sldId id="525" r:id="rId10"/>
    <p:sldId id="490" r:id="rId11"/>
    <p:sldId id="491" r:id="rId12"/>
    <p:sldId id="527" r:id="rId13"/>
    <p:sldId id="492" r:id="rId14"/>
    <p:sldId id="493" r:id="rId15"/>
    <p:sldId id="494" r:id="rId16"/>
    <p:sldId id="529" r:id="rId17"/>
    <p:sldId id="530" r:id="rId18"/>
    <p:sldId id="531" r:id="rId19"/>
    <p:sldId id="533" r:id="rId20"/>
    <p:sldId id="534" r:id="rId21"/>
    <p:sldId id="535" r:id="rId22"/>
    <p:sldId id="536" r:id="rId23"/>
    <p:sldId id="537" r:id="rId24"/>
    <p:sldId id="539" r:id="rId25"/>
    <p:sldId id="540" r:id="rId26"/>
    <p:sldId id="558" r:id="rId27"/>
    <p:sldId id="500" r:id="rId28"/>
    <p:sldId id="501" r:id="rId29"/>
    <p:sldId id="502" r:id="rId30"/>
    <p:sldId id="528" r:id="rId31"/>
    <p:sldId id="496" r:id="rId32"/>
    <p:sldId id="497" r:id="rId33"/>
    <p:sldId id="541" r:id="rId34"/>
    <p:sldId id="546" r:id="rId35"/>
    <p:sldId id="548" r:id="rId36"/>
    <p:sldId id="547" r:id="rId37"/>
    <p:sldId id="550" r:id="rId38"/>
    <p:sldId id="553" r:id="rId39"/>
    <p:sldId id="551" r:id="rId40"/>
    <p:sldId id="552" r:id="rId41"/>
    <p:sldId id="554" r:id="rId42"/>
    <p:sldId id="556" r:id="rId43"/>
    <p:sldId id="557" r:id="rId44"/>
    <p:sldId id="555" r:id="rId45"/>
    <p:sldId id="507" r:id="rId46"/>
    <p:sldId id="508" r:id="rId47"/>
    <p:sldId id="509" r:id="rId48"/>
    <p:sldId id="510" r:id="rId49"/>
    <p:sldId id="511" r:id="rId50"/>
    <p:sldId id="512" r:id="rId51"/>
    <p:sldId id="513" r:id="rId52"/>
    <p:sldId id="514" r:id="rId53"/>
    <p:sldId id="515" r:id="rId54"/>
    <p:sldId id="516" r:id="rId55"/>
    <p:sldId id="517" r:id="rId56"/>
    <p:sldId id="568" r:id="rId57"/>
    <p:sldId id="518" r:id="rId58"/>
    <p:sldId id="559" r:id="rId59"/>
    <p:sldId id="519" r:id="rId60"/>
    <p:sldId id="560" r:id="rId61"/>
    <p:sldId id="561" r:id="rId62"/>
    <p:sldId id="562" r:id="rId63"/>
    <p:sldId id="563" r:id="rId64"/>
    <p:sldId id="564" r:id="rId65"/>
    <p:sldId id="565" r:id="rId66"/>
    <p:sldId id="566" r:id="rId67"/>
    <p:sldId id="56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85752" autoAdjust="0"/>
  </p:normalViewPr>
  <p:slideViewPr>
    <p:cSldViewPr>
      <p:cViewPr varScale="1">
        <p:scale>
          <a:sx n="111" d="100"/>
          <a:sy n="111" d="100"/>
        </p:scale>
        <p:origin x="22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E555-3BD8-44AE-81B8-CEBC11108DAD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FF40-7AE5-4172-A97C-1AA3AC2F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401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438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722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273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952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058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198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440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73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72D9E-D40C-4921-A5D6-20234A38FD01}" type="datetime1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A0ECC-0B9E-44D9-8B45-8B8EFAF49D63}" type="datetime1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E4E0F4-2DF6-4691-9C74-0F2D9863AED1}" type="datetime1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DABD2-FC94-43B4-B5D2-AD8E6A5AC720}" type="datetime1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8A4BA-4B5A-4157-8538-B6927C280FAE}" type="datetime1">
              <a:rPr lang="en-US" smtClean="0"/>
              <a:t>11/16/17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C5F59-0154-4E3D-8618-2BDD310D5A33}" type="datetime1">
              <a:rPr lang="en-US" smtClean="0"/>
              <a:t>11/16/17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041A3D-3BA6-4C14-83AA-4AD2B237B2E3}" type="datetime1">
              <a:rPr lang="en-US" smtClean="0"/>
              <a:t>11/16/17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– Computer Graphics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luesnews.com/abrash/chap64.shtml" TargetMode="External"/><Relationship Id="rId3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CENG </a:t>
            </a:r>
            <a:r>
              <a:rPr lang="en-US" dirty="0" smtClean="0"/>
              <a:t>477</a:t>
            </a:r>
            <a:br>
              <a:rPr lang="en-US" dirty="0" smtClean="0"/>
            </a:br>
            <a:r>
              <a:rPr lang="en-US" dirty="0" smtClean="0"/>
              <a:t>Introduction to Computer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Rasterization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"/>
          <p:cNvSpPr>
            <a:spLocks noGrp="1" noChangeArrowheads="1"/>
          </p:cNvSpPr>
          <p:nvPr>
            <p:ph type="title"/>
          </p:nvPr>
        </p:nvSpPr>
        <p:spPr>
          <a:xfrm>
            <a:off x="670631" y="568861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b="1" dirty="0" smtClean="0"/>
              <a:t>Digital Differential </a:t>
            </a:r>
            <a:r>
              <a:rPr lang="en-GB" b="1" dirty="0" err="1" smtClean="0"/>
              <a:t>Analyzer</a:t>
            </a:r>
            <a:endParaRPr lang="en-GB" b="1" dirty="0" smtClean="0"/>
          </a:p>
        </p:txBody>
      </p:sp>
      <p:sp>
        <p:nvSpPr>
          <p:cNvPr id="2056" name="Rectangle 2"/>
          <p:cNvSpPr>
            <a:spLocks noGrp="1" noChangeArrowheads="1"/>
          </p:cNvSpPr>
          <p:nvPr>
            <p:ph idx="1"/>
          </p:nvPr>
        </p:nvSpPr>
        <p:spPr>
          <a:xfrm>
            <a:off x="670631" y="1715221"/>
            <a:ext cx="8074124" cy="4904519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Simple approach: too many floating point operations and repeated calculations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Calculate            from       for a          value</a:t>
            </a:r>
            <a:br>
              <a:rPr lang="en-GB" dirty="0" smtClean="0"/>
            </a:br>
            <a:r>
              <a:rPr lang="en-GB" dirty="0" smtClean="0"/>
              <a:t>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/>
          </p:nvPr>
        </p:nvGraphicFramePr>
        <p:xfrm>
          <a:off x="2395212" y="2582828"/>
          <a:ext cx="695593" cy="48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r:id="rId4" imgW="695160" imgH="485640" progId="">
                  <p:embed/>
                </p:oleObj>
              </mc:Choice>
              <mc:Fallback>
                <p:oleObj r:id="rId4" imgW="695160" imgH="48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212" y="2582828"/>
                        <a:ext cx="695593" cy="48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/>
          </p:nvPr>
        </p:nvGraphicFramePr>
        <p:xfrm>
          <a:off x="4009705" y="2582828"/>
          <a:ext cx="404683" cy="4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r:id="rId6" imgW="390600" imgH="476280" progId="">
                  <p:embed/>
                </p:oleObj>
              </mc:Choice>
              <mc:Fallback>
                <p:oleObj r:id="rId6" imgW="390600" imgH="476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705" y="2582828"/>
                        <a:ext cx="404683" cy="4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91802"/>
              </p:ext>
            </p:extLst>
          </p:nvPr>
        </p:nvGraphicFramePr>
        <p:xfrm>
          <a:off x="5333288" y="2590800"/>
          <a:ext cx="571740" cy="41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r:id="rId8" imgW="590400" imgH="428760" progId="">
                  <p:embed/>
                </p:oleObj>
              </mc:Choice>
              <mc:Fallback>
                <p:oleObj r:id="rId8" imgW="590400" imgH="428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288" y="2590800"/>
                        <a:ext cx="571740" cy="413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>
            <p:extLst/>
          </p:nvPr>
        </p:nvGraphicFramePr>
        <p:xfrm>
          <a:off x="705499" y="3863836"/>
          <a:ext cx="2037509" cy="157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OpenOffice.org" r:id="rId10" imgW="1743120" imgH="1343160" progId="soffice.StarMathDocument.6">
                  <p:embed/>
                </p:oleObj>
              </mc:Choice>
              <mc:Fallback>
                <p:oleObj name="OpenOffice.org" r:id="rId10" imgW="1743120" imgH="1343160" progId="soffice.StarMath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99" y="3863836"/>
                        <a:ext cx="2037509" cy="15783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>
            <p:extLst/>
          </p:nvPr>
        </p:nvGraphicFramePr>
        <p:xfrm>
          <a:off x="2930865" y="3948374"/>
          <a:ext cx="5813890" cy="142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r:id="rId12" imgW="5715000" imgH="1400040" progId="">
                  <p:embed/>
                </p:oleObj>
              </mc:Choice>
              <mc:Fallback>
                <p:oleObj r:id="rId12" imgW="5715000" imgH="140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865" y="3948374"/>
                        <a:ext cx="5813890" cy="1428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4212046" y="4167480"/>
            <a:ext cx="2023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1042" y="4912308"/>
            <a:ext cx="2023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64533" y="4912308"/>
            <a:ext cx="3423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55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5275"/>
            <a:ext cx="89916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76225"/>
            <a:ext cx="8782050" cy="63055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5029200"/>
            <a:ext cx="63246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000" dirty="0" smtClean="0">
                <a:solidFill>
                  <a:srgbClr val="FF0000"/>
                </a:solidFill>
              </a:rPr>
              <a:t>d = </a:t>
            </a:r>
            <a:r>
              <a:rPr lang="en-GB" sz="2000" dirty="0" err="1" smtClean="0">
                <a:solidFill>
                  <a:srgbClr val="FF0000"/>
                </a:solidFill>
              </a:rPr>
              <a:t>y</a:t>
            </a:r>
            <a:r>
              <a:rPr lang="en-GB" sz="2000" baseline="-25000" dirty="0" err="1" smtClean="0">
                <a:solidFill>
                  <a:srgbClr val="FF0000"/>
                </a:solidFill>
              </a:rPr>
              <a:t>new</a:t>
            </a:r>
            <a:r>
              <a:rPr lang="en-GB" sz="2000" dirty="0" smtClean="0">
                <a:solidFill>
                  <a:srgbClr val="FF0000"/>
                </a:solidFill>
              </a:rPr>
              <a:t> – y for the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2882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53" t="12436" r="26375" b="7700"/>
          <a:stretch/>
        </p:blipFill>
        <p:spPr>
          <a:xfrm>
            <a:off x="152400" y="0"/>
            <a:ext cx="9106745" cy="6336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0" y="4876800"/>
            <a:ext cx="5181600" cy="145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62400" y="4876800"/>
            <a:ext cx="51816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600" dirty="0" smtClean="0">
                <a:solidFill>
                  <a:srgbClr val="FF0000"/>
                </a:solidFill>
              </a:rPr>
              <a:t>Suppose m=.3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600" dirty="0" smtClean="0">
                <a:solidFill>
                  <a:srgbClr val="FF0000"/>
                </a:solidFill>
              </a:rPr>
              <a:t>.3	.6 (&gt;.5)	  -.1	.2	.5	.8	.1	.4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600" dirty="0" smtClean="0">
                <a:solidFill>
                  <a:srgbClr val="FF0000"/>
                </a:solidFill>
              </a:rPr>
              <a:t>y	y+1	  y+1	y+1	y+1	y+2	y+2	y+2</a:t>
            </a:r>
          </a:p>
        </p:txBody>
      </p:sp>
    </p:spTree>
    <p:extLst>
      <p:ext uri="{BB962C8B-B14F-4D97-AF65-F5344CB8AC3E}">
        <p14:creationId xmlns:p14="http://schemas.microsoft.com/office/powerpoint/2010/main" val="35226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55" t="21572" r="14003" b="6400"/>
          <a:stretch/>
        </p:blipFill>
        <p:spPr>
          <a:xfrm>
            <a:off x="9525" y="891381"/>
            <a:ext cx="9144000" cy="547246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22860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DDA Algorithm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4419600"/>
            <a:ext cx="28956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u="sng" dirty="0" smtClean="0">
                <a:solidFill>
                  <a:srgbClr val="FF0000"/>
                </a:solidFill>
              </a:rPr>
              <a:t>x</a:t>
            </a:r>
            <a:r>
              <a:rPr lang="en-GB" sz="1200" dirty="0">
                <a:solidFill>
                  <a:srgbClr val="FF0000"/>
                </a:solidFill>
              </a:rPr>
              <a:t>	</a:t>
            </a:r>
            <a:r>
              <a:rPr lang="en-GB" sz="1200" u="sng" dirty="0" smtClean="0">
                <a:solidFill>
                  <a:srgbClr val="FF0000"/>
                </a:solidFill>
              </a:rPr>
              <a:t>y</a:t>
            </a:r>
            <a:r>
              <a:rPr lang="en-GB" sz="1200" dirty="0" smtClean="0">
                <a:solidFill>
                  <a:srgbClr val="FF0000"/>
                </a:solidFill>
              </a:rPr>
              <a:t>	</a:t>
            </a:r>
            <a:r>
              <a:rPr lang="en-GB" sz="1200" u="sng" dirty="0" smtClean="0">
                <a:solidFill>
                  <a:srgbClr val="FF0000"/>
                </a:solidFill>
              </a:rPr>
              <a:t>d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1	2	2.65 – 2 = .65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	3	.65 – 1 + .37 = .02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3	3	.02 + .37 = .39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4	3	.39 + .37 = .76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5	4	.76 – 1 + .37 = .13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6	4	.13 + .37 = .5	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90800" y="1143000"/>
            <a:ext cx="4241854" cy="14634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b="1" dirty="0" smtClean="0">
                <a:solidFill>
                  <a:srgbClr val="FF0000"/>
                </a:solidFill>
              </a:rPr>
              <a:t>y = 1.91 + .37x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x0=.5,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y0=1.91+.37/2 = 2.09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29755"/>
            <a:ext cx="1314450" cy="2667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85750" y="2327386"/>
            <a:ext cx="2209800" cy="22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DDA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Is faster than directly implementing </a:t>
            </a:r>
            <a:r>
              <a:rPr lang="en-US" i="1" dirty="0" smtClean="0">
                <a:latin typeface="Times New Roman" panose="02020603050405020304" pitchFamily="18" charset="0"/>
              </a:rPr>
              <a:t>y=</a:t>
            </a:r>
            <a:r>
              <a:rPr lang="en-US" i="1" dirty="0" err="1" smtClean="0">
                <a:latin typeface="Times New Roman" panose="02020603050405020304" pitchFamily="18" charset="0"/>
              </a:rPr>
              <a:t>mx+b</a:t>
            </a:r>
            <a:r>
              <a:rPr lang="en-US" dirty="0" smtClean="0"/>
              <a:t>. No floating point multiplications. We have floating point additions only at each step.</a:t>
            </a:r>
          </a:p>
          <a:p>
            <a:pPr eaLnBrk="1"/>
            <a:r>
              <a:rPr lang="en-US" dirty="0" smtClean="0"/>
              <a:t>But what about round-off errors?</a:t>
            </a:r>
          </a:p>
          <a:p>
            <a:pPr eaLnBrk="1"/>
            <a:r>
              <a:rPr lang="en-US" dirty="0" smtClean="0"/>
              <a:t>Can we get rid of floating point operations completely?</a:t>
            </a:r>
          </a:p>
          <a:p>
            <a:pPr eaLnBrk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Midpoint Line Algorithm</a:t>
            </a:r>
          </a:p>
          <a:p>
            <a:pPr lvl="1"/>
            <a:r>
              <a:rPr lang="en-US" dirty="0" err="1" smtClean="0"/>
              <a:t>Bresenham’s</a:t>
            </a:r>
            <a:r>
              <a:rPr lang="en-US" dirty="0" smtClean="0"/>
              <a:t> Line Algorithm</a:t>
            </a:r>
          </a:p>
          <a:p>
            <a:pPr lvl="2"/>
            <a:r>
              <a:rPr lang="en-US" dirty="0" smtClean="0"/>
              <a:t>Both produce the same exact result (for </a:t>
            </a:r>
            <a:r>
              <a:rPr lang="en-US" dirty="0"/>
              <a:t>lines and integer circles, the midpoint </a:t>
            </a:r>
            <a:r>
              <a:rPr lang="en-US" dirty="0" smtClean="0"/>
              <a:t>formulation reduces </a:t>
            </a:r>
            <a:r>
              <a:rPr lang="en-US" dirty="0"/>
              <a:t>to the </a:t>
            </a:r>
            <a:r>
              <a:rPr lang="en-US" dirty="0" err="1"/>
              <a:t>Bresenham</a:t>
            </a:r>
            <a:r>
              <a:rPr lang="en-US" dirty="0"/>
              <a:t> </a:t>
            </a:r>
            <a:r>
              <a:rPr lang="en-US" dirty="0" smtClean="0"/>
              <a:t>formulation)</a:t>
            </a:r>
          </a:p>
          <a:p>
            <a:pPr lvl="2"/>
            <a:r>
              <a:rPr lang="en-US" dirty="0" smtClean="0"/>
              <a:t>Both can be extended to other primitives such as circle</a:t>
            </a:r>
          </a:p>
          <a:p>
            <a:pPr lvl="2"/>
            <a:r>
              <a:rPr lang="en-US" dirty="0" smtClean="0"/>
              <a:t>We study the former as it is easier to understand</a:t>
            </a:r>
          </a:p>
        </p:txBody>
      </p:sp>
    </p:spTree>
    <p:extLst>
      <p:ext uri="{BB962C8B-B14F-4D97-AF65-F5344CB8AC3E}">
        <p14:creationId xmlns:p14="http://schemas.microsoft.com/office/powerpoint/2010/main" val="23186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DDA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Is faster than directly implementing </a:t>
            </a:r>
            <a:r>
              <a:rPr lang="en-US" i="1" dirty="0" smtClean="0">
                <a:latin typeface="Times New Roman" panose="02020603050405020304" pitchFamily="18" charset="0"/>
              </a:rPr>
              <a:t>y=</a:t>
            </a:r>
            <a:r>
              <a:rPr lang="en-US" i="1" dirty="0" err="1" smtClean="0">
                <a:latin typeface="Times New Roman" panose="02020603050405020304" pitchFamily="18" charset="0"/>
              </a:rPr>
              <a:t>mx+b</a:t>
            </a:r>
            <a:r>
              <a:rPr lang="en-US" dirty="0" smtClean="0"/>
              <a:t>. No floating point multiplications. We have floating point additions only at each step.</a:t>
            </a:r>
          </a:p>
          <a:p>
            <a:pPr eaLnBrk="1"/>
            <a:r>
              <a:rPr lang="en-US" dirty="0" smtClean="0"/>
              <a:t>But what about round-off errors?</a:t>
            </a:r>
          </a:p>
          <a:p>
            <a:pPr eaLnBrk="1"/>
            <a:r>
              <a:rPr lang="en-US" dirty="0" smtClean="0"/>
              <a:t>Can we get rid of floating point operations completely?</a:t>
            </a:r>
          </a:p>
          <a:p>
            <a:pPr eaLnBrk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Midpoint Line Algorithm</a:t>
            </a:r>
          </a:p>
          <a:p>
            <a:pPr lvl="2"/>
            <a:r>
              <a:rPr lang="en-US" dirty="0" smtClean="0"/>
              <a:t>Idea: Find out if the midpoint b/w E-NE pixels is above or below the ideal line</a:t>
            </a:r>
          </a:p>
          <a:p>
            <a:pPr lvl="1"/>
            <a:r>
              <a:rPr lang="en-US" dirty="0" err="1" smtClean="0"/>
              <a:t>Bresenham’s</a:t>
            </a:r>
            <a:r>
              <a:rPr lang="en-US" dirty="0" smtClean="0"/>
              <a:t> Line Algorithm</a:t>
            </a:r>
          </a:p>
          <a:p>
            <a:pPr lvl="2"/>
            <a:r>
              <a:rPr lang="en-US" dirty="0"/>
              <a:t>Idea: </a:t>
            </a:r>
            <a:r>
              <a:rPr lang="en-US" dirty="0" smtClean="0"/>
              <a:t>Choose the pixel closest to the </a:t>
            </a:r>
            <a:r>
              <a:rPr lang="en-US" dirty="0"/>
              <a:t>ideal line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2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Again assume lines with slopes in [0, 1] interval</a:t>
            </a:r>
          </a:p>
          <a:p>
            <a:pPr eaLnBrk="1"/>
            <a:r>
              <a:rPr lang="en-US" dirty="0" smtClean="0"/>
              <a:t>Simply exchange the role of x and y for other lines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29200" y="3429000"/>
            <a:ext cx="1113237" cy="1261572"/>
            <a:chOff x="3547" y="2609"/>
            <a:chExt cx="773" cy="876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3586" y="3390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571" y="2841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571" y="2978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571" y="3115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579" y="3253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571" y="2703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680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834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989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143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297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688" y="3113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44" y="3113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993" y="2988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149" y="2988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547" y="3266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</p:grp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852430" y="4533596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6829388" y="3741513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829388" y="3940254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829388" y="4137555"/>
            <a:ext cx="105851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840909" y="4334855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829388" y="3544212"/>
            <a:ext cx="105851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987805" y="3407398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209588" y="3407398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431371" y="3407398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654595" y="3407398"/>
            <a:ext cx="1440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7876378" y="3407398"/>
            <a:ext cx="1440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997886" y="4133233"/>
            <a:ext cx="191540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212468" y="3744392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96359" y="2923506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437132" y="3344030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773222" y="4565279"/>
            <a:ext cx="191540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7010847" y="4342774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7210308" y="3951078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7418410" y="3552481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7684837" y="3170974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</p:spTree>
    <p:extLst>
      <p:ext uri="{BB962C8B-B14F-4D97-AF65-F5344CB8AC3E}">
        <p14:creationId xmlns:p14="http://schemas.microsoft.com/office/powerpoint/2010/main" val="8064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Decision based on the midpoint of the two candidate pixels, namely E and NE</a:t>
            </a:r>
          </a:p>
          <a:p>
            <a:pPr eaLnBrk="1"/>
            <a:r>
              <a:rPr lang="en-US" dirty="0" smtClean="0"/>
              <a:t>Find on what side of the line the midpoint M is</a:t>
            </a:r>
          </a:p>
          <a:p>
            <a:pPr eaLnBrk="1"/>
            <a:r>
              <a:rPr lang="en-US" dirty="0" smtClean="0"/>
              <a:t>If below, NE is closer to the line (choose NE)</a:t>
            </a:r>
          </a:p>
          <a:p>
            <a:r>
              <a:rPr lang="en-US" dirty="0"/>
              <a:t>If </a:t>
            </a:r>
            <a:r>
              <a:rPr lang="en-US" dirty="0" smtClean="0"/>
              <a:t>above, E </a:t>
            </a:r>
            <a:r>
              <a:rPr lang="en-US" dirty="0"/>
              <a:t>is closer to the </a:t>
            </a:r>
            <a:r>
              <a:rPr lang="en-US" dirty="0" smtClean="0"/>
              <a:t>line (choose E)</a:t>
            </a:r>
            <a:endParaRPr lang="en-US" dirty="0"/>
          </a:p>
          <a:p>
            <a:pPr eaLnBrk="1"/>
            <a:endParaRPr lang="en-US" dirty="0" smtClean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63181"/>
            <a:ext cx="39433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GB" dirty="0" smtClean="0"/>
              <a:t>F(x</a:t>
            </a:r>
            <a:r>
              <a:rPr lang="en-GB" dirty="0"/>
              <a:t>, y) =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on </a:t>
            </a:r>
            <a:r>
              <a:rPr lang="en-GB" dirty="0" smtClean="0"/>
              <a:t>line</a:t>
            </a:r>
          </a:p>
          <a:p>
            <a:r>
              <a:rPr lang="en-GB" dirty="0" smtClean="0"/>
              <a:t>F(x</a:t>
            </a:r>
            <a:r>
              <a:rPr lang="en-GB" dirty="0"/>
              <a:t>, y) </a:t>
            </a:r>
            <a:r>
              <a:rPr lang="en-GB" dirty="0" smtClean="0"/>
              <a:t>&lt; </a:t>
            </a:r>
            <a:r>
              <a:rPr lang="en-GB" dirty="0"/>
              <a:t>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</a:t>
            </a:r>
            <a:r>
              <a:rPr lang="en-GB" dirty="0" smtClean="0"/>
              <a:t>below line</a:t>
            </a:r>
            <a:endParaRPr lang="en-GB" dirty="0"/>
          </a:p>
          <a:p>
            <a:r>
              <a:rPr lang="en-GB" dirty="0"/>
              <a:t>F(x, y) </a:t>
            </a:r>
            <a:r>
              <a:rPr lang="en-GB" dirty="0" smtClean="0"/>
              <a:t>&gt; </a:t>
            </a:r>
            <a:r>
              <a:rPr lang="en-GB" dirty="0"/>
              <a:t>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</a:t>
            </a:r>
            <a:r>
              <a:rPr lang="en-GB" dirty="0" smtClean="0"/>
              <a:t>above line</a:t>
            </a:r>
            <a:endParaRPr lang="en-GB" dirty="0"/>
          </a:p>
          <a:p>
            <a:r>
              <a:rPr lang="en-GB" dirty="0" smtClean="0"/>
              <a:t>What is F?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6213"/>
            <a:ext cx="3517042" cy="1885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625160"/>
            <a:ext cx="3090862" cy="250100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81200" y="2819400"/>
            <a:ext cx="14478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62400" y="4267200"/>
            <a:ext cx="21336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57900" y="4043363"/>
            <a:ext cx="2667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observe the sign as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you go in this direction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0631" y="568861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Goal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70631" y="1906760"/>
            <a:ext cx="7808500" cy="4320454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After projection transformations we have a 2D scene in our viewport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Convert 2D scene (continuous) to pixels/</a:t>
            </a:r>
            <a:r>
              <a:rPr lang="en-GB" dirty="0" err="1" smtClean="0"/>
              <a:t>rasters</a:t>
            </a:r>
            <a:r>
              <a:rPr lang="en-GB" dirty="0" smtClean="0"/>
              <a:t> of the display device (discrete)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We refer this process as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Rasterization, or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err="1" smtClean="0"/>
              <a:t>Pixelization</a:t>
            </a:r>
            <a:r>
              <a:rPr lang="en-GB" dirty="0" smtClean="0"/>
              <a:t>, or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Scan conversion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We will look at rasterization process in terms of drawing algorithms for various primitives</a:t>
            </a:r>
          </a:p>
        </p:txBody>
      </p:sp>
    </p:spTree>
    <p:extLst>
      <p:ext uri="{BB962C8B-B14F-4D97-AF65-F5344CB8AC3E}">
        <p14:creationId xmlns:p14="http://schemas.microsoft.com/office/powerpoint/2010/main" val="118361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GB" dirty="0" smtClean="0"/>
              <a:t>Implicit line equation y = mx + b</a:t>
            </a:r>
          </a:p>
          <a:p>
            <a:pPr eaLnBrk="1"/>
            <a:r>
              <a:rPr lang="en-GB" dirty="0" smtClean="0"/>
              <a:t>y - mx – b = 0</a:t>
            </a:r>
          </a:p>
          <a:p>
            <a:pPr eaLnBrk="1"/>
            <a:r>
              <a:rPr lang="en-GB" dirty="0" smtClean="0"/>
              <a:t>y – </a:t>
            </a:r>
            <a:r>
              <a:rPr lang="en-GB" dirty="0" err="1" smtClean="0"/>
              <a:t>dy</a:t>
            </a:r>
            <a:r>
              <a:rPr lang="en-GB" dirty="0" smtClean="0"/>
              <a:t>/dx x – b = 0</a:t>
            </a:r>
          </a:p>
          <a:p>
            <a:pPr eaLnBrk="1"/>
            <a:r>
              <a:rPr lang="en-GB" dirty="0" err="1" smtClean="0"/>
              <a:t>dy</a:t>
            </a:r>
            <a:r>
              <a:rPr lang="en-GB" dirty="0" smtClean="0"/>
              <a:t> x – dx y + dx b = 0</a:t>
            </a:r>
          </a:p>
          <a:p>
            <a:pPr eaLnBrk="1"/>
            <a:endParaRPr lang="en-GB" dirty="0"/>
          </a:p>
          <a:p>
            <a:pPr eaLnBrk="1"/>
            <a:r>
              <a:rPr lang="en-GB" dirty="0" smtClean="0"/>
              <a:t>F(x, y) = </a:t>
            </a:r>
            <a:r>
              <a:rPr lang="en-GB" dirty="0" err="1" smtClean="0"/>
              <a:t>ax</a:t>
            </a:r>
            <a:r>
              <a:rPr lang="en-GB" dirty="0" smtClean="0"/>
              <a:t> + by + c = 0</a:t>
            </a:r>
          </a:p>
          <a:p>
            <a:pPr eaLnBrk="1"/>
            <a:r>
              <a:rPr lang="en-GB" dirty="0" smtClean="0"/>
              <a:t>Hence, a = </a:t>
            </a:r>
            <a:r>
              <a:rPr lang="en-GB" dirty="0" err="1" smtClean="0"/>
              <a:t>dy</a:t>
            </a:r>
            <a:r>
              <a:rPr lang="en-GB" dirty="0" smtClean="0"/>
              <a:t>, b = -dx, c = b dx</a:t>
            </a:r>
          </a:p>
          <a:p>
            <a:pPr eaLnBrk="1"/>
            <a:endParaRPr lang="en-GB" dirty="0" smtClean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6213"/>
            <a:ext cx="35170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GB" dirty="0" smtClean="0"/>
              <a:t>F(x, y) = </a:t>
            </a:r>
            <a:r>
              <a:rPr lang="en-GB" dirty="0" err="1" smtClean="0"/>
              <a:t>ax</a:t>
            </a:r>
            <a:r>
              <a:rPr lang="en-GB" dirty="0" smtClean="0"/>
              <a:t> + by + c = 0</a:t>
            </a:r>
          </a:p>
          <a:p>
            <a:pPr eaLnBrk="1"/>
            <a:r>
              <a:rPr lang="en-GB" dirty="0" smtClean="0"/>
              <a:t>Hence, a = </a:t>
            </a:r>
            <a:r>
              <a:rPr lang="en-GB" dirty="0" err="1" smtClean="0"/>
              <a:t>dy</a:t>
            </a:r>
            <a:r>
              <a:rPr lang="en-GB" dirty="0" smtClean="0"/>
              <a:t>, b = -dx, c = b dx</a:t>
            </a:r>
          </a:p>
          <a:p>
            <a:pPr eaLnBrk="1"/>
            <a:endParaRPr lang="en-GB" dirty="0" smtClean="0"/>
          </a:p>
          <a:p>
            <a:pPr eaLnBrk="1"/>
            <a:r>
              <a:rPr lang="en-GB" dirty="0" smtClean="0"/>
              <a:t>F(M) = F(</a:t>
            </a:r>
            <a:r>
              <a:rPr lang="en-GB" dirty="0" err="1" smtClean="0"/>
              <a:t>xp</a:t>
            </a:r>
            <a:r>
              <a:rPr lang="en-GB" dirty="0" smtClean="0"/>
              <a:t> + 1, </a:t>
            </a:r>
            <a:r>
              <a:rPr lang="en-GB" dirty="0" err="1" smtClean="0"/>
              <a:t>yp</a:t>
            </a:r>
            <a:r>
              <a:rPr lang="en-GB" dirty="0" smtClean="0"/>
              <a:t> + 1/2) = d</a:t>
            </a:r>
          </a:p>
          <a:p>
            <a:pPr eaLnBrk="1"/>
            <a:r>
              <a:rPr lang="en-GB" dirty="0" smtClean="0"/>
              <a:t>d = a(xp+1) + b(yp+1/2) + c</a:t>
            </a:r>
          </a:p>
          <a:p>
            <a:pPr eaLnBrk="1"/>
            <a:endParaRPr lang="en-GB" dirty="0"/>
          </a:p>
          <a:p>
            <a:pPr eaLnBrk="1"/>
            <a:r>
              <a:rPr lang="en-GB" dirty="0" smtClean="0"/>
              <a:t>If d &gt; 0, M is above the line, choose E</a:t>
            </a:r>
          </a:p>
          <a:p>
            <a:r>
              <a:rPr lang="en-GB" dirty="0"/>
              <a:t>If d </a:t>
            </a:r>
            <a:r>
              <a:rPr lang="en-GB" dirty="0" smtClean="0"/>
              <a:t>&lt; </a:t>
            </a:r>
            <a:r>
              <a:rPr lang="en-GB" dirty="0"/>
              <a:t>0, M is </a:t>
            </a:r>
            <a:r>
              <a:rPr lang="en-GB" dirty="0" smtClean="0"/>
              <a:t>below the </a:t>
            </a:r>
            <a:r>
              <a:rPr lang="en-GB" dirty="0"/>
              <a:t>line, choose </a:t>
            </a:r>
            <a:r>
              <a:rPr lang="en-GB" dirty="0" smtClean="0"/>
              <a:t>NE</a:t>
            </a:r>
            <a:endParaRPr lang="en-GB" dirty="0"/>
          </a:p>
          <a:p>
            <a:pPr eaLnBrk="1"/>
            <a:endParaRPr lang="en-GB" dirty="0" smtClean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6213"/>
            <a:ext cx="3517042" cy="18859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00800" y="2838450"/>
            <a:ext cx="2057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xp</a:t>
            </a:r>
            <a:r>
              <a:rPr lang="en-GB" sz="1600" dirty="0" smtClean="0"/>
              <a:t>, </a:t>
            </a:r>
            <a:r>
              <a:rPr lang="en-GB" sz="1600" dirty="0" err="1" smtClean="0"/>
              <a:t>yp</a:t>
            </a:r>
            <a:r>
              <a:rPr lang="en-GB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81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GB" dirty="0" smtClean="0"/>
              <a:t>Now we decided on E or NE; </a:t>
            </a:r>
            <a:r>
              <a:rPr lang="en-GB" dirty="0"/>
              <a:t>how do we change d’s?</a:t>
            </a:r>
            <a:endParaRPr lang="en-GB" dirty="0" smtClean="0"/>
          </a:p>
          <a:p>
            <a:pPr eaLnBrk="1"/>
            <a:r>
              <a:rPr lang="en-GB" dirty="0" smtClean="0"/>
              <a:t>According to this decision</a:t>
            </a:r>
          </a:p>
          <a:p>
            <a:pPr marL="0" indent="0" eaLnBrk="1">
              <a:buNone/>
            </a:pPr>
            <a:r>
              <a:rPr lang="en-GB" dirty="0" smtClean="0"/>
              <a:t>    consider further M’ or M’’</a:t>
            </a:r>
          </a:p>
          <a:p>
            <a:endParaRPr lang="en-GB" dirty="0" smtClean="0"/>
          </a:p>
          <a:p>
            <a:r>
              <a:rPr lang="en-GB" dirty="0" smtClean="0"/>
              <a:t>If we have plotted/decided E, consider M’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dirty="0" smtClean="0"/>
              <a:t> = F(M’) = F(</a:t>
            </a:r>
            <a:r>
              <a:rPr lang="en-GB" dirty="0" err="1" smtClean="0"/>
              <a:t>xp</a:t>
            </a:r>
            <a:r>
              <a:rPr lang="en-GB" dirty="0" smtClean="0"/>
              <a:t> + 2, </a:t>
            </a:r>
            <a:r>
              <a:rPr lang="en-GB" dirty="0" err="1" smtClean="0"/>
              <a:t>yp</a:t>
            </a:r>
            <a:r>
              <a:rPr lang="en-GB" dirty="0" smtClean="0"/>
              <a:t> + 1/2)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a(</a:t>
            </a:r>
            <a:r>
              <a:rPr lang="en-GB" dirty="0" err="1" smtClean="0"/>
              <a:t>xp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smtClean="0"/>
              <a:t>2) + b(</a:t>
            </a:r>
            <a:r>
              <a:rPr lang="en-GB" dirty="0" err="1" smtClean="0"/>
              <a:t>yp</a:t>
            </a:r>
            <a:r>
              <a:rPr lang="en-GB" dirty="0" smtClean="0"/>
              <a:t> </a:t>
            </a:r>
            <a:r>
              <a:rPr lang="en-GB" dirty="0"/>
              <a:t>+ 1/2</a:t>
            </a:r>
            <a:r>
              <a:rPr lang="en-GB" dirty="0" smtClean="0"/>
              <a:t>) + c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old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F(M) </a:t>
            </a:r>
            <a:r>
              <a:rPr lang="en-GB" dirty="0"/>
              <a:t>= </a:t>
            </a:r>
            <a:r>
              <a:rPr lang="en-GB" dirty="0" smtClean="0"/>
              <a:t>a(</a:t>
            </a:r>
            <a:r>
              <a:rPr lang="en-GB" dirty="0" err="1" smtClean="0"/>
              <a:t>xp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smtClean="0"/>
              <a:t>1) + b(</a:t>
            </a:r>
            <a:r>
              <a:rPr lang="en-GB" dirty="0" err="1" smtClean="0"/>
              <a:t>yp</a:t>
            </a:r>
            <a:r>
              <a:rPr lang="en-GB" dirty="0" smtClean="0"/>
              <a:t> </a:t>
            </a:r>
            <a:r>
              <a:rPr lang="en-GB" dirty="0"/>
              <a:t>+ 1/2</a:t>
            </a:r>
            <a:r>
              <a:rPr lang="en-GB" dirty="0" smtClean="0"/>
              <a:t>) + c</a:t>
            </a:r>
          </a:p>
          <a:p>
            <a:r>
              <a:rPr lang="en-GB" dirty="0" err="1" smtClean="0"/>
              <a:t>dd</a:t>
            </a:r>
            <a:r>
              <a:rPr lang="en-GB" baseline="-25000" dirty="0" err="1" smtClean="0"/>
              <a:t>E</a:t>
            </a:r>
            <a:r>
              <a:rPr lang="en-GB" dirty="0" smtClean="0"/>
              <a:t> =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baseline="-25000" dirty="0" smtClean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old</a:t>
            </a:r>
            <a:r>
              <a:rPr lang="en-GB" baseline="-25000" dirty="0" smtClean="0"/>
              <a:t> </a:t>
            </a:r>
            <a:r>
              <a:rPr lang="en-GB" dirty="0" smtClean="0"/>
              <a:t>= a = </a:t>
            </a:r>
            <a:r>
              <a:rPr lang="en-GB" dirty="0" err="1" smtClean="0"/>
              <a:t>dy</a:t>
            </a:r>
            <a:r>
              <a:rPr lang="en-GB" dirty="0" smtClean="0"/>
              <a:t> //delta d when E is selected</a:t>
            </a:r>
          </a:p>
          <a:p>
            <a:r>
              <a:rPr lang="en-GB" dirty="0" smtClean="0"/>
              <a:t>When </a:t>
            </a:r>
            <a:r>
              <a:rPr lang="en-GB" dirty="0" err="1" smtClean="0"/>
              <a:t>const</a:t>
            </a:r>
            <a:r>
              <a:rPr lang="en-GB" dirty="0" smtClean="0"/>
              <a:t> </a:t>
            </a:r>
            <a:r>
              <a:rPr lang="en-GB" dirty="0" err="1" smtClean="0"/>
              <a:t>dy</a:t>
            </a:r>
            <a:r>
              <a:rPr lang="en-GB" dirty="0" smtClean="0"/>
              <a:t> added to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 smtClean="0"/>
              <a:t>I get the desired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 smtClean="0"/>
              <a:t>quickly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38" y="2082007"/>
            <a:ext cx="1828800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450" y="3797300"/>
            <a:ext cx="186055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GB" dirty="0" smtClean="0"/>
              <a:t>Now we decided on E or NE; </a:t>
            </a:r>
            <a:r>
              <a:rPr lang="en-GB" dirty="0"/>
              <a:t>how do we change d’s?</a:t>
            </a:r>
            <a:endParaRPr lang="en-GB" dirty="0" smtClean="0"/>
          </a:p>
          <a:p>
            <a:pPr eaLnBrk="1"/>
            <a:r>
              <a:rPr lang="en-GB" dirty="0" smtClean="0"/>
              <a:t>According to this decision</a:t>
            </a:r>
          </a:p>
          <a:p>
            <a:pPr marL="0" indent="0" eaLnBrk="1">
              <a:buNone/>
            </a:pPr>
            <a:r>
              <a:rPr lang="en-GB" dirty="0" smtClean="0"/>
              <a:t>    consider further M’ or M’’</a:t>
            </a:r>
          </a:p>
          <a:p>
            <a:endParaRPr lang="en-GB" dirty="0" smtClean="0"/>
          </a:p>
          <a:p>
            <a:r>
              <a:rPr lang="en-GB" dirty="0" smtClean="0"/>
              <a:t>If we have plotted/decided NE, consider M’’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dirty="0" smtClean="0"/>
              <a:t> = F(M’’) = F(</a:t>
            </a:r>
            <a:r>
              <a:rPr lang="en-GB" dirty="0" err="1" smtClean="0"/>
              <a:t>xp</a:t>
            </a:r>
            <a:r>
              <a:rPr lang="en-GB" dirty="0" smtClean="0"/>
              <a:t> + 2, </a:t>
            </a:r>
            <a:r>
              <a:rPr lang="en-GB" dirty="0" err="1" smtClean="0"/>
              <a:t>yp</a:t>
            </a:r>
            <a:r>
              <a:rPr lang="en-GB" dirty="0" smtClean="0"/>
              <a:t> + 3/2)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a(</a:t>
            </a:r>
            <a:r>
              <a:rPr lang="en-GB" dirty="0" err="1" smtClean="0"/>
              <a:t>xp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smtClean="0"/>
              <a:t>2) + b(</a:t>
            </a:r>
            <a:r>
              <a:rPr lang="en-GB" dirty="0" err="1" smtClean="0"/>
              <a:t>yp</a:t>
            </a:r>
            <a:r>
              <a:rPr lang="en-GB" dirty="0" smtClean="0"/>
              <a:t> </a:t>
            </a:r>
            <a:r>
              <a:rPr lang="en-GB" dirty="0"/>
              <a:t>+ 3</a:t>
            </a:r>
            <a:r>
              <a:rPr lang="en-GB" dirty="0" smtClean="0"/>
              <a:t>/2) + c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old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F(M) </a:t>
            </a:r>
            <a:r>
              <a:rPr lang="en-GB" dirty="0"/>
              <a:t>= </a:t>
            </a:r>
            <a:r>
              <a:rPr lang="en-GB" dirty="0" smtClean="0"/>
              <a:t>a(</a:t>
            </a:r>
            <a:r>
              <a:rPr lang="en-GB" dirty="0" err="1" smtClean="0"/>
              <a:t>xp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smtClean="0"/>
              <a:t>1) + b(</a:t>
            </a:r>
            <a:r>
              <a:rPr lang="en-GB" dirty="0" err="1" smtClean="0"/>
              <a:t>yp</a:t>
            </a:r>
            <a:r>
              <a:rPr lang="en-GB" dirty="0" smtClean="0"/>
              <a:t> </a:t>
            </a:r>
            <a:r>
              <a:rPr lang="en-GB" dirty="0"/>
              <a:t>+ 1/2</a:t>
            </a:r>
            <a:r>
              <a:rPr lang="en-GB" dirty="0" smtClean="0"/>
              <a:t>) + c</a:t>
            </a:r>
          </a:p>
          <a:p>
            <a:r>
              <a:rPr lang="en-GB" dirty="0" err="1" smtClean="0"/>
              <a:t>dd</a:t>
            </a:r>
            <a:r>
              <a:rPr lang="en-GB" baseline="-25000" dirty="0" err="1" smtClean="0"/>
              <a:t>NE</a:t>
            </a:r>
            <a:r>
              <a:rPr lang="en-GB" dirty="0" smtClean="0"/>
              <a:t> =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baseline="-25000" dirty="0" smtClean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old</a:t>
            </a:r>
            <a:r>
              <a:rPr lang="en-GB" baseline="-25000" dirty="0" smtClean="0"/>
              <a:t> </a:t>
            </a:r>
            <a:r>
              <a:rPr lang="en-GB" dirty="0" smtClean="0"/>
              <a:t>= a + b = </a:t>
            </a:r>
            <a:r>
              <a:rPr lang="en-GB" dirty="0" err="1" smtClean="0"/>
              <a:t>dy</a:t>
            </a:r>
            <a:r>
              <a:rPr lang="en-GB" dirty="0" smtClean="0"/>
              <a:t>-dx //delta d when NE selected</a:t>
            </a:r>
          </a:p>
          <a:p>
            <a:r>
              <a:rPr lang="en-GB" dirty="0"/>
              <a:t>When </a:t>
            </a:r>
            <a:r>
              <a:rPr lang="en-GB" dirty="0" err="1"/>
              <a:t>const</a:t>
            </a:r>
            <a:r>
              <a:rPr lang="en-GB" dirty="0"/>
              <a:t> </a:t>
            </a:r>
            <a:r>
              <a:rPr lang="en-GB" dirty="0" err="1" smtClean="0"/>
              <a:t>dy</a:t>
            </a:r>
            <a:r>
              <a:rPr lang="en-GB" dirty="0" smtClean="0"/>
              <a:t>-dx </a:t>
            </a:r>
            <a:r>
              <a:rPr lang="en-GB" dirty="0"/>
              <a:t>added to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/>
              <a:t>I get the desired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quickly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34" y="2112103"/>
            <a:ext cx="1908950" cy="1443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705" y="3777389"/>
            <a:ext cx="1902479" cy="14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953000"/>
          </a:xfrm>
        </p:spPr>
        <p:txBody>
          <a:bodyPr/>
          <a:lstStyle/>
          <a:p>
            <a:pPr eaLnBrk="1"/>
            <a:r>
              <a:rPr lang="en-GB" dirty="0" smtClean="0"/>
              <a:t>Everything* ready to give the full </a:t>
            </a:r>
            <a:r>
              <a:rPr lang="en-GB" dirty="0" err="1" smtClean="0"/>
              <a:t>algo</a:t>
            </a:r>
            <a:endParaRPr lang="en-GB" dirty="0" smtClean="0"/>
          </a:p>
          <a:p>
            <a:pPr eaLnBrk="1"/>
            <a:r>
              <a:rPr lang="en-GB" dirty="0" smtClean="0"/>
              <a:t>Need to eliminate division to stay</a:t>
            </a:r>
          </a:p>
          <a:p>
            <a:pPr marL="0" indent="0" eaLnBrk="1">
              <a:buNone/>
            </a:pPr>
            <a:r>
              <a:rPr lang="en-GB" dirty="0"/>
              <a:t> </a:t>
            </a:r>
            <a:r>
              <a:rPr lang="en-GB" dirty="0" smtClean="0"/>
              <a:t>    completely in integer arithmetic</a:t>
            </a:r>
          </a:p>
          <a:p>
            <a:pPr marL="0" indent="0" eaLnBrk="1">
              <a:buNone/>
            </a:pPr>
            <a:endParaRPr lang="en-GB" dirty="0"/>
          </a:p>
          <a:p>
            <a:r>
              <a:rPr lang="en-GB" dirty="0" smtClean="0"/>
              <a:t>Consider the decision variable at the starting case</a:t>
            </a:r>
          </a:p>
          <a:p>
            <a:r>
              <a:rPr lang="en-GB" dirty="0" err="1"/>
              <a:t>d</a:t>
            </a:r>
            <a:r>
              <a:rPr lang="en-GB" baseline="-25000" dirty="0" err="1" smtClean="0"/>
              <a:t>start</a:t>
            </a:r>
            <a:r>
              <a:rPr lang="en-GB" dirty="0" smtClean="0"/>
              <a:t> = F(x0 + 1, y0+1/2) = a(</a:t>
            </a:r>
            <a:r>
              <a:rPr lang="en-GB" dirty="0"/>
              <a:t>x0 + </a:t>
            </a:r>
            <a:r>
              <a:rPr lang="en-GB" dirty="0" smtClean="0"/>
              <a:t>1) + b(y0+1/2) + c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start</a:t>
            </a:r>
            <a:r>
              <a:rPr lang="en-GB" dirty="0"/>
              <a:t> = </a:t>
            </a:r>
            <a:r>
              <a:rPr lang="en-GB" dirty="0" smtClean="0"/>
              <a:t>ax0 + by0 </a:t>
            </a:r>
            <a:r>
              <a:rPr lang="en-GB" dirty="0"/>
              <a:t>+ </a:t>
            </a:r>
            <a:r>
              <a:rPr lang="en-GB" dirty="0" smtClean="0"/>
              <a:t>c     +     a + b/2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start</a:t>
            </a:r>
            <a:r>
              <a:rPr lang="en-GB" dirty="0"/>
              <a:t> = </a:t>
            </a:r>
            <a:r>
              <a:rPr lang="en-GB" dirty="0" smtClean="0"/>
              <a:t>0		         </a:t>
            </a:r>
            <a:r>
              <a:rPr lang="en-GB" dirty="0"/>
              <a:t>+     a + </a:t>
            </a:r>
            <a:r>
              <a:rPr lang="en-GB" dirty="0" smtClean="0"/>
              <a:t>b/2 //’cos (x0, y0) on the line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start</a:t>
            </a:r>
            <a:r>
              <a:rPr lang="en-GB" dirty="0"/>
              <a:t> = </a:t>
            </a:r>
            <a:r>
              <a:rPr lang="en-GB" dirty="0" smtClean="0"/>
              <a:t>a + b/2 = </a:t>
            </a:r>
            <a:r>
              <a:rPr lang="en-GB" dirty="0" err="1" smtClean="0"/>
              <a:t>dy</a:t>
            </a:r>
            <a:r>
              <a:rPr lang="en-GB" dirty="0" smtClean="0"/>
              <a:t> – dx/2 </a:t>
            </a:r>
            <a:r>
              <a:rPr lang="en-GB" dirty="0" smtClean="0">
                <a:sym typeface="Wingdings" panose="05000000000000000000" pitchFamily="2" charset="2"/>
              </a:rPr>
              <a:t>//division 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Solution: use F(x, y) = 2(</a:t>
            </a:r>
            <a:r>
              <a:rPr lang="en-GB" dirty="0" err="1" smtClean="0">
                <a:sym typeface="Wingdings" panose="05000000000000000000" pitchFamily="2" charset="2"/>
              </a:rPr>
              <a:t>ax</a:t>
            </a:r>
            <a:r>
              <a:rPr lang="en-GB" dirty="0" smtClean="0">
                <a:sym typeface="Wingdings" panose="05000000000000000000" pitchFamily="2" charset="2"/>
              </a:rPr>
              <a:t> + by + c) 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Note that this trick does not affect 0, -</a:t>
            </a:r>
            <a:r>
              <a:rPr lang="en-GB" dirty="0" err="1" smtClean="0">
                <a:sym typeface="Wingdings" panose="05000000000000000000" pitchFamily="2" charset="2"/>
              </a:rPr>
              <a:t>ve</a:t>
            </a:r>
            <a:r>
              <a:rPr lang="en-GB" dirty="0" smtClean="0">
                <a:sym typeface="Wingdings" panose="05000000000000000000" pitchFamily="2" charset="2"/>
              </a:rPr>
              <a:t>, +</a:t>
            </a:r>
            <a:r>
              <a:rPr lang="en-GB" dirty="0" err="1" smtClean="0">
                <a:sym typeface="Wingdings" panose="05000000000000000000" pitchFamily="2" charset="2"/>
              </a:rPr>
              <a:t>ve</a:t>
            </a:r>
            <a:r>
              <a:rPr lang="en-GB" dirty="0" smtClean="0">
                <a:sym typeface="Wingdings" panose="05000000000000000000" pitchFamily="2" charset="2"/>
              </a:rPr>
              <a:t> output structure of F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pPr eaLnBrk="1"/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19200"/>
            <a:ext cx="3066002" cy="20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525963"/>
          </a:xfrm>
        </p:spPr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Complete Algorithm (no floating ops)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dx=x1-x0; </a:t>
            </a:r>
            <a:r>
              <a:rPr lang="en-GB" dirty="0" err="1" smtClean="0"/>
              <a:t>dy</a:t>
            </a:r>
            <a:r>
              <a:rPr lang="en-GB" dirty="0" smtClean="0"/>
              <a:t>=y1-y0; d=2dy-dx;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dd</a:t>
            </a:r>
            <a:r>
              <a:rPr lang="en-GB" baseline="-25000" dirty="0" err="1" smtClean="0"/>
              <a:t>E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2dy; </a:t>
            </a:r>
            <a:r>
              <a:rPr lang="en-GB" dirty="0" err="1" smtClean="0"/>
              <a:t>dd</a:t>
            </a:r>
            <a:r>
              <a:rPr lang="en-GB" baseline="-25000" dirty="0" err="1" smtClean="0"/>
              <a:t>NE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2(</a:t>
            </a:r>
            <a:r>
              <a:rPr lang="en-GB" dirty="0" err="1" smtClean="0"/>
              <a:t>dy</a:t>
            </a:r>
            <a:r>
              <a:rPr lang="en-GB" dirty="0" smtClean="0"/>
              <a:t>-dx);</a:t>
            </a:r>
          </a:p>
          <a:p>
            <a:pPr marL="0" indent="0">
              <a:buNone/>
            </a:pPr>
            <a:r>
              <a:rPr lang="en-GB" dirty="0" smtClean="0"/>
              <a:t>    x=x1; y=y1;</a:t>
            </a:r>
          </a:p>
          <a:p>
            <a:pPr marL="0" indent="0">
              <a:buNone/>
            </a:pPr>
            <a:r>
              <a:rPr lang="en-GB" dirty="0" smtClean="0"/>
              <a:t>    output(x, y);</a:t>
            </a:r>
          </a:p>
          <a:p>
            <a:pPr marL="0" indent="0">
              <a:buNone/>
            </a:pPr>
            <a:r>
              <a:rPr lang="en-GB" dirty="0" smtClean="0"/>
              <a:t>    while (x&lt;x1)</a:t>
            </a:r>
          </a:p>
          <a:p>
            <a:pPr marL="0" indent="0">
              <a:buNone/>
            </a:pPr>
            <a:r>
              <a:rPr lang="en-GB" dirty="0" smtClean="0"/>
              <a:t>       if d &lt; 0  d += </a:t>
            </a:r>
            <a:r>
              <a:rPr lang="en-GB" dirty="0" err="1" smtClean="0"/>
              <a:t>dd</a:t>
            </a:r>
            <a:r>
              <a:rPr lang="en-GB" baseline="-25000" dirty="0" err="1" smtClean="0"/>
              <a:t>NE</a:t>
            </a:r>
            <a:r>
              <a:rPr lang="en-GB" dirty="0" smtClean="0"/>
              <a:t>; x++; </a:t>
            </a:r>
            <a:r>
              <a:rPr lang="en-GB" dirty="0"/>
              <a:t>y++;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else      </a:t>
            </a:r>
            <a:r>
              <a:rPr lang="en-GB" dirty="0"/>
              <a:t>d += </a:t>
            </a:r>
            <a:r>
              <a:rPr lang="en-GB" dirty="0" err="1" smtClean="0"/>
              <a:t>dd</a:t>
            </a:r>
            <a:r>
              <a:rPr lang="en-GB" baseline="-25000" dirty="0" err="1" smtClean="0"/>
              <a:t>E</a:t>
            </a:r>
            <a:r>
              <a:rPr lang="en-GB" dirty="0" smtClean="0"/>
              <a:t>; </a:t>
            </a:r>
            <a:r>
              <a:rPr lang="en-GB" dirty="0"/>
              <a:t>x</a:t>
            </a:r>
            <a:r>
              <a:rPr lang="en-GB" dirty="0" smtClean="0"/>
              <a:t>++;</a:t>
            </a:r>
          </a:p>
          <a:p>
            <a:pPr marL="0" indent="0">
              <a:buNone/>
            </a:pPr>
            <a:r>
              <a:rPr lang="en-GB" dirty="0" smtClean="0"/>
              <a:t>       output(x, y);</a:t>
            </a:r>
            <a:endParaRPr lang="en-GB" dirty="0"/>
          </a:p>
          <a:p>
            <a:pPr marL="0" indent="0" eaLnBrk="1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19200"/>
            <a:ext cx="3066002" cy="20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 vs Integer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midpoint algorithm was originally developed by </a:t>
            </a:r>
            <a:r>
              <a:rPr lang="en-US" dirty="0" err="1" smtClean="0"/>
              <a:t>Pitteway</a:t>
            </a:r>
            <a:r>
              <a:rPr lang="en-US" dirty="0" smtClean="0"/>
              <a:t> in 1967</a:t>
            </a:r>
          </a:p>
          <a:p>
            <a:r>
              <a:rPr lang="en-US" dirty="0" smtClean="0"/>
              <a:t>Floating point arithmetic was very expensive at the time</a:t>
            </a:r>
          </a:p>
          <a:p>
            <a:r>
              <a:rPr lang="en-US" dirty="0" smtClean="0"/>
              <a:t>Does it still matter?</a:t>
            </a:r>
          </a:p>
          <a:p>
            <a:r>
              <a:rPr lang="en-US" dirty="0" smtClean="0"/>
              <a:t>We implemented both algorithms and drew one million lines each between 1000 and 1400 pixels long:</a:t>
            </a:r>
          </a:p>
          <a:p>
            <a:pPr lvl="1"/>
            <a:r>
              <a:rPr lang="en-US" dirty="0" smtClean="0"/>
              <a:t>Test run on Intel Core i7 CPU at 3.2 GHz</a:t>
            </a:r>
          </a:p>
          <a:p>
            <a:pPr lvl="1"/>
            <a:r>
              <a:rPr lang="en-US" dirty="0" smtClean="0"/>
              <a:t>Compiled with g++ and –O2 option</a:t>
            </a:r>
          </a:p>
          <a:p>
            <a:pPr lvl="1"/>
            <a:r>
              <a:rPr lang="en-US" dirty="0" smtClean="0"/>
              <a:t>Basic algorithm: 7.2 seconds</a:t>
            </a:r>
          </a:p>
          <a:p>
            <a:pPr lvl="1"/>
            <a:r>
              <a:rPr lang="en-US" dirty="0" smtClean="0"/>
              <a:t>Optimized algorithm: 3 seconds</a:t>
            </a:r>
          </a:p>
          <a:p>
            <a:pPr lvl="1"/>
            <a:r>
              <a:rPr lang="en-US" dirty="0" smtClean="0"/>
              <a:t>So </a:t>
            </a:r>
            <a:r>
              <a:rPr lang="en-US" smtClean="0"/>
              <a:t>it still makes </a:t>
            </a:r>
            <a:r>
              <a:rPr lang="en-US" dirty="0" smtClean="0"/>
              <a:t>a difference!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Using Midpoint Line Algorithm digitize the line with endpoints (20,10) and (30,18)</a:t>
            </a:r>
          </a:p>
        </p:txBody>
      </p:sp>
    </p:spTree>
    <p:extLst>
      <p:ext uri="{BB962C8B-B14F-4D97-AF65-F5344CB8AC3E}">
        <p14:creationId xmlns:p14="http://schemas.microsoft.com/office/powerpoint/2010/main" val="22178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 continued...</a:t>
            </a:r>
          </a:p>
        </p:txBody>
      </p:sp>
      <p:sp>
        <p:nvSpPr>
          <p:cNvPr id="23555" name="Line 11"/>
          <p:cNvSpPr>
            <a:spLocks noChangeShapeType="1"/>
          </p:cNvSpPr>
          <p:nvPr/>
        </p:nvSpPr>
        <p:spPr bwMode="auto">
          <a:xfrm>
            <a:off x="1566405" y="1731062"/>
            <a:ext cx="1440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56" name="Line 12"/>
          <p:cNvSpPr>
            <a:spLocks noChangeShapeType="1"/>
          </p:cNvSpPr>
          <p:nvPr/>
        </p:nvSpPr>
        <p:spPr bwMode="auto">
          <a:xfrm>
            <a:off x="2051737" y="1728182"/>
            <a:ext cx="7200" cy="4281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>
            <a:off x="2534187" y="1738264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>
            <a:off x="3012318" y="1756986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59" name="Line 15"/>
          <p:cNvSpPr>
            <a:spLocks noChangeShapeType="1"/>
          </p:cNvSpPr>
          <p:nvPr/>
        </p:nvSpPr>
        <p:spPr bwMode="auto">
          <a:xfrm>
            <a:off x="3471726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0" name="Oval 16"/>
          <p:cNvSpPr>
            <a:spLocks noChangeArrowheads="1"/>
          </p:cNvSpPr>
          <p:nvPr/>
        </p:nvSpPr>
        <p:spPr bwMode="auto">
          <a:xfrm>
            <a:off x="1576486" y="5368886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3561" name="Text Box 18"/>
          <p:cNvSpPr txBox="1">
            <a:spLocks noChangeArrowheads="1"/>
          </p:cNvSpPr>
          <p:nvPr/>
        </p:nvSpPr>
        <p:spPr bwMode="auto">
          <a:xfrm>
            <a:off x="1632653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62" name="Line 27"/>
          <p:cNvSpPr>
            <a:spLocks noChangeShapeType="1"/>
          </p:cNvSpPr>
          <p:nvPr/>
        </p:nvSpPr>
        <p:spPr bwMode="auto">
          <a:xfrm flipV="1">
            <a:off x="1240931" y="2710365"/>
            <a:ext cx="6074558" cy="331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3" name="Line 28"/>
          <p:cNvSpPr>
            <a:spLocks noChangeShapeType="1"/>
          </p:cNvSpPr>
          <p:nvPr/>
        </p:nvSpPr>
        <p:spPr bwMode="auto">
          <a:xfrm flipV="1">
            <a:off x="1240931" y="3168333"/>
            <a:ext cx="607455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4" name="Line 29"/>
          <p:cNvSpPr>
            <a:spLocks noChangeShapeType="1"/>
          </p:cNvSpPr>
          <p:nvPr/>
        </p:nvSpPr>
        <p:spPr bwMode="auto">
          <a:xfrm>
            <a:off x="1240932" y="1893800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5" name="Line 30"/>
          <p:cNvSpPr>
            <a:spLocks noChangeShapeType="1"/>
          </p:cNvSpPr>
          <p:nvPr/>
        </p:nvSpPr>
        <p:spPr bwMode="auto">
          <a:xfrm flipV="1">
            <a:off x="1240931" y="3624863"/>
            <a:ext cx="6074558" cy="86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6" name="Line 31"/>
          <p:cNvSpPr>
            <a:spLocks noChangeShapeType="1"/>
          </p:cNvSpPr>
          <p:nvPr/>
        </p:nvSpPr>
        <p:spPr bwMode="auto">
          <a:xfrm>
            <a:off x="1240932" y="4523517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7" name="Line 32"/>
          <p:cNvSpPr>
            <a:spLocks noChangeShapeType="1"/>
          </p:cNvSpPr>
          <p:nvPr/>
        </p:nvSpPr>
        <p:spPr bwMode="auto">
          <a:xfrm flipV="1">
            <a:off x="1240931" y="4931078"/>
            <a:ext cx="6074558" cy="172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8" name="Line 33"/>
          <p:cNvSpPr>
            <a:spLocks noChangeShapeType="1"/>
          </p:cNvSpPr>
          <p:nvPr/>
        </p:nvSpPr>
        <p:spPr bwMode="auto">
          <a:xfrm>
            <a:off x="1240931" y="5373206"/>
            <a:ext cx="6074558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9" name="Line 34"/>
          <p:cNvSpPr>
            <a:spLocks noChangeShapeType="1"/>
          </p:cNvSpPr>
          <p:nvPr/>
        </p:nvSpPr>
        <p:spPr bwMode="auto">
          <a:xfrm flipV="1">
            <a:off x="1240932" y="4082831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0" name="Line 35"/>
          <p:cNvSpPr>
            <a:spLocks noChangeShapeType="1"/>
          </p:cNvSpPr>
          <p:nvPr/>
        </p:nvSpPr>
        <p:spPr bwMode="auto">
          <a:xfrm>
            <a:off x="1240932" y="5838375"/>
            <a:ext cx="6139365" cy="72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1" name="Line 36"/>
          <p:cNvSpPr>
            <a:spLocks noChangeShapeType="1"/>
          </p:cNvSpPr>
          <p:nvPr/>
        </p:nvSpPr>
        <p:spPr bwMode="auto">
          <a:xfrm>
            <a:off x="3931133" y="1723863"/>
            <a:ext cx="1440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2" name="Line 37"/>
          <p:cNvSpPr>
            <a:spLocks noChangeShapeType="1"/>
          </p:cNvSpPr>
          <p:nvPr/>
        </p:nvSpPr>
        <p:spPr bwMode="auto">
          <a:xfrm>
            <a:off x="4416465" y="1720983"/>
            <a:ext cx="7200" cy="42815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3" name="Line 38"/>
          <p:cNvSpPr>
            <a:spLocks noChangeShapeType="1"/>
          </p:cNvSpPr>
          <p:nvPr/>
        </p:nvSpPr>
        <p:spPr bwMode="auto">
          <a:xfrm>
            <a:off x="4898916" y="1731063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4" name="Line 39"/>
          <p:cNvSpPr>
            <a:spLocks noChangeShapeType="1"/>
          </p:cNvSpPr>
          <p:nvPr/>
        </p:nvSpPr>
        <p:spPr bwMode="auto">
          <a:xfrm>
            <a:off x="5377046" y="1749785"/>
            <a:ext cx="1441" cy="42527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5" name="Line 40"/>
          <p:cNvSpPr>
            <a:spLocks noChangeShapeType="1"/>
          </p:cNvSpPr>
          <p:nvPr/>
        </p:nvSpPr>
        <p:spPr bwMode="auto">
          <a:xfrm>
            <a:off x="5836454" y="1723863"/>
            <a:ext cx="1872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6" name="Line 41"/>
          <p:cNvSpPr>
            <a:spLocks noChangeShapeType="1"/>
          </p:cNvSpPr>
          <p:nvPr/>
        </p:nvSpPr>
        <p:spPr bwMode="auto">
          <a:xfrm>
            <a:off x="6336186" y="1731063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7" name="Line 42"/>
          <p:cNvSpPr>
            <a:spLocks noChangeShapeType="1"/>
          </p:cNvSpPr>
          <p:nvPr/>
        </p:nvSpPr>
        <p:spPr bwMode="auto">
          <a:xfrm>
            <a:off x="6858961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8" name="Line 43"/>
          <p:cNvSpPr>
            <a:spLocks noChangeShapeType="1"/>
          </p:cNvSpPr>
          <p:nvPr/>
        </p:nvSpPr>
        <p:spPr bwMode="auto">
          <a:xfrm>
            <a:off x="1240932" y="2318644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9" name="Text Box 44"/>
          <p:cNvSpPr txBox="1">
            <a:spLocks noChangeArrowheads="1"/>
          </p:cNvSpPr>
          <p:nvPr/>
        </p:nvSpPr>
        <p:spPr bwMode="auto">
          <a:xfrm>
            <a:off x="2155427" y="5976628"/>
            <a:ext cx="326914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21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0" name="Text Box 45"/>
          <p:cNvSpPr txBox="1">
            <a:spLocks noChangeArrowheads="1"/>
          </p:cNvSpPr>
          <p:nvPr/>
        </p:nvSpPr>
        <p:spPr bwMode="auto">
          <a:xfrm>
            <a:off x="6465801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30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1" name="Text Box 46"/>
          <p:cNvSpPr txBox="1">
            <a:spLocks noChangeArrowheads="1"/>
          </p:cNvSpPr>
          <p:nvPr/>
        </p:nvSpPr>
        <p:spPr bwMode="auto">
          <a:xfrm>
            <a:off x="2611956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22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2" name="Text Box 47"/>
          <p:cNvSpPr txBox="1">
            <a:spLocks noChangeArrowheads="1"/>
          </p:cNvSpPr>
          <p:nvPr/>
        </p:nvSpPr>
        <p:spPr bwMode="auto">
          <a:xfrm>
            <a:off x="4049227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25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3" name="Text Box 48"/>
          <p:cNvSpPr txBox="1">
            <a:spLocks noChangeArrowheads="1"/>
          </p:cNvSpPr>
          <p:nvPr/>
        </p:nvSpPr>
        <p:spPr bwMode="auto">
          <a:xfrm>
            <a:off x="1240932" y="5453854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4" name="Text Box 49"/>
          <p:cNvSpPr txBox="1">
            <a:spLocks noChangeArrowheads="1"/>
          </p:cNvSpPr>
          <p:nvPr/>
        </p:nvSpPr>
        <p:spPr bwMode="auto">
          <a:xfrm>
            <a:off x="1174685" y="1926923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18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5" name="Oval 50"/>
          <p:cNvSpPr>
            <a:spLocks noChangeArrowheads="1"/>
          </p:cNvSpPr>
          <p:nvPr/>
        </p:nvSpPr>
        <p:spPr bwMode="auto">
          <a:xfrm>
            <a:off x="6373631" y="1870757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3586" name="Line 17"/>
          <p:cNvSpPr>
            <a:spLocks noChangeShapeType="1"/>
          </p:cNvSpPr>
          <p:nvPr/>
        </p:nvSpPr>
        <p:spPr bwMode="auto">
          <a:xfrm flipV="1">
            <a:off x="1828514" y="2056538"/>
            <a:ext cx="4768341" cy="352981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611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Plotted pixels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566405" y="1731062"/>
            <a:ext cx="1440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051737" y="1728182"/>
            <a:ext cx="7200" cy="4281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534187" y="1738264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012318" y="1756986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471726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576486" y="5368886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32653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1240931" y="2710365"/>
            <a:ext cx="6074558" cy="331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1240931" y="3168333"/>
            <a:ext cx="607455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240932" y="1893800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1240931" y="3624863"/>
            <a:ext cx="6074558" cy="86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240932" y="4523517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1240931" y="4931078"/>
            <a:ext cx="6074558" cy="172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240931" y="5373206"/>
            <a:ext cx="6074558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1240932" y="4082831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240932" y="5838375"/>
            <a:ext cx="6139365" cy="72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3931133" y="1723863"/>
            <a:ext cx="1440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416465" y="1720983"/>
            <a:ext cx="7200" cy="42815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898916" y="1731063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377046" y="1749785"/>
            <a:ext cx="1441" cy="42527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836454" y="1723863"/>
            <a:ext cx="1872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6336186" y="1731063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6858961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1240932" y="2318644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155427" y="5976628"/>
            <a:ext cx="326914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21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465801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30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2611956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22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049227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25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1240932" y="5453854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174685" y="1926923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18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6373631" y="1870757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0" name="Oval 35"/>
          <p:cNvSpPr>
            <a:spLocks noChangeArrowheads="1"/>
          </p:cNvSpPr>
          <p:nvPr/>
        </p:nvSpPr>
        <p:spPr bwMode="auto">
          <a:xfrm>
            <a:off x="2048856" y="4942601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1" name="Oval 36"/>
          <p:cNvSpPr>
            <a:spLocks noChangeArrowheads="1"/>
          </p:cNvSpPr>
          <p:nvPr/>
        </p:nvSpPr>
        <p:spPr bwMode="auto">
          <a:xfrm>
            <a:off x="2541388" y="4526396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2" name="Oval 37"/>
          <p:cNvSpPr>
            <a:spLocks noChangeArrowheads="1"/>
          </p:cNvSpPr>
          <p:nvPr/>
        </p:nvSpPr>
        <p:spPr bwMode="auto">
          <a:xfrm>
            <a:off x="3013757" y="4514875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3" name="Oval 38"/>
          <p:cNvSpPr>
            <a:spLocks noChangeArrowheads="1"/>
          </p:cNvSpPr>
          <p:nvPr/>
        </p:nvSpPr>
        <p:spPr bwMode="auto">
          <a:xfrm>
            <a:off x="3478927" y="4091470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4" name="Oval 39"/>
          <p:cNvSpPr>
            <a:spLocks noChangeArrowheads="1"/>
          </p:cNvSpPr>
          <p:nvPr/>
        </p:nvSpPr>
        <p:spPr bwMode="auto">
          <a:xfrm>
            <a:off x="3941215" y="3636383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5" name="Oval 40"/>
          <p:cNvSpPr>
            <a:spLocks noChangeArrowheads="1"/>
          </p:cNvSpPr>
          <p:nvPr/>
        </p:nvSpPr>
        <p:spPr bwMode="auto">
          <a:xfrm>
            <a:off x="4426546" y="3171215"/>
            <a:ext cx="459409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6" name="Oval 41"/>
          <p:cNvSpPr>
            <a:spLocks noChangeArrowheads="1"/>
          </p:cNvSpPr>
          <p:nvPr/>
        </p:nvSpPr>
        <p:spPr bwMode="auto">
          <a:xfrm>
            <a:off x="4888834" y="2714686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7" name="Oval 42"/>
          <p:cNvSpPr>
            <a:spLocks noChangeArrowheads="1"/>
          </p:cNvSpPr>
          <p:nvPr/>
        </p:nvSpPr>
        <p:spPr bwMode="auto">
          <a:xfrm>
            <a:off x="5371286" y="2713247"/>
            <a:ext cx="459409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8" name="Oval 43"/>
          <p:cNvSpPr>
            <a:spLocks noChangeArrowheads="1"/>
          </p:cNvSpPr>
          <p:nvPr/>
        </p:nvSpPr>
        <p:spPr bwMode="auto">
          <a:xfrm>
            <a:off x="5833573" y="2297042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9" name="Line 34"/>
          <p:cNvSpPr>
            <a:spLocks noChangeShapeType="1"/>
          </p:cNvSpPr>
          <p:nvPr/>
        </p:nvSpPr>
        <p:spPr bwMode="auto">
          <a:xfrm flipV="1">
            <a:off x="1828514" y="2056538"/>
            <a:ext cx="4768341" cy="352981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143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0631" y="568861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Primitives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70631" y="1906760"/>
            <a:ext cx="7808500" cy="4320454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Graphic SW and HW provide subroutines to describe a scene in terms of basic geometric structures called output primitives.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Output primitives are combined to form complex structures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Simplest primitives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Point (pixel)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Line segment</a:t>
            </a:r>
          </a:p>
        </p:txBody>
      </p:sp>
    </p:spTree>
    <p:extLst>
      <p:ext uri="{BB962C8B-B14F-4D97-AF65-F5344CB8AC3E}">
        <p14:creationId xmlns:p14="http://schemas.microsoft.com/office/powerpoint/2010/main" val="4278974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"/>
          <p:cNvSpPr>
            <a:spLocks noGrp="1" noChangeArrowheads="1"/>
          </p:cNvSpPr>
          <p:nvPr>
            <p:ph type="title"/>
          </p:nvPr>
        </p:nvSpPr>
        <p:spPr>
          <a:xfrm>
            <a:off x="641828" y="280832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err="1" smtClean="0"/>
              <a:t>Bresenham's</a:t>
            </a:r>
            <a:r>
              <a:rPr lang="en-GB" dirty="0" smtClean="0"/>
              <a:t> Line Algorithm</a:t>
            </a:r>
          </a:p>
        </p:txBody>
      </p:sp>
      <p:sp>
        <p:nvSpPr>
          <p:cNvPr id="3079" name="Rectangle 2"/>
          <p:cNvSpPr>
            <a:spLocks noGrp="1" noChangeArrowheads="1"/>
          </p:cNvSpPr>
          <p:nvPr>
            <p:ph idx="1"/>
          </p:nvPr>
        </p:nvSpPr>
        <p:spPr>
          <a:xfrm>
            <a:off x="345158" y="1327315"/>
            <a:ext cx="8538659" cy="5019938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177" dirty="0" smtClean="0"/>
              <a:t>Same output as Midpoint Line Algorithm but different idea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dirty="0" smtClean="0"/>
              <a:t>Choose the </a:t>
            </a:r>
            <a:r>
              <a:rPr lang="en-US" dirty="0"/>
              <a:t>pixel closest to the ideal </a:t>
            </a:r>
            <a:r>
              <a:rPr lang="en-US" dirty="0" smtClean="0"/>
              <a:t>line (not by midpoint)</a:t>
            </a:r>
            <a:endParaRPr lang="en-US" dirty="0"/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							</a:t>
            </a: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780990" y="4994623"/>
            <a:ext cx="440686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x</a:t>
            </a:r>
            <a:r>
              <a:rPr lang="en-GB" sz="2177" i="1" baseline="-33000">
                <a:solidFill>
                  <a:srgbClr val="000000"/>
                </a:solidFill>
              </a:rPr>
              <a:t>k+</a:t>
            </a:r>
            <a:r>
              <a:rPr lang="en-GB" sz="2177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>
            <a:off x="922661" y="4702273"/>
            <a:ext cx="2272559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2" name="Line 6"/>
          <p:cNvSpPr>
            <a:spLocks noChangeShapeType="1"/>
          </p:cNvSpPr>
          <p:nvPr/>
        </p:nvSpPr>
        <p:spPr bwMode="auto">
          <a:xfrm>
            <a:off x="875135" y="3001454"/>
            <a:ext cx="2272559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3" name="Line 7"/>
          <p:cNvSpPr>
            <a:spLocks noChangeShapeType="1"/>
          </p:cNvSpPr>
          <p:nvPr/>
        </p:nvSpPr>
        <p:spPr bwMode="auto">
          <a:xfrm>
            <a:off x="875135" y="3426299"/>
            <a:ext cx="2272559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4" name="Line 8"/>
          <p:cNvSpPr>
            <a:spLocks noChangeShapeType="1"/>
          </p:cNvSpPr>
          <p:nvPr/>
        </p:nvSpPr>
        <p:spPr bwMode="auto">
          <a:xfrm>
            <a:off x="875135" y="3851143"/>
            <a:ext cx="2272559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5" name="Line 9"/>
          <p:cNvSpPr>
            <a:spLocks noChangeShapeType="1"/>
          </p:cNvSpPr>
          <p:nvPr/>
        </p:nvSpPr>
        <p:spPr bwMode="auto">
          <a:xfrm>
            <a:off x="899618" y="4277428"/>
            <a:ext cx="2272559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6" name="Line 10"/>
          <p:cNvSpPr>
            <a:spLocks noChangeShapeType="1"/>
          </p:cNvSpPr>
          <p:nvPr/>
        </p:nvSpPr>
        <p:spPr bwMode="auto">
          <a:xfrm>
            <a:off x="875135" y="2576610"/>
            <a:ext cx="2272559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7" name="Line 11"/>
          <p:cNvSpPr>
            <a:spLocks noChangeShapeType="1"/>
          </p:cNvSpPr>
          <p:nvPr/>
        </p:nvSpPr>
        <p:spPr bwMode="auto">
          <a:xfrm>
            <a:off x="1213570" y="2282819"/>
            <a:ext cx="1440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8" name="Line 12"/>
          <p:cNvSpPr>
            <a:spLocks noChangeShapeType="1"/>
          </p:cNvSpPr>
          <p:nvPr/>
        </p:nvSpPr>
        <p:spPr bwMode="auto">
          <a:xfrm>
            <a:off x="1691701" y="2282819"/>
            <a:ext cx="1440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9" name="Line 13"/>
          <p:cNvSpPr>
            <a:spLocks noChangeShapeType="1"/>
          </p:cNvSpPr>
          <p:nvPr/>
        </p:nvSpPr>
        <p:spPr bwMode="auto">
          <a:xfrm>
            <a:off x="2168391" y="2282819"/>
            <a:ext cx="1441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0" name="Line 14"/>
          <p:cNvSpPr>
            <a:spLocks noChangeShapeType="1"/>
          </p:cNvSpPr>
          <p:nvPr/>
        </p:nvSpPr>
        <p:spPr bwMode="auto">
          <a:xfrm>
            <a:off x="2646521" y="2282819"/>
            <a:ext cx="1441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1" name="Line 15"/>
          <p:cNvSpPr>
            <a:spLocks noChangeShapeType="1"/>
          </p:cNvSpPr>
          <p:nvPr/>
        </p:nvSpPr>
        <p:spPr bwMode="auto">
          <a:xfrm>
            <a:off x="3123211" y="2282819"/>
            <a:ext cx="1440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2" name="Oval 16"/>
          <p:cNvSpPr>
            <a:spLocks noChangeArrowheads="1"/>
          </p:cNvSpPr>
          <p:nvPr/>
        </p:nvSpPr>
        <p:spPr bwMode="auto">
          <a:xfrm>
            <a:off x="1220772" y="3849703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093" name="Line 17"/>
          <p:cNvSpPr>
            <a:spLocks noChangeShapeType="1"/>
          </p:cNvSpPr>
          <p:nvPr/>
        </p:nvSpPr>
        <p:spPr bwMode="auto">
          <a:xfrm flipV="1">
            <a:off x="1454076" y="3295245"/>
            <a:ext cx="2155907" cy="784883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4" name="Text Box 18"/>
          <p:cNvSpPr txBox="1">
            <a:spLocks noChangeArrowheads="1"/>
          </p:cNvSpPr>
          <p:nvPr/>
        </p:nvSpPr>
        <p:spPr bwMode="auto">
          <a:xfrm>
            <a:off x="1324462" y="4994623"/>
            <a:ext cx="23186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x</a:t>
            </a:r>
            <a:r>
              <a:rPr lang="en-GB" sz="2177" i="1" baseline="-330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3095" name="Text Box 19"/>
          <p:cNvSpPr txBox="1">
            <a:spLocks noChangeArrowheads="1"/>
          </p:cNvSpPr>
          <p:nvPr/>
        </p:nvSpPr>
        <p:spPr bwMode="auto">
          <a:xfrm>
            <a:off x="605827" y="3884267"/>
            <a:ext cx="231864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y</a:t>
            </a:r>
            <a:r>
              <a:rPr lang="en-GB" sz="2177" i="1" baseline="-330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3096" name="Text Box 20"/>
          <p:cNvSpPr txBox="1">
            <a:spLocks noChangeArrowheads="1"/>
          </p:cNvSpPr>
          <p:nvPr/>
        </p:nvSpPr>
        <p:spPr bwMode="auto">
          <a:xfrm>
            <a:off x="409966" y="3426299"/>
            <a:ext cx="668230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y</a:t>
            </a:r>
            <a:r>
              <a:rPr lang="en-GB" sz="2177" i="1" baseline="-33000">
                <a:solidFill>
                  <a:srgbClr val="000000"/>
                </a:solidFill>
              </a:rPr>
              <a:t>k</a:t>
            </a:r>
            <a:r>
              <a:rPr lang="en-GB" sz="2177" i="1">
                <a:solidFill>
                  <a:srgbClr val="000000"/>
                </a:solidFill>
              </a:rPr>
              <a:t>+</a:t>
            </a:r>
            <a:r>
              <a:rPr lang="en-GB" sz="2177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97" name="Text Box 22"/>
          <p:cNvSpPr txBox="1">
            <a:spLocks noChangeArrowheads="1"/>
          </p:cNvSpPr>
          <p:nvPr/>
        </p:nvSpPr>
        <p:spPr bwMode="auto">
          <a:xfrm>
            <a:off x="2891346" y="2969772"/>
            <a:ext cx="1176604" cy="2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14" i="1">
                <a:solidFill>
                  <a:srgbClr val="000000"/>
                </a:solidFill>
              </a:rPr>
              <a:t>y=mx+b</a:t>
            </a:r>
          </a:p>
        </p:txBody>
      </p:sp>
      <p:sp>
        <p:nvSpPr>
          <p:cNvPr id="3098" name="Line 23"/>
          <p:cNvSpPr>
            <a:spLocks noChangeShapeType="1"/>
          </p:cNvSpPr>
          <p:nvPr/>
        </p:nvSpPr>
        <p:spPr bwMode="auto">
          <a:xfrm>
            <a:off x="3349314" y="3884267"/>
            <a:ext cx="0" cy="1944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9" name="Line 24"/>
          <p:cNvSpPr>
            <a:spLocks noChangeShapeType="1"/>
          </p:cNvSpPr>
          <p:nvPr/>
        </p:nvSpPr>
        <p:spPr bwMode="auto">
          <a:xfrm>
            <a:off x="3349315" y="3622159"/>
            <a:ext cx="1441" cy="289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100" name="Text Box 25"/>
          <p:cNvSpPr txBox="1">
            <a:spLocks noChangeArrowheads="1"/>
          </p:cNvSpPr>
          <p:nvPr/>
        </p:nvSpPr>
        <p:spPr bwMode="auto">
          <a:xfrm>
            <a:off x="3414121" y="3622160"/>
            <a:ext cx="587582" cy="2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33" i="1">
                <a:solidFill>
                  <a:srgbClr val="000000"/>
                </a:solidFill>
              </a:rPr>
              <a:t>d</a:t>
            </a:r>
            <a:r>
              <a:rPr lang="en-GB" sz="1633" i="1" baseline="-33000">
                <a:solidFill>
                  <a:srgbClr val="000000"/>
                </a:solidFill>
              </a:rPr>
              <a:t>upper</a:t>
            </a:r>
          </a:p>
        </p:txBody>
      </p:sp>
      <p:sp>
        <p:nvSpPr>
          <p:cNvPr id="3101" name="Text Box 26"/>
          <p:cNvSpPr txBox="1">
            <a:spLocks noChangeArrowheads="1"/>
          </p:cNvSpPr>
          <p:nvPr/>
        </p:nvSpPr>
        <p:spPr bwMode="auto">
          <a:xfrm>
            <a:off x="3414122" y="3949074"/>
            <a:ext cx="457968" cy="2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33" i="1">
                <a:solidFill>
                  <a:srgbClr val="000000"/>
                </a:solidFill>
              </a:rPr>
              <a:t>d</a:t>
            </a:r>
            <a:r>
              <a:rPr lang="en-GB" sz="1633" baseline="-33000">
                <a:solidFill>
                  <a:srgbClr val="000000"/>
                </a:solidFill>
              </a:rPr>
              <a:t>lower</a:t>
            </a:r>
          </a:p>
        </p:txBody>
      </p:sp>
      <p:graphicFrame>
        <p:nvGraphicFramePr>
          <p:cNvPr id="307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51979"/>
              </p:ext>
            </p:extLst>
          </p:nvPr>
        </p:nvGraphicFramePr>
        <p:xfrm>
          <a:off x="4137079" y="1981200"/>
          <a:ext cx="3194255" cy="144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4" imgW="2197080" imgH="990360" progId="Equation.3">
                  <p:embed/>
                </p:oleObj>
              </mc:Choice>
              <mc:Fallback>
                <p:oleObj name="Equation" r:id="rId4" imgW="21970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79" y="1981200"/>
                        <a:ext cx="3194255" cy="1440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809502"/>
              </p:ext>
            </p:extLst>
          </p:nvPr>
        </p:nvGraphicFramePr>
        <p:xfrm>
          <a:off x="4065068" y="3426299"/>
          <a:ext cx="4818749" cy="90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6" imgW="3746160" imgH="711000" progId="Equation.3">
                  <p:embed/>
                </p:oleObj>
              </mc:Choice>
              <mc:Fallback>
                <p:oleObj name="Equation" r:id="rId6" imgW="3746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068" y="3426299"/>
                        <a:ext cx="4818749" cy="90297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46966"/>
              </p:ext>
            </p:extLst>
          </p:nvPr>
        </p:nvGraphicFramePr>
        <p:xfrm>
          <a:off x="4655533" y="4536655"/>
          <a:ext cx="2220713" cy="72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8" imgW="1320480" imgH="431640" progId="Equation.3">
                  <p:embed/>
                </p:oleObj>
              </mc:Choice>
              <mc:Fallback>
                <p:oleObj name="Equation" r:id="rId8" imgW="1320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533" y="4536655"/>
                        <a:ext cx="2220713" cy="7258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61193"/>
              </p:ext>
            </p:extLst>
          </p:nvPr>
        </p:nvGraphicFramePr>
        <p:xfrm>
          <a:off x="3218261" y="5582205"/>
          <a:ext cx="5551782" cy="74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10" imgW="3403440" imgH="457200" progId="Equation.3">
                  <p:embed/>
                </p:oleObj>
              </mc:Choice>
              <mc:Fallback>
                <p:oleObj name="Equation" r:id="rId10" imgW="3403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261" y="5582205"/>
                        <a:ext cx="5551782" cy="745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Text Box 37"/>
          <p:cNvSpPr txBox="1">
            <a:spLocks noChangeArrowheads="1"/>
          </p:cNvSpPr>
          <p:nvPr/>
        </p:nvSpPr>
        <p:spPr bwMode="auto">
          <a:xfrm>
            <a:off x="2238958" y="4994623"/>
            <a:ext cx="440686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x</a:t>
            </a:r>
            <a:r>
              <a:rPr lang="en-GB" sz="2177" i="1" baseline="-33000">
                <a:solidFill>
                  <a:srgbClr val="000000"/>
                </a:solidFill>
              </a:rPr>
              <a:t>k+</a:t>
            </a:r>
            <a:r>
              <a:rPr lang="en-GB" sz="2177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03" name="Text Box 38"/>
          <p:cNvSpPr txBox="1">
            <a:spLocks noChangeArrowheads="1"/>
          </p:cNvSpPr>
          <p:nvPr/>
        </p:nvSpPr>
        <p:spPr bwMode="auto">
          <a:xfrm>
            <a:off x="2761733" y="4994623"/>
            <a:ext cx="440686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x</a:t>
            </a:r>
            <a:r>
              <a:rPr lang="en-GB" sz="2177" i="1" baseline="-33000">
                <a:solidFill>
                  <a:srgbClr val="000000"/>
                </a:solidFill>
              </a:rPr>
              <a:t>k+</a:t>
            </a:r>
            <a:r>
              <a:rPr lang="en-GB" sz="2177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04" name="Line 39"/>
          <p:cNvSpPr>
            <a:spLocks noChangeShapeType="1"/>
          </p:cNvSpPr>
          <p:nvPr/>
        </p:nvSpPr>
        <p:spPr bwMode="auto">
          <a:xfrm flipH="1" flipV="1">
            <a:off x="1927885" y="1924221"/>
            <a:ext cx="0" cy="320001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105" name="Line 40"/>
          <p:cNvSpPr>
            <a:spLocks noChangeShapeType="1"/>
          </p:cNvSpPr>
          <p:nvPr/>
        </p:nvSpPr>
        <p:spPr bwMode="auto">
          <a:xfrm>
            <a:off x="529498" y="3902988"/>
            <a:ext cx="300559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008107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ChangeAspect="1"/>
          </p:cNvGraphicFramePr>
          <p:nvPr>
            <p:extLst/>
          </p:nvPr>
        </p:nvGraphicFramePr>
        <p:xfrm>
          <a:off x="997487" y="616558"/>
          <a:ext cx="4918116" cy="859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Equation" r:id="rId4" imgW="2616120" imgH="457200" progId="Equation.3">
                  <p:embed/>
                </p:oleObj>
              </mc:Choice>
              <mc:Fallback>
                <p:oleObj name="Equation" r:id="rId4" imgW="2616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487" y="616558"/>
                        <a:ext cx="4918116" cy="85977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>
            <p:extLst/>
          </p:nvPr>
        </p:nvGraphicFramePr>
        <p:xfrm>
          <a:off x="1137900" y="2485690"/>
          <a:ext cx="4507673" cy="79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Equation" r:id="rId6" imgW="2603160" imgH="457200" progId="Equation.3">
                  <p:embed/>
                </p:oleObj>
              </mc:Choice>
              <mc:Fallback>
                <p:oleObj name="Equation" r:id="rId6" imgW="260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900" y="2485690"/>
                        <a:ext cx="4507673" cy="792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37900" y="1838355"/>
            <a:ext cx="1487908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77" dirty="0"/>
              <a:t>at step k+1: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>
            <p:extLst/>
          </p:nvPr>
        </p:nvGraphicFramePr>
        <p:xfrm>
          <a:off x="1202707" y="3656141"/>
          <a:ext cx="4964202" cy="38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Equation" r:id="rId8" imgW="2908080" imgH="228600" progId="Equation.3">
                  <p:embed/>
                </p:oleObj>
              </mc:Choice>
              <mc:Fallback>
                <p:oleObj name="Equation" r:id="rId8" imgW="290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707" y="3656141"/>
                        <a:ext cx="4964202" cy="38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Line 10"/>
          <p:cNvSpPr>
            <a:spLocks noChangeShapeType="1"/>
          </p:cNvSpPr>
          <p:nvPr/>
        </p:nvSpPr>
        <p:spPr bwMode="auto">
          <a:xfrm flipH="1">
            <a:off x="4991746" y="4062840"/>
            <a:ext cx="522775" cy="1958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>
            <a:off x="5710381" y="4062840"/>
            <a:ext cx="652388" cy="1958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881388" y="4258700"/>
            <a:ext cx="1827744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33"/>
              <a:t>0 if </a:t>
            </a:r>
            <a:r>
              <a:rPr lang="en-US" sz="1633" i="1"/>
              <a:t>p</a:t>
            </a:r>
            <a:r>
              <a:rPr lang="en-US" sz="1633" i="1" baseline="-25000"/>
              <a:t>k</a:t>
            </a:r>
            <a:r>
              <a:rPr lang="en-US" sz="1633"/>
              <a:t> was negative</a:t>
            </a:r>
            <a:endParaRPr lang="en-US" sz="1633">
              <a:latin typeface="Verdana" panose="020B0604030504040204" pitchFamily="34" charset="0"/>
            </a:endParaRP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6037296" y="4258700"/>
            <a:ext cx="1781257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33"/>
              <a:t>1 if </a:t>
            </a:r>
            <a:r>
              <a:rPr lang="en-US" sz="1633" i="1"/>
              <a:t>p</a:t>
            </a:r>
            <a:r>
              <a:rPr lang="en-US" sz="1633" i="1" baseline="-25000"/>
              <a:t>k</a:t>
            </a:r>
            <a:r>
              <a:rPr lang="en-US" sz="1633"/>
              <a:t> was positive</a:t>
            </a:r>
            <a:endParaRPr lang="en-US" sz="1633">
              <a:latin typeface="Verdana" panose="020B0604030504040204" pitchFamily="34" charset="0"/>
            </a:endParaRP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1137900" y="4585616"/>
            <a:ext cx="5703806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77"/>
              <a:t>to calculate p</a:t>
            </a:r>
            <a:r>
              <a:rPr lang="en-US" sz="2177" baseline="-25000"/>
              <a:t>0</a:t>
            </a:r>
            <a:r>
              <a:rPr lang="en-US" sz="2177"/>
              <a:t> at the starting pixel position (</a:t>
            </a:r>
            <a:r>
              <a:rPr lang="en-US" sz="2177" i="1"/>
              <a:t>x</a:t>
            </a:r>
            <a:r>
              <a:rPr lang="en-US" sz="2177" i="1" baseline="-25000"/>
              <a:t>0</a:t>
            </a:r>
            <a:r>
              <a:rPr lang="en-US" sz="2177"/>
              <a:t>,</a:t>
            </a:r>
            <a:r>
              <a:rPr lang="en-US" sz="2177" i="1"/>
              <a:t>y</a:t>
            </a:r>
            <a:r>
              <a:rPr lang="en-US" sz="2177" i="1" baseline="-25000"/>
              <a:t>0</a:t>
            </a:r>
            <a:r>
              <a:rPr lang="en-US" sz="2177"/>
              <a:t>)</a:t>
            </a:r>
          </a:p>
        </p:txBody>
      </p:sp>
      <p:graphicFrame>
        <p:nvGraphicFramePr>
          <p:cNvPr id="4101" name="Object 15"/>
          <p:cNvGraphicFramePr>
            <a:graphicFrameLocks noChangeAspect="1"/>
          </p:cNvGraphicFramePr>
          <p:nvPr>
            <p:extLst/>
          </p:nvPr>
        </p:nvGraphicFramePr>
        <p:xfrm>
          <a:off x="1202707" y="5010458"/>
          <a:ext cx="6267538" cy="13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Equation" r:id="rId10" imgW="3949560" imgH="863280" progId="Equation.3">
                  <p:embed/>
                </p:oleObj>
              </mc:Choice>
              <mc:Fallback>
                <p:oleObj name="Equation" r:id="rId10" imgW="39495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707" y="5010458"/>
                        <a:ext cx="6267538" cy="137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403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456049" y="156737"/>
            <a:ext cx="8296711" cy="1143480"/>
          </a:xfrm>
        </p:spPr>
        <p:txBody>
          <a:bodyPr>
            <a:normAutofit/>
          </a:bodyPr>
          <a:lstStyle/>
          <a:p>
            <a:pPr eaLnBrk="1"/>
            <a:r>
              <a:rPr lang="en-US" sz="3200" dirty="0" err="1" smtClean="0"/>
              <a:t>Bresenham’s</a:t>
            </a:r>
            <a:r>
              <a:rPr lang="en-US" sz="3200" dirty="0" smtClean="0"/>
              <a:t> Line-Drawing Algorithm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049" y="1066800"/>
            <a:ext cx="7643189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44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</a:t>
            </a:r>
            <a:r>
              <a:rPr lang="en-GB" dirty="0" smtClean="0"/>
              <a:t>Circle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Drawing circle with a DDA-based approach is uncool</a:t>
            </a:r>
          </a:p>
          <a:p>
            <a:pPr lvl="1"/>
            <a:r>
              <a:rPr lang="en-US" dirty="0" smtClean="0"/>
              <a:t>Due to the uneven spacing of nonlinear circle equation: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x</a:t>
            </a:r>
            <a:r>
              <a:rPr lang="en-US" baseline="30000" dirty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/>
              <a:t>Run through x values, compute and round </a:t>
            </a:r>
            <a:r>
              <a:rPr lang="en-US" dirty="0" smtClean="0"/>
              <a:t>y //uncool</a:t>
            </a:r>
            <a:endParaRPr lang="en-US" dirty="0"/>
          </a:p>
          <a:p>
            <a:pPr marL="457200" lvl="1" indent="0">
              <a:buNone/>
            </a:pPr>
            <a:endParaRPr lang="en-US" baseline="30000" dirty="0" smtClean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52800"/>
            <a:ext cx="60960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</a:t>
            </a:r>
            <a:r>
              <a:rPr lang="en-GB" dirty="0" smtClean="0"/>
              <a:t>Circle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Break down the problem into octants</a:t>
            </a:r>
          </a:p>
          <a:p>
            <a:pPr eaLnBrk="1"/>
            <a:r>
              <a:rPr lang="en-US" dirty="0" smtClean="0"/>
              <a:t>Assume 2</a:t>
            </a:r>
            <a:r>
              <a:rPr lang="en-US" baseline="30000" dirty="0" smtClean="0"/>
              <a:t>nd</a:t>
            </a:r>
            <a:r>
              <a:rPr lang="en-US" dirty="0" smtClean="0"/>
              <a:t> octant as I can recover correspondences on other octants using 8-way symmetry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124200"/>
            <a:ext cx="2247900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60" y="3429000"/>
            <a:ext cx="3759040" cy="22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</a:t>
            </a:r>
            <a:r>
              <a:rPr lang="en-GB" dirty="0" smtClean="0"/>
              <a:t>Circle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Decision based on the midpoint of the two candidate pixels, namely E and SE //assuming 2</a:t>
            </a:r>
            <a:r>
              <a:rPr lang="en-US" baseline="30000" dirty="0" smtClean="0"/>
              <a:t>nd</a:t>
            </a:r>
            <a:r>
              <a:rPr lang="en-US" dirty="0" smtClean="0"/>
              <a:t> octant</a:t>
            </a:r>
          </a:p>
          <a:p>
            <a:pPr eaLnBrk="1"/>
            <a:r>
              <a:rPr lang="en-US" dirty="0" smtClean="0"/>
              <a:t>Find on what side of the circle the midpoint M is</a:t>
            </a:r>
          </a:p>
          <a:p>
            <a:endParaRPr lang="en-US" baseline="30000" dirty="0"/>
          </a:p>
          <a:p>
            <a:r>
              <a:rPr lang="en-GB" dirty="0"/>
              <a:t>F(x, y) =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on </a:t>
            </a:r>
            <a:r>
              <a:rPr lang="en-GB" dirty="0" smtClean="0"/>
              <a:t>circle</a:t>
            </a:r>
            <a:endParaRPr lang="en-GB" dirty="0"/>
          </a:p>
          <a:p>
            <a:r>
              <a:rPr lang="en-GB" dirty="0"/>
              <a:t>F(x, y) &lt;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</a:t>
            </a:r>
            <a:r>
              <a:rPr lang="en-GB" dirty="0" smtClean="0"/>
              <a:t>in circle</a:t>
            </a:r>
            <a:endParaRPr lang="en-GB" dirty="0"/>
          </a:p>
          <a:p>
            <a:r>
              <a:rPr lang="en-GB" dirty="0"/>
              <a:t>F(x, y) &gt;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</a:t>
            </a:r>
            <a:r>
              <a:rPr lang="en-GB" dirty="0" smtClean="0"/>
              <a:t>out circle</a:t>
            </a:r>
            <a:endParaRPr lang="en-US" baseline="30000" dirty="0"/>
          </a:p>
          <a:p>
            <a:pPr eaLnBrk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124200"/>
            <a:ext cx="3400425" cy="30289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8768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F(x, y) = x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 smtClean="0"/>
              <a:t>2</a:t>
            </a:r>
            <a:r>
              <a:rPr lang="en-US" dirty="0" smtClean="0"/>
              <a:t> - R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1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Decision based on the midpoint of the two candidate pixels, namely E and SE //assuming 2</a:t>
            </a:r>
            <a:r>
              <a:rPr lang="en-US" baseline="30000" dirty="0" smtClean="0"/>
              <a:t>nd</a:t>
            </a:r>
            <a:r>
              <a:rPr lang="en-US" dirty="0" smtClean="0"/>
              <a:t> octant</a:t>
            </a:r>
          </a:p>
          <a:p>
            <a:pPr eaLnBrk="1"/>
            <a:r>
              <a:rPr lang="en-US" dirty="0" smtClean="0"/>
              <a:t>Find on what side of the circle the midpoint M is</a:t>
            </a:r>
          </a:p>
          <a:p>
            <a:pPr eaLnBrk="1"/>
            <a:r>
              <a:rPr lang="en-US" dirty="0" smtClean="0"/>
              <a:t>If in, E is closer to the circle (choose E)</a:t>
            </a:r>
          </a:p>
          <a:p>
            <a:r>
              <a:rPr lang="en-US" dirty="0"/>
              <a:t>If </a:t>
            </a:r>
            <a:r>
              <a:rPr lang="en-US" dirty="0" smtClean="0"/>
              <a:t>out, SE </a:t>
            </a:r>
            <a:r>
              <a:rPr lang="en-US" dirty="0"/>
              <a:t>is closer to the </a:t>
            </a:r>
            <a:r>
              <a:rPr lang="en-US" dirty="0" smtClean="0"/>
              <a:t>circle (choose SE)</a:t>
            </a:r>
            <a:endParaRPr lang="en-US" dirty="0"/>
          </a:p>
          <a:p>
            <a:pPr eaLnBrk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47279"/>
            <a:ext cx="3352800" cy="24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</a:t>
            </a:r>
            <a:r>
              <a:rPr lang="en-GB" dirty="0" smtClean="0"/>
              <a:t>Circle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GB" dirty="0" smtClean="0"/>
              <a:t>Now we decided on E or SE </a:t>
            </a:r>
            <a:r>
              <a:rPr lang="en-GB" dirty="0"/>
              <a:t>; how do we change d’s?</a:t>
            </a:r>
            <a:endParaRPr lang="en-GB" dirty="0" smtClean="0"/>
          </a:p>
          <a:p>
            <a:pPr eaLnBrk="1"/>
            <a:r>
              <a:rPr lang="en-GB" dirty="0" smtClean="0"/>
              <a:t>According to this decision</a:t>
            </a:r>
          </a:p>
          <a:p>
            <a:pPr marL="0" indent="0" eaLnBrk="1">
              <a:buNone/>
            </a:pPr>
            <a:r>
              <a:rPr lang="en-GB" dirty="0" smtClean="0"/>
              <a:t>    consider further ME or MSE</a:t>
            </a:r>
          </a:p>
          <a:p>
            <a:endParaRPr lang="en-GB" dirty="0" smtClean="0"/>
          </a:p>
          <a:p>
            <a:r>
              <a:rPr lang="en-GB" dirty="0" smtClean="0"/>
              <a:t>If we have decided E, consider ME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dirty="0" smtClean="0"/>
              <a:t> = F(ME) = F(</a:t>
            </a:r>
            <a:r>
              <a:rPr lang="en-GB" dirty="0" err="1" smtClean="0"/>
              <a:t>xp</a:t>
            </a:r>
            <a:r>
              <a:rPr lang="en-GB" dirty="0" smtClean="0"/>
              <a:t> + 2, </a:t>
            </a:r>
            <a:r>
              <a:rPr lang="en-GB" dirty="0" err="1" smtClean="0"/>
              <a:t>yp</a:t>
            </a:r>
            <a:r>
              <a:rPr lang="en-GB" dirty="0" smtClean="0"/>
              <a:t> </a:t>
            </a:r>
            <a:r>
              <a:rPr lang="en-GB" dirty="0"/>
              <a:t>-</a:t>
            </a:r>
            <a:r>
              <a:rPr lang="en-GB" dirty="0" smtClean="0"/>
              <a:t> 1/2)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dirty="0" smtClean="0"/>
              <a:t> </a:t>
            </a:r>
            <a:r>
              <a:rPr lang="en-GB" dirty="0"/>
              <a:t>= (</a:t>
            </a:r>
            <a:r>
              <a:rPr lang="en-GB" dirty="0" err="1"/>
              <a:t>xp</a:t>
            </a:r>
            <a:r>
              <a:rPr lang="en-GB" dirty="0"/>
              <a:t> + </a:t>
            </a:r>
            <a:r>
              <a:rPr lang="en-GB" dirty="0" smtClean="0"/>
              <a:t>2)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+ (</a:t>
            </a:r>
            <a:r>
              <a:rPr lang="en-GB" dirty="0" err="1"/>
              <a:t>yp</a:t>
            </a:r>
            <a:r>
              <a:rPr lang="en-GB" dirty="0"/>
              <a:t> - 1/2)</a:t>
            </a:r>
            <a:r>
              <a:rPr lang="en-GB" baseline="30000" dirty="0"/>
              <a:t>2</a:t>
            </a:r>
            <a:r>
              <a:rPr lang="en-GB" dirty="0"/>
              <a:t> - R</a:t>
            </a:r>
            <a:r>
              <a:rPr lang="en-GB" baseline="30000" dirty="0"/>
              <a:t>2</a:t>
            </a:r>
            <a:endParaRPr lang="en-GB" dirty="0" smtClean="0"/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old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F(M) </a:t>
            </a:r>
            <a:r>
              <a:rPr lang="en-GB" dirty="0"/>
              <a:t>= </a:t>
            </a:r>
            <a:r>
              <a:rPr lang="en-GB" dirty="0" smtClean="0"/>
              <a:t>F(</a:t>
            </a:r>
            <a:r>
              <a:rPr lang="en-GB" dirty="0" err="1" smtClean="0"/>
              <a:t>xp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smtClean="0"/>
              <a:t>1, </a:t>
            </a:r>
            <a:r>
              <a:rPr lang="en-GB" dirty="0" err="1" smtClean="0"/>
              <a:t>yp</a:t>
            </a:r>
            <a:r>
              <a:rPr lang="en-GB" dirty="0" smtClean="0"/>
              <a:t> - </a:t>
            </a:r>
            <a:r>
              <a:rPr lang="en-GB" dirty="0"/>
              <a:t>1/2</a:t>
            </a:r>
            <a:r>
              <a:rPr lang="en-GB" dirty="0" smtClean="0"/>
              <a:t>) </a:t>
            </a:r>
            <a:r>
              <a:rPr lang="en-GB" dirty="0"/>
              <a:t>= (</a:t>
            </a:r>
            <a:r>
              <a:rPr lang="en-GB" dirty="0" err="1"/>
              <a:t>xp</a:t>
            </a:r>
            <a:r>
              <a:rPr lang="en-GB" dirty="0"/>
              <a:t> + </a:t>
            </a:r>
            <a:r>
              <a:rPr lang="en-GB" dirty="0" smtClean="0"/>
              <a:t>1)</a:t>
            </a:r>
            <a:r>
              <a:rPr lang="en-GB" baseline="30000" dirty="0" smtClean="0"/>
              <a:t>2</a:t>
            </a:r>
            <a:r>
              <a:rPr lang="en-GB" dirty="0" smtClean="0"/>
              <a:t> + (</a:t>
            </a:r>
            <a:r>
              <a:rPr lang="en-GB" dirty="0" err="1" smtClean="0"/>
              <a:t>yp</a:t>
            </a:r>
            <a:r>
              <a:rPr lang="en-GB" dirty="0" smtClean="0"/>
              <a:t> - 1/2)</a:t>
            </a:r>
            <a:r>
              <a:rPr lang="en-GB" baseline="30000" dirty="0" smtClean="0"/>
              <a:t>2</a:t>
            </a:r>
            <a:r>
              <a:rPr lang="en-GB" dirty="0" smtClean="0"/>
              <a:t> - R</a:t>
            </a:r>
            <a:r>
              <a:rPr lang="en-GB" baseline="30000" dirty="0"/>
              <a:t>2</a:t>
            </a:r>
            <a:endParaRPr lang="en-GB" dirty="0" smtClean="0"/>
          </a:p>
          <a:p>
            <a:r>
              <a:rPr lang="en-GB" dirty="0" err="1" smtClean="0"/>
              <a:t>dd</a:t>
            </a:r>
            <a:r>
              <a:rPr lang="en-GB" baseline="-25000" dirty="0" err="1" smtClean="0"/>
              <a:t>E</a:t>
            </a:r>
            <a:r>
              <a:rPr lang="en-GB" dirty="0" smtClean="0"/>
              <a:t> =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baseline="-25000" dirty="0" smtClean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old</a:t>
            </a:r>
            <a:r>
              <a:rPr lang="en-GB" baseline="-25000" dirty="0" smtClean="0"/>
              <a:t> </a:t>
            </a:r>
            <a:r>
              <a:rPr lang="en-GB" dirty="0" smtClean="0"/>
              <a:t>= 2xp + 3 //delta d when E selected</a:t>
            </a:r>
          </a:p>
          <a:p>
            <a:r>
              <a:rPr lang="en-GB" dirty="0"/>
              <a:t>When </a:t>
            </a:r>
            <a:r>
              <a:rPr lang="en-GB" dirty="0" err="1"/>
              <a:t>const</a:t>
            </a:r>
            <a:r>
              <a:rPr lang="en-GB" dirty="0"/>
              <a:t> </a:t>
            </a:r>
            <a:r>
              <a:rPr lang="en-GB" dirty="0" smtClean="0"/>
              <a:t>2xp+3 added </a:t>
            </a:r>
            <a:r>
              <a:rPr lang="en-GB" dirty="0"/>
              <a:t>to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 smtClean="0"/>
              <a:t> I get desired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quickly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86000"/>
            <a:ext cx="3170044" cy="23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86000"/>
            <a:ext cx="3170044" cy="2327276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</a:t>
            </a:r>
            <a:r>
              <a:rPr lang="en-GB" dirty="0" smtClean="0"/>
              <a:t>Circle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GB" dirty="0" smtClean="0"/>
              <a:t>Now we decided on E or SE </a:t>
            </a:r>
            <a:r>
              <a:rPr lang="en-GB" dirty="0"/>
              <a:t>; how do we change d’s?</a:t>
            </a:r>
            <a:endParaRPr lang="en-GB" dirty="0" smtClean="0"/>
          </a:p>
          <a:p>
            <a:pPr eaLnBrk="1"/>
            <a:r>
              <a:rPr lang="en-GB" dirty="0" smtClean="0"/>
              <a:t>According to this decision</a:t>
            </a:r>
          </a:p>
          <a:p>
            <a:pPr marL="0" indent="0" eaLnBrk="1">
              <a:buNone/>
            </a:pPr>
            <a:r>
              <a:rPr lang="en-GB" dirty="0" smtClean="0"/>
              <a:t>    consider further ME or MSE</a:t>
            </a:r>
          </a:p>
          <a:p>
            <a:endParaRPr lang="en-GB" dirty="0" smtClean="0"/>
          </a:p>
          <a:p>
            <a:r>
              <a:rPr lang="en-GB" dirty="0" smtClean="0"/>
              <a:t>If we have decided SE, consider MSE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dirty="0" smtClean="0"/>
              <a:t> = F(ME) = F(</a:t>
            </a:r>
            <a:r>
              <a:rPr lang="en-GB" dirty="0" err="1" smtClean="0"/>
              <a:t>xp</a:t>
            </a:r>
            <a:r>
              <a:rPr lang="en-GB" dirty="0" smtClean="0"/>
              <a:t> + 2, </a:t>
            </a:r>
            <a:r>
              <a:rPr lang="en-GB" dirty="0" err="1" smtClean="0"/>
              <a:t>yp</a:t>
            </a:r>
            <a:r>
              <a:rPr lang="en-GB" dirty="0" smtClean="0"/>
              <a:t> </a:t>
            </a:r>
            <a:r>
              <a:rPr lang="en-GB" dirty="0"/>
              <a:t>-</a:t>
            </a:r>
            <a:r>
              <a:rPr lang="en-GB" dirty="0" smtClean="0"/>
              <a:t> 3/2)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dirty="0" smtClean="0"/>
              <a:t> </a:t>
            </a:r>
            <a:r>
              <a:rPr lang="en-GB" dirty="0"/>
              <a:t>= (</a:t>
            </a:r>
            <a:r>
              <a:rPr lang="en-GB" dirty="0" err="1"/>
              <a:t>xp</a:t>
            </a:r>
            <a:r>
              <a:rPr lang="en-GB" dirty="0"/>
              <a:t> + </a:t>
            </a:r>
            <a:r>
              <a:rPr lang="en-GB" dirty="0" smtClean="0"/>
              <a:t>2)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+ (</a:t>
            </a:r>
            <a:r>
              <a:rPr lang="en-GB" dirty="0" err="1"/>
              <a:t>yp</a:t>
            </a:r>
            <a:r>
              <a:rPr lang="en-GB" dirty="0"/>
              <a:t> - </a:t>
            </a:r>
            <a:r>
              <a:rPr lang="en-GB" dirty="0" smtClean="0"/>
              <a:t>3/2)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- R</a:t>
            </a:r>
            <a:r>
              <a:rPr lang="en-GB" baseline="30000" dirty="0"/>
              <a:t>2</a:t>
            </a:r>
            <a:endParaRPr lang="en-GB" dirty="0" smtClean="0"/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old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F(M) </a:t>
            </a:r>
            <a:r>
              <a:rPr lang="en-GB" dirty="0"/>
              <a:t>= </a:t>
            </a:r>
            <a:r>
              <a:rPr lang="en-GB" dirty="0" smtClean="0"/>
              <a:t>F(</a:t>
            </a:r>
            <a:r>
              <a:rPr lang="en-GB" dirty="0" err="1" smtClean="0"/>
              <a:t>xp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smtClean="0"/>
              <a:t>1, </a:t>
            </a:r>
            <a:r>
              <a:rPr lang="en-GB" dirty="0" err="1" smtClean="0"/>
              <a:t>yp</a:t>
            </a:r>
            <a:r>
              <a:rPr lang="en-GB" dirty="0" smtClean="0"/>
              <a:t> - </a:t>
            </a:r>
            <a:r>
              <a:rPr lang="en-GB" dirty="0"/>
              <a:t>1/2</a:t>
            </a:r>
            <a:r>
              <a:rPr lang="en-GB" dirty="0" smtClean="0"/>
              <a:t>) </a:t>
            </a:r>
            <a:r>
              <a:rPr lang="en-GB" dirty="0"/>
              <a:t>= (</a:t>
            </a:r>
            <a:r>
              <a:rPr lang="en-GB" dirty="0" err="1"/>
              <a:t>xp</a:t>
            </a:r>
            <a:r>
              <a:rPr lang="en-GB" dirty="0"/>
              <a:t> + </a:t>
            </a:r>
            <a:r>
              <a:rPr lang="en-GB" dirty="0" smtClean="0"/>
              <a:t>1)</a:t>
            </a:r>
            <a:r>
              <a:rPr lang="en-GB" baseline="30000" dirty="0" smtClean="0"/>
              <a:t>2</a:t>
            </a:r>
            <a:r>
              <a:rPr lang="en-GB" dirty="0" smtClean="0"/>
              <a:t> + (</a:t>
            </a:r>
            <a:r>
              <a:rPr lang="en-GB" dirty="0" err="1" smtClean="0"/>
              <a:t>yp</a:t>
            </a:r>
            <a:r>
              <a:rPr lang="en-GB" dirty="0" smtClean="0"/>
              <a:t> - 1/2)</a:t>
            </a:r>
            <a:r>
              <a:rPr lang="en-GB" baseline="30000" dirty="0" smtClean="0"/>
              <a:t>2</a:t>
            </a:r>
            <a:r>
              <a:rPr lang="en-GB" dirty="0" smtClean="0"/>
              <a:t> - R</a:t>
            </a:r>
            <a:r>
              <a:rPr lang="en-GB" baseline="30000" dirty="0"/>
              <a:t>2</a:t>
            </a:r>
            <a:endParaRPr lang="en-GB" dirty="0" smtClean="0"/>
          </a:p>
          <a:p>
            <a:r>
              <a:rPr lang="en-GB" dirty="0" err="1" smtClean="0"/>
              <a:t>dd</a:t>
            </a:r>
            <a:r>
              <a:rPr lang="en-GB" baseline="-25000" dirty="0" err="1" smtClean="0"/>
              <a:t>SE</a:t>
            </a:r>
            <a:r>
              <a:rPr lang="en-GB" dirty="0" smtClean="0"/>
              <a:t> =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new</a:t>
            </a:r>
            <a:r>
              <a:rPr lang="en-GB" baseline="-25000" dirty="0" smtClean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old</a:t>
            </a:r>
            <a:r>
              <a:rPr lang="en-GB" baseline="-25000" dirty="0" smtClean="0"/>
              <a:t> </a:t>
            </a:r>
            <a:r>
              <a:rPr lang="en-GB" dirty="0" smtClean="0"/>
              <a:t>= 2xp - 2yp + 5//delta d when SE selected</a:t>
            </a:r>
          </a:p>
          <a:p>
            <a:r>
              <a:rPr lang="en-GB" dirty="0"/>
              <a:t>When </a:t>
            </a:r>
            <a:r>
              <a:rPr lang="en-GB" dirty="0" err="1"/>
              <a:t>const</a:t>
            </a:r>
            <a:r>
              <a:rPr lang="en-GB" dirty="0"/>
              <a:t> </a:t>
            </a:r>
            <a:r>
              <a:rPr lang="en-GB" dirty="0" smtClean="0"/>
              <a:t>above added </a:t>
            </a:r>
            <a:r>
              <a:rPr lang="en-GB" dirty="0"/>
              <a:t>to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 smtClean="0"/>
              <a:t> I get desired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quickly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90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</a:t>
            </a:r>
            <a:r>
              <a:rPr lang="en-GB" dirty="0" smtClean="0"/>
              <a:t>Circle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953000"/>
          </a:xfrm>
        </p:spPr>
        <p:txBody>
          <a:bodyPr/>
          <a:lstStyle/>
          <a:p>
            <a:pPr eaLnBrk="1"/>
            <a:r>
              <a:rPr lang="en-GB" dirty="0" smtClean="0"/>
              <a:t>Everything* ready to give the full </a:t>
            </a:r>
            <a:r>
              <a:rPr lang="en-GB" dirty="0" err="1" smtClean="0"/>
              <a:t>algo</a:t>
            </a:r>
            <a:endParaRPr lang="en-GB" dirty="0" smtClean="0"/>
          </a:p>
          <a:p>
            <a:pPr marL="0" indent="0" eaLnBrk="1">
              <a:buNone/>
            </a:pPr>
            <a:endParaRPr lang="en-GB" dirty="0" smtClean="0"/>
          </a:p>
          <a:p>
            <a:pPr marL="0" indent="0" eaLnBrk="1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Consider the decision variable at the starting case</a:t>
            </a:r>
          </a:p>
          <a:p>
            <a:r>
              <a:rPr lang="en-GB" dirty="0" smtClean="0"/>
              <a:t>(0, R) start point //2</a:t>
            </a:r>
            <a:r>
              <a:rPr lang="en-GB" baseline="30000" dirty="0" smtClean="0"/>
              <a:t>nd</a:t>
            </a:r>
            <a:r>
              <a:rPr lang="en-GB" dirty="0" smtClean="0"/>
              <a:t> octant</a:t>
            </a:r>
          </a:p>
          <a:p>
            <a:r>
              <a:rPr lang="en-GB" dirty="0" smtClean="0"/>
              <a:t>Next midpoint: (1, R – 1/2)</a:t>
            </a:r>
          </a:p>
          <a:p>
            <a:r>
              <a:rPr lang="en-GB" dirty="0" err="1" smtClean="0"/>
              <a:t>d</a:t>
            </a:r>
            <a:r>
              <a:rPr lang="en-GB" baseline="-25000" dirty="0" err="1" smtClean="0"/>
              <a:t>start</a:t>
            </a:r>
            <a:r>
              <a:rPr lang="en-GB" dirty="0" smtClean="0"/>
              <a:t> = </a:t>
            </a:r>
            <a:r>
              <a:rPr lang="en-GB" dirty="0"/>
              <a:t>F(1, R – 1/2) </a:t>
            </a:r>
            <a:r>
              <a:rPr lang="en-GB" dirty="0" smtClean="0"/>
              <a:t>= 5/4 – R</a:t>
            </a:r>
            <a:r>
              <a:rPr lang="en-GB" dirty="0"/>
              <a:t> </a:t>
            </a:r>
            <a:r>
              <a:rPr lang="en-GB" dirty="0" smtClean="0">
                <a:sym typeface="Wingdings" panose="05000000000000000000" pitchFamily="2" charset="2"/>
              </a:rPr>
              <a:t>//has floating number 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Solution: think something similar to line case (slide 41)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 big deal as GPUs nowadays have float arithmetic built-in? Slide26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eaLnBrk="1"/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95400"/>
            <a:ext cx="2743200" cy="20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29" t="18008" r="14696" b="9371"/>
          <a:stretch/>
        </p:blipFill>
        <p:spPr>
          <a:xfrm>
            <a:off x="304800" y="0"/>
            <a:ext cx="8384147" cy="63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</a:t>
            </a:r>
            <a:r>
              <a:rPr lang="en-GB" dirty="0" smtClean="0"/>
              <a:t>Circle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525963"/>
          </a:xfrm>
        </p:spPr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Complete Algorithm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x=0; y=R; d=5/4 – R;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output(x, y);</a:t>
            </a:r>
          </a:p>
          <a:p>
            <a:pPr marL="0" indent="0">
              <a:buNone/>
            </a:pPr>
            <a:r>
              <a:rPr lang="en-GB" dirty="0" smtClean="0"/>
              <a:t>    while (y&gt;x) //in 2</a:t>
            </a:r>
            <a:r>
              <a:rPr lang="en-GB" baseline="30000" dirty="0" smtClean="0"/>
              <a:t>nd</a:t>
            </a:r>
            <a:r>
              <a:rPr lang="en-GB" dirty="0" smtClean="0"/>
              <a:t> octant</a:t>
            </a:r>
          </a:p>
          <a:p>
            <a:pPr marL="0" indent="0">
              <a:buNone/>
            </a:pPr>
            <a:r>
              <a:rPr lang="en-GB" dirty="0" smtClean="0"/>
              <a:t>       if d &lt; 0  d += 2x+3; x++; //E</a:t>
            </a:r>
          </a:p>
          <a:p>
            <a:pPr marL="0" indent="0">
              <a:buNone/>
            </a:pPr>
            <a:r>
              <a:rPr lang="en-GB" dirty="0" smtClean="0"/>
              <a:t>       else      </a:t>
            </a:r>
            <a:r>
              <a:rPr lang="en-GB" dirty="0"/>
              <a:t>d += </a:t>
            </a:r>
            <a:r>
              <a:rPr lang="en-GB" dirty="0" smtClean="0"/>
              <a:t>2x-2y+5; </a:t>
            </a:r>
            <a:r>
              <a:rPr lang="en-GB" dirty="0"/>
              <a:t>x</a:t>
            </a:r>
            <a:r>
              <a:rPr lang="en-GB" dirty="0" smtClean="0"/>
              <a:t>++; y--; //SE</a:t>
            </a:r>
          </a:p>
          <a:p>
            <a:pPr marL="0" indent="0">
              <a:buNone/>
            </a:pPr>
            <a:r>
              <a:rPr lang="en-GB" dirty="0" smtClean="0"/>
              <a:t>       output(x, y);</a:t>
            </a:r>
            <a:endParaRPr lang="en-GB" dirty="0"/>
          </a:p>
          <a:p>
            <a:pPr marL="0" indent="0" eaLnBrk="1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17638"/>
            <a:ext cx="2743200" cy="2013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14110"/>
            <a:ext cx="28003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</a:t>
            </a:r>
            <a:r>
              <a:rPr lang="en-GB" dirty="0" smtClean="0"/>
              <a:t>Circle Algorithm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525963"/>
          </a:xfrm>
        </p:spPr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Complete </a:t>
            </a:r>
            <a:r>
              <a:rPr lang="en-GB" dirty="0">
                <a:sym typeface="Wingdings" panose="05000000000000000000" pitchFamily="2" charset="2"/>
              </a:rPr>
              <a:t>Algorithm </a:t>
            </a:r>
            <a:r>
              <a:rPr lang="en-GB" dirty="0" smtClean="0">
                <a:sym typeface="Wingdings" panose="05000000000000000000" pitchFamily="2" charset="2"/>
              </a:rPr>
              <a:t>(</a:t>
            </a:r>
            <a:r>
              <a:rPr lang="en-GB" dirty="0">
                <a:sym typeface="Wingdings" panose="05000000000000000000" pitchFamily="2" charset="2"/>
              </a:rPr>
              <a:t>no floating ops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x=0; y=R; D=1 - R; //replace </a:t>
            </a:r>
            <a:r>
              <a:rPr lang="en-GB" dirty="0"/>
              <a:t>all d by D = d - ¼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//because increments are always integer, </a:t>
            </a:r>
            <a:r>
              <a:rPr lang="en-GB" dirty="0"/>
              <a:t>D&lt; - </a:t>
            </a:r>
            <a:r>
              <a:rPr lang="en-GB" dirty="0" smtClean="0"/>
              <a:t>¼ </a:t>
            </a:r>
            <a:r>
              <a:rPr lang="en-GB" dirty="0" smtClean="0">
                <a:sym typeface="Wingdings" panose="05000000000000000000" pitchFamily="2" charset="2"/>
              </a:rPr>
              <a:t>&lt;==&gt; D&lt;0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output(x, y);</a:t>
            </a:r>
          </a:p>
          <a:p>
            <a:pPr marL="0" indent="0">
              <a:buNone/>
            </a:pPr>
            <a:r>
              <a:rPr lang="en-GB" dirty="0" smtClean="0"/>
              <a:t>    while (y&gt;x) //in 2</a:t>
            </a:r>
            <a:r>
              <a:rPr lang="en-GB" baseline="30000" dirty="0" smtClean="0"/>
              <a:t>nd</a:t>
            </a:r>
            <a:r>
              <a:rPr lang="en-GB" dirty="0" smtClean="0"/>
              <a:t> octant</a:t>
            </a:r>
          </a:p>
          <a:p>
            <a:pPr marL="0" indent="0">
              <a:buNone/>
            </a:pPr>
            <a:r>
              <a:rPr lang="en-GB" dirty="0" smtClean="0"/>
              <a:t>       if D &lt; 0  D += 2x+1; x++; //E</a:t>
            </a:r>
          </a:p>
          <a:p>
            <a:pPr marL="0" indent="0">
              <a:buNone/>
            </a:pPr>
            <a:r>
              <a:rPr lang="en-GB" dirty="0" smtClean="0"/>
              <a:t>       else       D </a:t>
            </a:r>
            <a:r>
              <a:rPr lang="en-GB" dirty="0"/>
              <a:t>+= </a:t>
            </a:r>
            <a:r>
              <a:rPr lang="en-GB" dirty="0" smtClean="0"/>
              <a:t>2x-2y+2; </a:t>
            </a:r>
            <a:r>
              <a:rPr lang="en-GB" dirty="0"/>
              <a:t>x</a:t>
            </a:r>
            <a:r>
              <a:rPr lang="en-GB" dirty="0" smtClean="0"/>
              <a:t>++; y--; //SE</a:t>
            </a:r>
          </a:p>
          <a:p>
            <a:pPr marL="0" indent="0">
              <a:buNone/>
            </a:pPr>
            <a:r>
              <a:rPr lang="en-GB" dirty="0" smtClean="0"/>
              <a:t>       output(x, y);</a:t>
            </a:r>
            <a:endParaRPr lang="en-GB" dirty="0"/>
          </a:p>
          <a:p>
            <a:pPr marL="0" indent="0" eaLnBrk="1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143000"/>
            <a:ext cx="1914525" cy="140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14110"/>
            <a:ext cx="28003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Rasterizing Triangles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953000"/>
          </a:xfrm>
        </p:spPr>
        <p:txBody>
          <a:bodyPr/>
          <a:lstStyle/>
          <a:p>
            <a:pPr eaLnBrk="1"/>
            <a:r>
              <a:rPr lang="en-GB" dirty="0" smtClean="0"/>
              <a:t>Can’t we just draw each edge of the triangle (polygon) using DDA or Midpoint Line Algorithm?</a:t>
            </a:r>
          </a:p>
          <a:p>
            <a:pPr lvl="1"/>
            <a:r>
              <a:rPr lang="en-GB" dirty="0" smtClean="0"/>
              <a:t>We get a wireframe model then</a:t>
            </a:r>
          </a:p>
          <a:p>
            <a:pPr lvl="1"/>
            <a:r>
              <a:rPr lang="en-GB" dirty="0" smtClean="0"/>
              <a:t>We do not get the feeling of the area; </a:t>
            </a:r>
            <a:r>
              <a:rPr lang="en-GB" dirty="0" err="1" smtClean="0"/>
              <a:t>coloring</a:t>
            </a:r>
            <a:r>
              <a:rPr lang="en-GB" dirty="0" smtClean="0"/>
              <a:t> would help</a:t>
            </a:r>
          </a:p>
          <a:p>
            <a:pPr eaLnBrk="1"/>
            <a:r>
              <a:rPr lang="en-GB" dirty="0" smtClean="0"/>
              <a:t>We are looking for a drawing algorithm where we can fill the triangles with some </a:t>
            </a:r>
            <a:r>
              <a:rPr lang="en-GB" dirty="0" err="1" smtClean="0"/>
              <a:t>color</a:t>
            </a:r>
            <a:endParaRPr lang="en-GB" dirty="0" smtClean="0"/>
          </a:p>
          <a:p>
            <a:pPr lvl="1"/>
            <a:r>
              <a:rPr lang="en-GB" dirty="0" smtClean="0"/>
              <a:t>Aka scan conversion of the triangle (polygon)</a:t>
            </a:r>
            <a:endParaRPr lang="en-GB" dirty="0"/>
          </a:p>
          <a:p>
            <a:pPr lvl="1"/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67" y="3657600"/>
            <a:ext cx="259598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0075"/>
            <a:ext cx="4972050" cy="13049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981200" y="2667000"/>
            <a:ext cx="8382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57600" y="3886200"/>
            <a:ext cx="9144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3886200"/>
            <a:ext cx="762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Rasterizing Triangles</a:t>
            </a:r>
            <a:endParaRPr lang="en-US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953000"/>
          </a:xfrm>
        </p:spPr>
        <p:txBody>
          <a:bodyPr/>
          <a:lstStyle/>
          <a:p>
            <a:pPr eaLnBrk="1"/>
            <a:r>
              <a:rPr lang="en-GB" dirty="0" smtClean="0"/>
              <a:t>Focus on triangles only because every polygon can be decomposed into triangles</a:t>
            </a:r>
            <a:endParaRPr lang="en-GB" dirty="0"/>
          </a:p>
          <a:p>
            <a:pPr lvl="1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26" y="2743200"/>
            <a:ext cx="56197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13" t="14850" r="10779" b="8815"/>
          <a:stretch/>
        </p:blipFill>
        <p:spPr>
          <a:xfrm>
            <a:off x="0" y="708339"/>
            <a:ext cx="9028090" cy="52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47" t="12807" r="13951" b="3614"/>
          <a:stretch/>
        </p:blipFill>
        <p:spPr>
          <a:xfrm>
            <a:off x="0" y="386367"/>
            <a:ext cx="9015211" cy="579549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648200" y="55626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48200" y="51816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48200" y="48768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44958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41910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886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3505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3124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28194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8200" y="24384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21336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48200" y="1752600"/>
            <a:ext cx="3124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1353598" y="5562600"/>
            <a:ext cx="6418802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24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Scanning through the bounding box of the triangle, hence the name scan conversion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44" t="14108" r="20822" b="4728"/>
          <a:stretch/>
        </p:blipFill>
        <p:spPr>
          <a:xfrm>
            <a:off x="115909" y="309093"/>
            <a:ext cx="8929510" cy="5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08" t="12994" r="8664" b="5843"/>
          <a:stretch/>
        </p:blipFill>
        <p:spPr>
          <a:xfrm>
            <a:off x="128790" y="579550"/>
            <a:ext cx="8847785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65" t="14294" r="17651" b="5285"/>
          <a:stretch/>
        </p:blipFill>
        <p:spPr>
          <a:xfrm>
            <a:off x="154547" y="218940"/>
            <a:ext cx="8597227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82" t="14665" r="23782" b="8814"/>
          <a:stretch/>
        </p:blipFill>
        <p:spPr>
          <a:xfrm>
            <a:off x="228600" y="152400"/>
            <a:ext cx="8315627" cy="6053071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43800" y="685800"/>
            <a:ext cx="1524000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24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GB" sz="2400" dirty="0" err="1" smtClean="0">
                <a:solidFill>
                  <a:srgbClr val="C00000"/>
                </a:solidFill>
              </a:rPr>
              <a:t>c</a:t>
            </a:r>
            <a:r>
              <a:rPr lang="en-GB" sz="2400" baseline="-25000" dirty="0" err="1" smtClean="0">
                <a:solidFill>
                  <a:srgbClr val="C00000"/>
                </a:solidFill>
              </a:rPr>
              <a:t>k</a:t>
            </a:r>
            <a:r>
              <a:rPr lang="en-GB" sz="2400" dirty="0" smtClean="0">
                <a:solidFill>
                  <a:srgbClr val="C00000"/>
                </a:solidFill>
              </a:rPr>
              <a:t> = q</a:t>
            </a:r>
            <a:r>
              <a:rPr lang="en-GB" sz="2400" baseline="-25000" dirty="0" smtClean="0">
                <a:solidFill>
                  <a:srgbClr val="C00000"/>
                </a:solidFill>
              </a:rPr>
              <a:t>0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70631" y="568861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err="1" smtClean="0"/>
              <a:t>Rasterization</a:t>
            </a:r>
            <a:endParaRPr lang="en-GB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670631" y="1906760"/>
            <a:ext cx="7808500" cy="4320454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Converting output primitives into frame buffer updates. Choose which pixels contain which intensity value.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Constraints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Straight lines should appear as a straight line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primitives should start and end accurately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Primitives should have a consistent brightness along their length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They should be drawn rapidly</a:t>
            </a:r>
          </a:p>
        </p:txBody>
      </p:sp>
    </p:spTree>
    <p:extLst>
      <p:ext uri="{BB962C8B-B14F-4D97-AF65-F5344CB8AC3E}">
        <p14:creationId xmlns:p14="http://schemas.microsoft.com/office/powerpoint/2010/main" val="450823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88" t="13737" r="5915" b="4729"/>
          <a:stretch/>
        </p:blipFill>
        <p:spPr>
          <a:xfrm>
            <a:off x="222312" y="152400"/>
            <a:ext cx="8921688" cy="5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02" t="14850" r="20822" b="6957"/>
          <a:stretch/>
        </p:blipFill>
        <p:spPr>
          <a:xfrm>
            <a:off x="167426" y="399244"/>
            <a:ext cx="8871218" cy="58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17" t="16708" r="15008" b="10672"/>
          <a:stretch/>
        </p:blipFill>
        <p:spPr>
          <a:xfrm>
            <a:off x="228600" y="457200"/>
            <a:ext cx="8810600" cy="53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77" t="14478" r="8347" b="6215"/>
          <a:stretch/>
        </p:blipFill>
        <p:spPr>
          <a:xfrm>
            <a:off x="228600" y="152400"/>
            <a:ext cx="8824137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42" t="13550" r="10356" b="7142"/>
          <a:stretch/>
        </p:blipFill>
        <p:spPr>
          <a:xfrm>
            <a:off x="141668" y="412123"/>
            <a:ext cx="8845250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</a:t>
            </a:r>
            <a:r>
              <a:rPr lang="en-US" dirty="0" err="1" smtClean="0"/>
              <a:t>Barycentric</a:t>
            </a:r>
            <a:r>
              <a:rPr lang="en-US" dirty="0" smtClean="0"/>
              <a:t> Coordinates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3914431" cy="283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3612751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</a:t>
            </a:r>
            <a:r>
              <a:rPr lang="en-US" dirty="0" err="1" smtClean="0"/>
              <a:t>Barycentric</a:t>
            </a:r>
            <a:r>
              <a:rPr lang="en-US" dirty="0" smtClean="0"/>
              <a:t> </a:t>
            </a:r>
            <a:r>
              <a:rPr lang="en-US" dirty="0" smtClean="0"/>
              <a:t>Coordinates (more efficient)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63" t="50685" r="29952" b="22678"/>
          <a:stretch/>
        </p:blipFill>
        <p:spPr>
          <a:xfrm>
            <a:off x="746975" y="2047741"/>
            <a:ext cx="4681040" cy="181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254" t="41410" r="11943" b="33145"/>
          <a:stretch/>
        </p:blipFill>
        <p:spPr>
          <a:xfrm>
            <a:off x="746975" y="4220714"/>
            <a:ext cx="7894749" cy="17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Triangle </a:t>
            </a:r>
            <a:r>
              <a:rPr lang="en-US" dirty="0" err="1" smtClean="0"/>
              <a:t>rasterization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20" t="18565" r="20823" b="13271"/>
          <a:stretch/>
        </p:blipFill>
        <p:spPr>
          <a:xfrm>
            <a:off x="152400" y="846138"/>
            <a:ext cx="6055485" cy="5168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430281"/>
            <a:ext cx="2453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Combine this with</a:t>
            </a:r>
          </a:p>
          <a:p>
            <a:r>
              <a:rPr lang="en-US" sz="2400" dirty="0" smtClean="0"/>
              <a:t>incremental linear</a:t>
            </a:r>
          </a:p>
          <a:p>
            <a:r>
              <a:rPr lang="en-US" sz="2400" dirty="0" smtClean="0"/>
              <a:t>interpolation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2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Rasterization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Note that </a:t>
            </a:r>
            <a:r>
              <a:rPr lang="en-US" dirty="0" err="1" smtClean="0"/>
              <a:t>barycentric</a:t>
            </a:r>
            <a:r>
              <a:rPr lang="en-US" dirty="0" smtClean="0"/>
              <a:t> coordinates allow us to</a:t>
            </a:r>
          </a:p>
          <a:p>
            <a:pPr lvl="1"/>
            <a:r>
              <a:rPr lang="en-US" dirty="0" smtClean="0"/>
              <a:t>Make the interior test //could have been done with line </a:t>
            </a:r>
            <a:r>
              <a:rPr lang="en-US" dirty="0" err="1" smtClean="0"/>
              <a:t>eq</a:t>
            </a:r>
            <a:r>
              <a:rPr lang="en-US" dirty="0" smtClean="0"/>
              <a:t> (slide 19)</a:t>
            </a:r>
          </a:p>
          <a:p>
            <a:pPr lvl="1"/>
            <a:r>
              <a:rPr lang="en-US" dirty="0" smtClean="0"/>
              <a:t>Interpolate other attributes such as color: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barycentric</a:t>
            </a:r>
            <a:r>
              <a:rPr lang="en-US" dirty="0" smtClean="0"/>
              <a:t> coordinates are the right way to go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0" y="3352800"/>
            <a:ext cx="4176013" cy="3057412"/>
            <a:chOff x="2300987" y="2962388"/>
            <a:chExt cx="4176013" cy="3057412"/>
          </a:xfrm>
        </p:grpSpPr>
        <p:sp>
          <p:nvSpPr>
            <p:cNvPr id="7" name="Oval 6"/>
            <p:cNvSpPr/>
            <p:nvPr/>
          </p:nvSpPr>
          <p:spPr>
            <a:xfrm>
              <a:off x="4711971" y="539115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92185" y="4241615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00987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77835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8835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41518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8366" y="4492923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9366" y="4492923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0987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77835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58835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1518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8366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99366" y="4871704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00987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77835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58835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41518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8366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9366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00987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7835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58835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41518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8366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99366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78621" y="4492923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55469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36469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19152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0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8621" y="4871704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55469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36469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19152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96000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8621" y="5257800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55469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36469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19152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78621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55469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36469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19152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96000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00987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77835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58835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441518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18366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99366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00987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77835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058835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41518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18366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99366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00987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677835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58835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41518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18366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199366" y="3727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00987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677835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58835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41518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18366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99366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78621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955469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36469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19152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578621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955469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336469" y="3341169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719152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96000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78621" y="3727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55469" y="3727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336469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9152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96000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578621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955469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336469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719152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096000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469819" y="3474519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245005" y="3529243"/>
              <a:ext cx="2286000" cy="1918008"/>
              <a:chOff x="3245005" y="3233855"/>
              <a:chExt cx="2286000" cy="191800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V="1">
                <a:off x="3256156" y="3233855"/>
                <a:ext cx="2274849" cy="769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245005" y="4003288"/>
                <a:ext cx="1527717" cy="1148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4772722" y="3233855"/>
                <a:ext cx="758283" cy="1918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Rectangle 103"/>
          <p:cNvSpPr/>
          <p:nvPr/>
        </p:nvSpPr>
        <p:spPr>
          <a:xfrm>
            <a:off x="1553618" y="3919655"/>
            <a:ext cx="2308302" cy="194600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876800" y="33528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 equation based interior test: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each pixel we visit, we must make an inside test with respect to all three </a:t>
            </a:r>
            <a:r>
              <a:rPr lang="en-US" dirty="0" smtClean="0"/>
              <a:t>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 can simply plug-in the (x, y) value of the visited pixel to each line equation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all are negative, the pixel is inside the triangle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143000" y="464369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440223" y="393789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2681172" y="5900085"/>
            <a:ext cx="86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</a:t>
            </a:r>
            <a:r>
              <a:rPr lang="en-US" baseline="-25000" dirty="0" smtClean="0"/>
              <a:t>2</a:t>
            </a:r>
            <a:r>
              <a:rPr lang="en-US" dirty="0" smtClean="0"/>
              <a:t>, y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2451446"/>
            <a:ext cx="30384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16" t="15222" r="11520" b="3800"/>
          <a:stretch/>
        </p:blipFill>
        <p:spPr>
          <a:xfrm>
            <a:off x="0" y="206061"/>
            <a:ext cx="9050596" cy="6156101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66800" y="5790662"/>
            <a:ext cx="6418802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More efficient than visiting bounding box pixels; here we use slope info to visit few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87296" y="349240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Line Drawing Algorithms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idx="1"/>
          </p:nvPr>
        </p:nvSpPr>
        <p:spPr>
          <a:xfrm>
            <a:off x="406346" y="1432146"/>
            <a:ext cx="8380683" cy="4889481"/>
          </a:xfrm>
        </p:spPr>
        <p:txBody>
          <a:bodyPr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177" dirty="0" smtClean="0"/>
              <a:t>Slope-intercept </a:t>
            </a:r>
            <a:r>
              <a:rPr lang="en-GB" sz="2177" dirty="0"/>
              <a:t>line </a:t>
            </a:r>
            <a:r>
              <a:rPr lang="en-GB" sz="2177" dirty="0" smtClean="0"/>
              <a:t>equation</a:t>
            </a:r>
            <a:r>
              <a:rPr lang="en-GB" sz="2177" dirty="0"/>
              <a:t/>
            </a:r>
            <a:br>
              <a:rPr lang="en-GB" sz="2177" dirty="0"/>
            </a:br>
            <a:r>
              <a:rPr lang="en-GB" sz="2177" dirty="0"/>
              <a:t/>
            </a:r>
            <a:br>
              <a:rPr lang="en-GB" sz="2177" dirty="0"/>
            </a:br>
            <a:endParaRPr lang="en-GB" sz="1200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22569"/>
              </p:ext>
            </p:extLst>
          </p:nvPr>
        </p:nvGraphicFramePr>
        <p:xfrm>
          <a:off x="6543010" y="1533676"/>
          <a:ext cx="1939884" cy="2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4" imgW="977760" imgH="1054080" progId="Equation.3">
                  <p:embed/>
                </p:oleObj>
              </mc:Choice>
              <mc:Fallback>
                <p:oleObj name="Equation" r:id="rId4" imgW="97776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010" y="1533676"/>
                        <a:ext cx="1939884" cy="20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615377"/>
            <a:ext cx="53244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2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stages of the pipeline </a:t>
            </a:r>
            <a:r>
              <a:rPr lang="en-US" dirty="0" smtClean="0"/>
              <a:t>(up to rasterization) is </a:t>
            </a:r>
            <a:r>
              <a:rPr lang="en-US" dirty="0"/>
              <a:t>generally known as the </a:t>
            </a:r>
            <a:r>
              <a:rPr lang="en-US" dirty="0">
                <a:solidFill>
                  <a:srgbClr val="C00000"/>
                </a:solidFill>
              </a:rPr>
              <a:t>vertex </a:t>
            </a:r>
            <a:r>
              <a:rPr lang="en-US" dirty="0" smtClean="0">
                <a:solidFill>
                  <a:srgbClr val="C00000"/>
                </a:solidFill>
              </a:rPr>
              <a:t>pipeline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Rasterization</a:t>
            </a:r>
            <a:r>
              <a:rPr lang="en-US" dirty="0"/>
              <a:t> creates a set of </a:t>
            </a:r>
            <a:r>
              <a:rPr lang="en-US" dirty="0">
                <a:solidFill>
                  <a:srgbClr val="C00000"/>
                </a:solidFill>
              </a:rPr>
              <a:t>fragments</a:t>
            </a:r>
            <a:r>
              <a:rPr lang="en-US" dirty="0"/>
              <a:t> that make up the interior region of the </a:t>
            </a:r>
            <a:r>
              <a:rPr lang="en-US" dirty="0" smtClean="0"/>
              <a:t>primitive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rest of the pipeline which operates </a:t>
            </a:r>
            <a:r>
              <a:rPr lang="en-US" dirty="0"/>
              <a:t>on these fragments is called </a:t>
            </a:r>
            <a:r>
              <a:rPr lang="en-US" dirty="0" smtClean="0">
                <a:solidFill>
                  <a:srgbClr val="C00000"/>
                </a:solidFill>
              </a:rPr>
              <a:t>fragment pipeline</a:t>
            </a:r>
            <a:endParaRPr lang="en-US" dirty="0"/>
          </a:p>
          <a:p>
            <a:r>
              <a:rPr lang="en-US" dirty="0"/>
              <a:t>Fragment pipeline is comprised of several </a:t>
            </a:r>
            <a:r>
              <a:rPr lang="en-US" dirty="0" smtClean="0"/>
              <a:t>operations</a:t>
            </a:r>
            <a:endParaRPr lang="en-US" dirty="0"/>
          </a:p>
          <a:p>
            <a:r>
              <a:rPr lang="en-US" dirty="0"/>
              <a:t>The end result of fragment processing is the update of </a:t>
            </a:r>
            <a:r>
              <a:rPr lang="en-US" dirty="0" smtClean="0"/>
              <a:t>corresponding </a:t>
            </a:r>
            <a:r>
              <a:rPr lang="en-US" dirty="0"/>
              <a:t>locations in the </a:t>
            </a:r>
            <a:r>
              <a:rPr lang="en-US" dirty="0" smtClean="0">
                <a:solidFill>
                  <a:srgbClr val="C00000"/>
                </a:solidFill>
              </a:rPr>
              <a:t>framebuffer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017365"/>
            <a:ext cx="1676400" cy="603504"/>
          </a:xfrm>
          <a:prstGeom prst="rect">
            <a:avLst/>
          </a:prstGeom>
          <a:solidFill>
            <a:srgbClr val="92D050"/>
          </a:solidFill>
          <a:ln>
            <a:solidFill>
              <a:srgbClr val="727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Vertex</a:t>
            </a:r>
          </a:p>
          <a:p>
            <a:pPr algn="ctr"/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9580" y="2263196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61102" y="3017365"/>
            <a:ext cx="1676400" cy="603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Fragment Pipeline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0675" y="3936548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3017365"/>
            <a:ext cx="1676400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Rasterization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57400" y="2601449"/>
            <a:ext cx="1" cy="38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38347" y="3319117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331884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499301" y="3652849"/>
            <a:ext cx="1" cy="38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15375" y="468766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</a:t>
            </a:r>
          </a:p>
          <a:p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43268" y="4687669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</a:t>
            </a:r>
          </a:p>
          <a:p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35282" y="468766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Stencil </a:t>
            </a:r>
          </a:p>
          <a:p>
            <a:r>
              <a:rPr lang="en-US" dirty="0" smtClean="0"/>
              <a:t>Buffer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19" idx="0"/>
          </p:cNvCxnSpPr>
          <p:nvPr/>
        </p:nvCxnSpPr>
        <p:spPr>
          <a:xfrm flipH="1">
            <a:off x="5515485" y="4305880"/>
            <a:ext cx="983816" cy="38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</p:cNvCxnSpPr>
          <p:nvPr/>
        </p:nvCxnSpPr>
        <p:spPr>
          <a:xfrm flipH="1">
            <a:off x="6499301" y="4305880"/>
            <a:ext cx="1" cy="472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0"/>
          </p:cNvCxnSpPr>
          <p:nvPr/>
        </p:nvCxnSpPr>
        <p:spPr>
          <a:xfrm>
            <a:off x="6499301" y="4305880"/>
            <a:ext cx="1206623" cy="38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 pipeline is comprised of many stages:</a:t>
            </a:r>
          </a:p>
          <a:p>
            <a:pPr lvl="1"/>
            <a:r>
              <a:rPr lang="en-US" dirty="0" smtClean="0"/>
              <a:t>Following is OpenGL’s handling of the fragment pipeline</a:t>
            </a:r>
          </a:p>
          <a:p>
            <a:pPr lvl="1"/>
            <a:r>
              <a:rPr lang="en-US" dirty="0" smtClean="0"/>
              <a:t>Different renderers may implement a different set of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5650706" cy="31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2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Buffer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these, the </a:t>
            </a:r>
            <a:r>
              <a:rPr lang="en-US" dirty="0" smtClean="0">
                <a:solidFill>
                  <a:srgbClr val="C00000"/>
                </a:solidFill>
              </a:rPr>
              <a:t>depth buffer test</a:t>
            </a:r>
            <a:r>
              <a:rPr lang="en-US" dirty="0" smtClean="0"/>
              <a:t> is very important to render primitives in correct order</a:t>
            </a:r>
          </a:p>
          <a:p>
            <a:r>
              <a:rPr lang="en-US" dirty="0" smtClean="0"/>
              <a:t>Without depth buffer, the programmer must ensure to render primitives in a back to front order</a:t>
            </a:r>
          </a:p>
          <a:p>
            <a:pPr lvl="1"/>
            <a:r>
              <a:rPr lang="en-US" dirty="0" smtClean="0"/>
              <a:t>Known as painter’s algorithm: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4088368"/>
            <a:ext cx="57531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5574268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wikipedia.com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Buffer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space partitioning trees may be used for this purpose</a:t>
            </a:r>
          </a:p>
          <a:p>
            <a:r>
              <a:rPr lang="en-US" dirty="0" smtClean="0"/>
              <a:t>However, they are costly to generate and may require splitting primitives due to impossible ordering cases: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64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505200"/>
            <a:ext cx="221911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81400" y="6019800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wikipedia.com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Buffer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4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memory was a very valuable resource, such algorithms were implemented</a:t>
            </a:r>
          </a:p>
          <a:p>
            <a:r>
              <a:rPr lang="en-US" dirty="0" smtClean="0"/>
              <a:t>Quake3 was one of the main games that used painter’s algorithm using BSP trees</a:t>
            </a:r>
          </a:p>
          <a:p>
            <a:r>
              <a:rPr lang="en-US" dirty="0" smtClean="0"/>
              <a:t>Each game level was stored as a huge BSP tree</a:t>
            </a:r>
          </a:p>
          <a:p>
            <a:pPr lvl="1"/>
            <a:r>
              <a:rPr lang="en-US" dirty="0"/>
              <a:t>Read more at: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www.bluesnews.com/abrash/chap64.shtml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65</a:t>
            </a:fld>
            <a:endParaRPr lang="en-US"/>
          </a:p>
        </p:txBody>
      </p:sp>
      <p:pic>
        <p:nvPicPr>
          <p:cNvPr id="1026" name="Picture 2" descr="Image result for Quak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45919"/>
            <a:ext cx="335280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Buffer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Main Idea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At each pixel, keep track of the distance to the closest fragment that has been </a:t>
            </a:r>
            <a:r>
              <a:rPr lang="en-US" dirty="0" smtClean="0"/>
              <a:t>drawn in a separate buffer</a:t>
            </a:r>
            <a:endParaRPr lang="en-US" dirty="0"/>
          </a:p>
          <a:p>
            <a:pPr lvl="1"/>
            <a:r>
              <a:rPr lang="en-US" dirty="0"/>
              <a:t>Discard fragments that are </a:t>
            </a:r>
            <a:r>
              <a:rPr lang="en-US" dirty="0" smtClean="0"/>
              <a:t>further </a:t>
            </a:r>
            <a:r>
              <a:rPr lang="en-US" dirty="0"/>
              <a:t>away than that </a:t>
            </a:r>
            <a:r>
              <a:rPr lang="en-US" dirty="0" smtClean="0"/>
              <a:t>distance</a:t>
            </a:r>
            <a:endParaRPr lang="en-US" dirty="0"/>
          </a:p>
          <a:p>
            <a:pPr lvl="1"/>
            <a:r>
              <a:rPr lang="en-US" dirty="0"/>
              <a:t>Otherwise, </a:t>
            </a:r>
            <a:r>
              <a:rPr lang="en-US" b="1" dirty="0"/>
              <a:t>draw</a:t>
            </a:r>
            <a:r>
              <a:rPr lang="en-US" dirty="0"/>
              <a:t> the fragment and </a:t>
            </a:r>
            <a:r>
              <a:rPr lang="en-US" b="1" dirty="0"/>
              <a:t>update</a:t>
            </a:r>
            <a:r>
              <a:rPr lang="en-US" dirty="0"/>
              <a:t> the z-buffer value with the z value of that </a:t>
            </a:r>
            <a:r>
              <a:rPr lang="en-US" dirty="0" smtClean="0"/>
              <a:t>fragment</a:t>
            </a:r>
            <a:endParaRPr lang="en-US" dirty="0"/>
          </a:p>
          <a:p>
            <a:r>
              <a:rPr lang="en-US" dirty="0"/>
              <a:t>Requires an extra memory region, called the </a:t>
            </a:r>
            <a:r>
              <a:rPr lang="en-US" dirty="0">
                <a:solidFill>
                  <a:srgbClr val="C00000"/>
                </a:solidFill>
              </a:rPr>
              <a:t>depth buffer</a:t>
            </a:r>
            <a:r>
              <a:rPr lang="en-US" dirty="0"/>
              <a:t>, to implement this </a:t>
            </a:r>
            <a:r>
              <a:rPr lang="en-US" dirty="0" smtClean="0"/>
              <a:t>solution</a:t>
            </a:r>
            <a:endParaRPr lang="en-US" dirty="0"/>
          </a:p>
          <a:p>
            <a:r>
              <a:rPr lang="en-US" dirty="0"/>
              <a:t>At the beginning of every </a:t>
            </a:r>
            <a:r>
              <a:rPr lang="en-US" dirty="0" smtClean="0"/>
              <a:t>frame, the </a:t>
            </a:r>
            <a:r>
              <a:rPr lang="en-US" dirty="0"/>
              <a:t>depth buffer is reset to </a:t>
            </a:r>
            <a:r>
              <a:rPr lang="en-US" dirty="0">
                <a:solidFill>
                  <a:srgbClr val="C00000"/>
                </a:solidFill>
              </a:rPr>
              <a:t>infinity</a:t>
            </a:r>
            <a:r>
              <a:rPr lang="en-US" dirty="0"/>
              <a:t> (1.0f in practice </a:t>
            </a:r>
            <a:r>
              <a:rPr lang="en-US" dirty="0" smtClean="0"/>
              <a:t>if the depth </a:t>
            </a:r>
            <a:r>
              <a:rPr lang="en-US" dirty="0"/>
              <a:t>range </a:t>
            </a:r>
            <a:r>
              <a:rPr lang="en-US" dirty="0" smtClean="0"/>
              <a:t>is [0.0f,1.0f])</a:t>
            </a:r>
          </a:p>
          <a:p>
            <a:r>
              <a:rPr lang="en-US" dirty="0" smtClean="0"/>
              <a:t>Depth buffer is also known as </a:t>
            </a:r>
            <a:r>
              <a:rPr lang="en-US" dirty="0" smtClean="0">
                <a:solidFill>
                  <a:srgbClr val="C00000"/>
                </a:solidFill>
              </a:rPr>
              <a:t>z-buffer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477 - Computer Graphics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7148"/>
            <a:ext cx="8077200" cy="33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2515" y="1752600"/>
            <a:ext cx="166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state</a:t>
            </a:r>
          </a:p>
          <a:p>
            <a:r>
              <a:rPr lang="en-US" dirty="0" smtClean="0"/>
              <a:t>of depth buffer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0212" y="1752600"/>
            <a:ext cx="141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Resulting</a:t>
            </a:r>
          </a:p>
          <a:p>
            <a:r>
              <a:rPr lang="en-US" dirty="0"/>
              <a:t>d</a:t>
            </a:r>
            <a:r>
              <a:rPr lang="en-US" dirty="0" smtClean="0"/>
              <a:t>epth buffer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56471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z-values of the</a:t>
            </a:r>
          </a:p>
          <a:p>
            <a:r>
              <a:rPr lang="en-US" dirty="0" smtClean="0"/>
              <a:t>second triangle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70212" y="5564714"/>
            <a:ext cx="141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Resulting</a:t>
            </a:r>
          </a:p>
          <a:p>
            <a:r>
              <a:rPr lang="en-US" dirty="0"/>
              <a:t>d</a:t>
            </a:r>
            <a:r>
              <a:rPr lang="en-US" dirty="0" smtClean="0"/>
              <a:t>epth buffer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0819" y="5181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1752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z-values of the</a:t>
            </a:r>
          </a:p>
          <a:p>
            <a:r>
              <a:rPr lang="en-US" dirty="0"/>
              <a:t>f</a:t>
            </a:r>
            <a:r>
              <a:rPr lang="en-US" dirty="0" smtClean="0"/>
              <a:t>irst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87296" y="349240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Line Drawing Algorithms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idx="1"/>
          </p:nvPr>
        </p:nvSpPr>
        <p:spPr>
          <a:xfrm>
            <a:off x="406346" y="1432146"/>
            <a:ext cx="8380683" cy="4889481"/>
          </a:xfrm>
        </p:spPr>
        <p:txBody>
          <a:bodyPr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smtClean="0"/>
              <a:t>Simple approach:</a:t>
            </a:r>
            <a:br>
              <a:rPr lang="en-GB" dirty="0" smtClean="0"/>
            </a:br>
            <a:r>
              <a:rPr lang="en-GB" sz="2177" dirty="0"/>
              <a:t>sample a line at discrete positions at one coordinate from start point to end point, calculate the other coordinate value  from line equation (</a:t>
            </a:r>
            <a:r>
              <a:rPr lang="en-GB" sz="2177" i="1" dirty="0"/>
              <a:t>slope-intercept line equation</a:t>
            </a:r>
            <a:r>
              <a:rPr lang="en-GB" sz="2177" dirty="0"/>
              <a:t>).</a:t>
            </a:r>
            <a:br>
              <a:rPr lang="en-GB" sz="2177" dirty="0"/>
            </a:br>
            <a:r>
              <a:rPr lang="en-GB" sz="2177" dirty="0"/>
              <a:t/>
            </a:r>
            <a:br>
              <a:rPr lang="en-GB" sz="2177" dirty="0"/>
            </a:br>
            <a:r>
              <a:rPr lang="en-GB" sz="2177" dirty="0"/>
              <a:t/>
            </a:r>
            <a:br>
              <a:rPr lang="en-GB" sz="2177" dirty="0"/>
            </a:br>
            <a:r>
              <a:rPr lang="en-GB" sz="2177" dirty="0"/>
              <a:t/>
            </a:r>
            <a:br>
              <a:rPr lang="en-GB" sz="2177" dirty="0"/>
            </a:br>
            <a:r>
              <a:rPr lang="en-GB" sz="2177" dirty="0"/>
              <a:t/>
            </a:r>
            <a:br>
              <a:rPr lang="en-GB" sz="2177" dirty="0"/>
            </a:br>
            <a:r>
              <a:rPr lang="en-GB" sz="2177" dirty="0"/>
              <a:t/>
            </a:r>
            <a:br>
              <a:rPr lang="en-GB" sz="2177" dirty="0"/>
            </a:br>
            <a:r>
              <a:rPr lang="en-GB" sz="2177" dirty="0"/>
              <a:t/>
            </a:r>
            <a:br>
              <a:rPr lang="en-GB" sz="2177" dirty="0"/>
            </a:br>
            <a:r>
              <a:rPr lang="en-GB" sz="2177" dirty="0"/>
              <a:t/>
            </a:r>
            <a:br>
              <a:rPr lang="en-GB" sz="2177" dirty="0"/>
            </a:br>
            <a:endParaRPr lang="en-GB" sz="2177" dirty="0" smtClean="0"/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177" dirty="0" smtClean="0"/>
              <a:t>If  </a:t>
            </a:r>
            <a:r>
              <a:rPr lang="en-GB" sz="2177" i="1" dirty="0" smtClean="0"/>
              <a:t>m&gt;1</a:t>
            </a:r>
            <a:r>
              <a:rPr lang="en-GB" sz="2177" dirty="0" smtClean="0"/>
              <a:t>, increment </a:t>
            </a:r>
            <a:r>
              <a:rPr lang="en-GB" sz="2177" i="1" dirty="0"/>
              <a:t>y</a:t>
            </a:r>
            <a:r>
              <a:rPr lang="en-GB" sz="2177" dirty="0"/>
              <a:t> </a:t>
            </a:r>
            <a:r>
              <a:rPr lang="en-GB" sz="2177" dirty="0" smtClean="0"/>
              <a:t>uniformly and </a:t>
            </a:r>
            <a:r>
              <a:rPr lang="en-GB" sz="2177" dirty="0"/>
              <a:t>find </a:t>
            </a:r>
            <a:r>
              <a:rPr lang="en-GB" sz="2177" i="1" dirty="0"/>
              <a:t>x</a:t>
            </a:r>
            <a:r>
              <a:rPr lang="en-GB" sz="2177" dirty="0"/>
              <a:t/>
            </a:r>
            <a:br>
              <a:rPr lang="en-GB" sz="2177" dirty="0"/>
            </a:br>
            <a:r>
              <a:rPr lang="en-GB" sz="2177" dirty="0"/>
              <a:t>If  </a:t>
            </a:r>
            <a:r>
              <a:rPr lang="en-GB" sz="2177" i="1" dirty="0"/>
              <a:t>m</a:t>
            </a:r>
            <a:r>
              <a:rPr lang="en-GB" sz="2177" i="1" dirty="0">
                <a:latin typeface="Nimbus Roman No9 L" pitchFamily="16" charset="0"/>
              </a:rPr>
              <a:t>≤</a:t>
            </a:r>
            <a:r>
              <a:rPr lang="en-GB" sz="2177" dirty="0">
                <a:latin typeface="Nimbus Roman No9 L" pitchFamily="16" charset="0"/>
              </a:rPr>
              <a:t>1,	</a:t>
            </a:r>
            <a:r>
              <a:rPr lang="en-GB" sz="2177" dirty="0"/>
              <a:t>increment </a:t>
            </a:r>
            <a:r>
              <a:rPr lang="en-GB" sz="2177" i="1" dirty="0" smtClean="0"/>
              <a:t>x </a:t>
            </a:r>
            <a:r>
              <a:rPr lang="en-GB" sz="2177" dirty="0" smtClean="0"/>
              <a:t>uniformly </a:t>
            </a:r>
            <a:r>
              <a:rPr lang="en-GB" sz="2177" dirty="0"/>
              <a:t>and find </a:t>
            </a:r>
            <a:r>
              <a:rPr lang="en-GB" sz="2177" i="1" dirty="0" smtClean="0"/>
              <a:t>y </a:t>
            </a:r>
            <a:r>
              <a:rPr lang="en-GB" sz="1200" i="1" dirty="0" smtClean="0">
                <a:solidFill>
                  <a:srgbClr val="FF0000"/>
                </a:solidFill>
              </a:rPr>
              <a:t>//exchange the role of x and y</a:t>
            </a:r>
            <a:endParaRPr lang="en-GB" sz="1200" i="1" dirty="0">
              <a:solidFill>
                <a:srgbClr val="FF0000"/>
              </a:solidFill>
            </a:endParaRPr>
          </a:p>
        </p:txBody>
      </p:sp>
      <p:grpSp>
        <p:nvGrpSpPr>
          <p:cNvPr id="1029" name="Group 3"/>
          <p:cNvGrpSpPr>
            <a:grpSpLocks/>
          </p:cNvGrpSpPr>
          <p:nvPr/>
        </p:nvGrpSpPr>
        <p:grpSpPr bwMode="auto">
          <a:xfrm>
            <a:off x="5123580" y="3961857"/>
            <a:ext cx="1113237" cy="1261572"/>
            <a:chOff x="3547" y="2609"/>
            <a:chExt cx="773" cy="876"/>
          </a:xfrm>
        </p:grpSpPr>
        <p:sp>
          <p:nvSpPr>
            <p:cNvPr id="1047" name="Line 4"/>
            <p:cNvSpPr>
              <a:spLocks noChangeShapeType="1"/>
            </p:cNvSpPr>
            <p:nvPr/>
          </p:nvSpPr>
          <p:spPr bwMode="auto">
            <a:xfrm>
              <a:off x="3586" y="3390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48" name="Line 5"/>
            <p:cNvSpPr>
              <a:spLocks noChangeShapeType="1"/>
            </p:cNvSpPr>
            <p:nvPr/>
          </p:nvSpPr>
          <p:spPr bwMode="auto">
            <a:xfrm>
              <a:off x="3571" y="2841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49" name="Line 6"/>
            <p:cNvSpPr>
              <a:spLocks noChangeShapeType="1"/>
            </p:cNvSpPr>
            <p:nvPr/>
          </p:nvSpPr>
          <p:spPr bwMode="auto">
            <a:xfrm>
              <a:off x="3571" y="2978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0" name="Line 7"/>
            <p:cNvSpPr>
              <a:spLocks noChangeShapeType="1"/>
            </p:cNvSpPr>
            <p:nvPr/>
          </p:nvSpPr>
          <p:spPr bwMode="auto">
            <a:xfrm>
              <a:off x="3571" y="3115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1" name="Line 8"/>
            <p:cNvSpPr>
              <a:spLocks noChangeShapeType="1"/>
            </p:cNvSpPr>
            <p:nvPr/>
          </p:nvSpPr>
          <p:spPr bwMode="auto">
            <a:xfrm>
              <a:off x="3579" y="3253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2" name="Line 9"/>
            <p:cNvSpPr>
              <a:spLocks noChangeShapeType="1"/>
            </p:cNvSpPr>
            <p:nvPr/>
          </p:nvSpPr>
          <p:spPr bwMode="auto">
            <a:xfrm>
              <a:off x="3571" y="2703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3" name="Line 10"/>
            <p:cNvSpPr>
              <a:spLocks noChangeShapeType="1"/>
            </p:cNvSpPr>
            <p:nvPr/>
          </p:nvSpPr>
          <p:spPr bwMode="auto">
            <a:xfrm>
              <a:off x="3680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4" name="Line 11"/>
            <p:cNvSpPr>
              <a:spLocks noChangeShapeType="1"/>
            </p:cNvSpPr>
            <p:nvPr/>
          </p:nvSpPr>
          <p:spPr bwMode="auto">
            <a:xfrm>
              <a:off x="3834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5" name="Line 12"/>
            <p:cNvSpPr>
              <a:spLocks noChangeShapeType="1"/>
            </p:cNvSpPr>
            <p:nvPr/>
          </p:nvSpPr>
          <p:spPr bwMode="auto">
            <a:xfrm>
              <a:off x="3989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6" name="Line 13"/>
            <p:cNvSpPr>
              <a:spLocks noChangeShapeType="1"/>
            </p:cNvSpPr>
            <p:nvPr/>
          </p:nvSpPr>
          <p:spPr bwMode="auto">
            <a:xfrm>
              <a:off x="4143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7" name="Line 14"/>
            <p:cNvSpPr>
              <a:spLocks noChangeShapeType="1"/>
            </p:cNvSpPr>
            <p:nvPr/>
          </p:nvSpPr>
          <p:spPr bwMode="auto">
            <a:xfrm>
              <a:off x="4297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8" name="Oval 15"/>
            <p:cNvSpPr>
              <a:spLocks noChangeArrowheads="1"/>
            </p:cNvSpPr>
            <p:nvPr/>
          </p:nvSpPr>
          <p:spPr bwMode="auto">
            <a:xfrm>
              <a:off x="3688" y="3113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059" name="Oval 16"/>
            <p:cNvSpPr>
              <a:spLocks noChangeArrowheads="1"/>
            </p:cNvSpPr>
            <p:nvPr/>
          </p:nvSpPr>
          <p:spPr bwMode="auto">
            <a:xfrm>
              <a:off x="3844" y="3113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060" name="Oval 17"/>
            <p:cNvSpPr>
              <a:spLocks noChangeArrowheads="1"/>
            </p:cNvSpPr>
            <p:nvPr/>
          </p:nvSpPr>
          <p:spPr bwMode="auto">
            <a:xfrm>
              <a:off x="3993" y="2988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061" name="Oval 18"/>
            <p:cNvSpPr>
              <a:spLocks noChangeArrowheads="1"/>
            </p:cNvSpPr>
            <p:nvPr/>
          </p:nvSpPr>
          <p:spPr bwMode="auto">
            <a:xfrm>
              <a:off x="4149" y="2988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062" name="Oval 19"/>
            <p:cNvSpPr>
              <a:spLocks noChangeArrowheads="1"/>
            </p:cNvSpPr>
            <p:nvPr/>
          </p:nvSpPr>
          <p:spPr bwMode="auto">
            <a:xfrm>
              <a:off x="3547" y="3266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</p:grpSp>
      <p:sp>
        <p:nvSpPr>
          <p:cNvPr id="1030" name="Line 20"/>
          <p:cNvSpPr>
            <a:spLocks noChangeShapeType="1"/>
          </p:cNvSpPr>
          <p:nvPr/>
        </p:nvSpPr>
        <p:spPr bwMode="auto">
          <a:xfrm>
            <a:off x="6946810" y="5066453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1" name="Line 21"/>
          <p:cNvSpPr>
            <a:spLocks noChangeShapeType="1"/>
          </p:cNvSpPr>
          <p:nvPr/>
        </p:nvSpPr>
        <p:spPr bwMode="auto">
          <a:xfrm>
            <a:off x="6923768" y="4274370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2" name="Line 22"/>
          <p:cNvSpPr>
            <a:spLocks noChangeShapeType="1"/>
          </p:cNvSpPr>
          <p:nvPr/>
        </p:nvSpPr>
        <p:spPr bwMode="auto">
          <a:xfrm>
            <a:off x="6923768" y="4473111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3" name="Line 23"/>
          <p:cNvSpPr>
            <a:spLocks noChangeShapeType="1"/>
          </p:cNvSpPr>
          <p:nvPr/>
        </p:nvSpPr>
        <p:spPr bwMode="auto">
          <a:xfrm>
            <a:off x="6923768" y="4670412"/>
            <a:ext cx="105851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4" name="Line 24"/>
          <p:cNvSpPr>
            <a:spLocks noChangeShapeType="1"/>
          </p:cNvSpPr>
          <p:nvPr/>
        </p:nvSpPr>
        <p:spPr bwMode="auto">
          <a:xfrm>
            <a:off x="6935289" y="4867712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5" name="Line 25"/>
          <p:cNvSpPr>
            <a:spLocks noChangeShapeType="1"/>
          </p:cNvSpPr>
          <p:nvPr/>
        </p:nvSpPr>
        <p:spPr bwMode="auto">
          <a:xfrm>
            <a:off x="6923768" y="4077069"/>
            <a:ext cx="105851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6" name="Line 26"/>
          <p:cNvSpPr>
            <a:spLocks noChangeShapeType="1"/>
          </p:cNvSpPr>
          <p:nvPr/>
        </p:nvSpPr>
        <p:spPr bwMode="auto">
          <a:xfrm>
            <a:off x="7082185" y="3940255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7" name="Line 27"/>
          <p:cNvSpPr>
            <a:spLocks noChangeShapeType="1"/>
          </p:cNvSpPr>
          <p:nvPr/>
        </p:nvSpPr>
        <p:spPr bwMode="auto">
          <a:xfrm>
            <a:off x="7303968" y="3940255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8" name="Line 28"/>
          <p:cNvSpPr>
            <a:spLocks noChangeShapeType="1"/>
          </p:cNvSpPr>
          <p:nvPr/>
        </p:nvSpPr>
        <p:spPr bwMode="auto">
          <a:xfrm>
            <a:off x="7525751" y="3940255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9" name="Line 29"/>
          <p:cNvSpPr>
            <a:spLocks noChangeShapeType="1"/>
          </p:cNvSpPr>
          <p:nvPr/>
        </p:nvSpPr>
        <p:spPr bwMode="auto">
          <a:xfrm>
            <a:off x="7748975" y="3940255"/>
            <a:ext cx="1440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40" name="Line 30"/>
          <p:cNvSpPr>
            <a:spLocks noChangeShapeType="1"/>
          </p:cNvSpPr>
          <p:nvPr/>
        </p:nvSpPr>
        <p:spPr bwMode="auto">
          <a:xfrm>
            <a:off x="7970758" y="3940255"/>
            <a:ext cx="1440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41" name="Oval 31"/>
          <p:cNvSpPr>
            <a:spLocks noChangeArrowheads="1"/>
          </p:cNvSpPr>
          <p:nvPr/>
        </p:nvSpPr>
        <p:spPr bwMode="auto">
          <a:xfrm>
            <a:off x="7092266" y="4666090"/>
            <a:ext cx="191540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2" name="Oval 32"/>
          <p:cNvSpPr>
            <a:spLocks noChangeArrowheads="1"/>
          </p:cNvSpPr>
          <p:nvPr/>
        </p:nvSpPr>
        <p:spPr bwMode="auto">
          <a:xfrm>
            <a:off x="7306848" y="4277249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3" name="Oval 33"/>
          <p:cNvSpPr>
            <a:spLocks noChangeArrowheads="1"/>
          </p:cNvSpPr>
          <p:nvPr/>
        </p:nvSpPr>
        <p:spPr bwMode="auto">
          <a:xfrm>
            <a:off x="7790739" y="3456363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4" name="Oval 34"/>
          <p:cNvSpPr>
            <a:spLocks noChangeArrowheads="1"/>
          </p:cNvSpPr>
          <p:nvPr/>
        </p:nvSpPr>
        <p:spPr bwMode="auto">
          <a:xfrm>
            <a:off x="7531512" y="3876887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5" name="Oval 35"/>
          <p:cNvSpPr>
            <a:spLocks noChangeArrowheads="1"/>
          </p:cNvSpPr>
          <p:nvPr/>
        </p:nvSpPr>
        <p:spPr bwMode="auto">
          <a:xfrm>
            <a:off x="6867602" y="5098136"/>
            <a:ext cx="191540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6" name="Text Box 39"/>
          <p:cNvSpPr txBox="1">
            <a:spLocks noChangeArrowheads="1"/>
          </p:cNvSpPr>
          <p:nvPr/>
        </p:nvSpPr>
        <p:spPr bwMode="auto">
          <a:xfrm>
            <a:off x="6486585" y="5439911"/>
            <a:ext cx="2281394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77" dirty="0">
                <a:latin typeface="Verdana" panose="020B0604030504040204" pitchFamily="34" charset="0"/>
              </a:rPr>
              <a:t>Is this correct?</a:t>
            </a:r>
          </a:p>
        </p:txBody>
      </p:sp>
      <p:graphicFrame>
        <p:nvGraphicFramePr>
          <p:cNvPr id="1026" name="Object 40"/>
          <p:cNvGraphicFramePr>
            <a:graphicFrameLocks noChangeAspect="1"/>
          </p:cNvGraphicFramePr>
          <p:nvPr>
            <p:extLst/>
          </p:nvPr>
        </p:nvGraphicFramePr>
        <p:xfrm>
          <a:off x="1660737" y="3229540"/>
          <a:ext cx="1939884" cy="2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4" imgW="977760" imgH="1054080" progId="Equation.3">
                  <p:embed/>
                </p:oleObj>
              </mc:Choice>
              <mc:Fallback>
                <p:oleObj name="Equation" r:id="rId4" imgW="97776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737" y="3229540"/>
                        <a:ext cx="1939884" cy="20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7105227" y="4875631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7304688" y="4483935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7512790" y="4085338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42" name="Oval 33"/>
          <p:cNvSpPr>
            <a:spLocks noChangeArrowheads="1"/>
          </p:cNvSpPr>
          <p:nvPr/>
        </p:nvSpPr>
        <p:spPr bwMode="auto">
          <a:xfrm>
            <a:off x="7779217" y="3703831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</p:spTree>
    <p:extLst>
      <p:ext uri="{BB962C8B-B14F-4D97-AF65-F5344CB8AC3E}">
        <p14:creationId xmlns:p14="http://schemas.microsoft.com/office/powerpoint/2010/main" val="107072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79" t="13179" r="27167" b="6585"/>
          <a:stretch/>
        </p:blipFill>
        <p:spPr>
          <a:xfrm>
            <a:off x="52588" y="180303"/>
            <a:ext cx="9015212" cy="612354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357" y="4840391"/>
            <a:ext cx="4241854" cy="14634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177" dirty="0" smtClean="0">
                <a:solidFill>
                  <a:srgbClr val="FF0000"/>
                </a:solidFill>
              </a:rPr>
              <a:t>x0=.5, y0=1.91+.37/2 = 2.09</a:t>
            </a:r>
            <a:endParaRPr lang="en-GB" sz="2177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20946" y="5181600"/>
            <a:ext cx="1483034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u="sng" dirty="0" smtClean="0">
                <a:solidFill>
                  <a:srgbClr val="FF0000"/>
                </a:solidFill>
              </a:rPr>
              <a:t>x</a:t>
            </a:r>
            <a:r>
              <a:rPr lang="en-GB" sz="1200" dirty="0">
                <a:solidFill>
                  <a:srgbClr val="FF0000"/>
                </a:solidFill>
              </a:rPr>
              <a:t>	</a:t>
            </a:r>
            <a:r>
              <a:rPr lang="en-GB" sz="1200" u="sng" dirty="0" smtClean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1	2.28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	2.65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3	3.02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4	3.39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5	3.76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6	4.13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Plotted pixels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566405" y="1731062"/>
            <a:ext cx="1440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051737" y="1728182"/>
            <a:ext cx="7200" cy="4281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534187" y="1738264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012318" y="1756986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471726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576486" y="5368886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32653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1240931" y="2710365"/>
            <a:ext cx="6074558" cy="331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1240931" y="3168333"/>
            <a:ext cx="607455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240932" y="1893800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1240931" y="3624863"/>
            <a:ext cx="6074558" cy="86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240932" y="4523517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1240931" y="4931078"/>
            <a:ext cx="6074558" cy="172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240931" y="5373206"/>
            <a:ext cx="6074558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1240932" y="4082831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240932" y="5838375"/>
            <a:ext cx="6139365" cy="72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3931133" y="1723863"/>
            <a:ext cx="1440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416465" y="1720983"/>
            <a:ext cx="7200" cy="42815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898916" y="1731063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377046" y="1749785"/>
            <a:ext cx="1441" cy="42527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836454" y="1723863"/>
            <a:ext cx="1872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6336186" y="1731063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6858961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1240932" y="2318644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155427" y="5976628"/>
            <a:ext cx="326914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21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465801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30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2611956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22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049227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25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1240932" y="5453854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174685" y="1926923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18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6373631" y="1870757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0" name="Oval 35"/>
          <p:cNvSpPr>
            <a:spLocks noChangeArrowheads="1"/>
          </p:cNvSpPr>
          <p:nvPr/>
        </p:nvSpPr>
        <p:spPr bwMode="auto">
          <a:xfrm>
            <a:off x="2048856" y="4942601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1" name="Oval 36"/>
          <p:cNvSpPr>
            <a:spLocks noChangeArrowheads="1"/>
          </p:cNvSpPr>
          <p:nvPr/>
        </p:nvSpPr>
        <p:spPr bwMode="auto">
          <a:xfrm>
            <a:off x="2541388" y="4526396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2" name="Oval 37"/>
          <p:cNvSpPr>
            <a:spLocks noChangeArrowheads="1"/>
          </p:cNvSpPr>
          <p:nvPr/>
        </p:nvSpPr>
        <p:spPr bwMode="auto">
          <a:xfrm>
            <a:off x="3013757" y="4514875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3" name="Oval 38"/>
          <p:cNvSpPr>
            <a:spLocks noChangeArrowheads="1"/>
          </p:cNvSpPr>
          <p:nvPr/>
        </p:nvSpPr>
        <p:spPr bwMode="auto">
          <a:xfrm>
            <a:off x="3478927" y="4091470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4" name="Oval 39"/>
          <p:cNvSpPr>
            <a:spLocks noChangeArrowheads="1"/>
          </p:cNvSpPr>
          <p:nvPr/>
        </p:nvSpPr>
        <p:spPr bwMode="auto">
          <a:xfrm>
            <a:off x="3941215" y="3636383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5" name="Oval 40"/>
          <p:cNvSpPr>
            <a:spLocks noChangeArrowheads="1"/>
          </p:cNvSpPr>
          <p:nvPr/>
        </p:nvSpPr>
        <p:spPr bwMode="auto">
          <a:xfrm>
            <a:off x="4426546" y="3171215"/>
            <a:ext cx="459409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6" name="Oval 41"/>
          <p:cNvSpPr>
            <a:spLocks noChangeArrowheads="1"/>
          </p:cNvSpPr>
          <p:nvPr/>
        </p:nvSpPr>
        <p:spPr bwMode="auto">
          <a:xfrm>
            <a:off x="4888834" y="2714686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7" name="Oval 42"/>
          <p:cNvSpPr>
            <a:spLocks noChangeArrowheads="1"/>
          </p:cNvSpPr>
          <p:nvPr/>
        </p:nvSpPr>
        <p:spPr bwMode="auto">
          <a:xfrm>
            <a:off x="5371286" y="2713247"/>
            <a:ext cx="459409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8" name="Oval 43"/>
          <p:cNvSpPr>
            <a:spLocks noChangeArrowheads="1"/>
          </p:cNvSpPr>
          <p:nvPr/>
        </p:nvSpPr>
        <p:spPr bwMode="auto">
          <a:xfrm>
            <a:off x="5833573" y="2297042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9" name="Line 34"/>
          <p:cNvSpPr>
            <a:spLocks noChangeShapeType="1"/>
          </p:cNvSpPr>
          <p:nvPr/>
        </p:nvSpPr>
        <p:spPr bwMode="auto">
          <a:xfrm flipV="1">
            <a:off x="1828514" y="2056538"/>
            <a:ext cx="4768341" cy="352981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308865" y="1276263"/>
            <a:ext cx="8229600" cy="685800"/>
          </a:xfrm>
        </p:spPr>
        <p:txBody>
          <a:bodyPr/>
          <a:lstStyle/>
          <a:p>
            <a:pPr eaLnBrk="1"/>
            <a:r>
              <a:rPr lang="en-US" dirty="0" smtClean="0"/>
              <a:t>Digitize the line with endpoints (20,10) and (30,18)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7598048" y="2824763"/>
            <a:ext cx="1195038" cy="30136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u="sng" dirty="0" smtClean="0">
                <a:solidFill>
                  <a:srgbClr val="FF0000"/>
                </a:solidFill>
              </a:rPr>
              <a:t>x</a:t>
            </a:r>
            <a:r>
              <a:rPr lang="en-GB" sz="1200" dirty="0">
                <a:solidFill>
                  <a:srgbClr val="FF0000"/>
                </a:solidFill>
              </a:rPr>
              <a:t>	</a:t>
            </a:r>
            <a:r>
              <a:rPr lang="en-GB" sz="1200" u="sng" dirty="0" smtClean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20	10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21	10.8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22	11.6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23	12.4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24	13.2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25	14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26            14.8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27	15.6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28	16.4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29	17.2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 smtClean="0">
                <a:solidFill>
                  <a:srgbClr val="FF0000"/>
                </a:solidFill>
              </a:rPr>
              <a:t>30	18  	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3726</TotalTime>
  <Words>2511</Words>
  <Application>Microsoft Macintosh PowerPoint</Application>
  <PresentationFormat>On-screen Show (4:3)</PresentationFormat>
  <Paragraphs>420</Paragraphs>
  <Slides>67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BentonSansTRUMed</vt:lpstr>
      <vt:lpstr>BentonSansTRUReg</vt:lpstr>
      <vt:lpstr>Calibri</vt:lpstr>
      <vt:lpstr>Nimbus Roman No9 L</vt:lpstr>
      <vt:lpstr>StarSymbol</vt:lpstr>
      <vt:lpstr>Times New Roman</vt:lpstr>
      <vt:lpstr>Verdana</vt:lpstr>
      <vt:lpstr>Wingdings</vt:lpstr>
      <vt:lpstr>1_metu</vt:lpstr>
      <vt:lpstr>Equation</vt:lpstr>
      <vt:lpstr>OpenOffice.org</vt:lpstr>
      <vt:lpstr>CENG 477 Introduction to Computer Graphics</vt:lpstr>
      <vt:lpstr>Goal</vt:lpstr>
      <vt:lpstr>Primitives</vt:lpstr>
      <vt:lpstr>PowerPoint Presentation</vt:lpstr>
      <vt:lpstr>Rasterization</vt:lpstr>
      <vt:lpstr>Line Drawing Algorithms</vt:lpstr>
      <vt:lpstr>Line Drawing Algorithms</vt:lpstr>
      <vt:lpstr>PowerPoint Presentation</vt:lpstr>
      <vt:lpstr>Plotted pixels</vt:lpstr>
      <vt:lpstr>Digital Differential Analyzer</vt:lpstr>
      <vt:lpstr>PowerPoint Presentation</vt:lpstr>
      <vt:lpstr>PowerPoint Presentation</vt:lpstr>
      <vt:lpstr>PowerPoint Presentation</vt:lpstr>
      <vt:lpstr>PowerPoint Presentation</vt:lpstr>
      <vt:lpstr>DDA</vt:lpstr>
      <vt:lpstr>DDA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Float vs Integer</vt:lpstr>
      <vt:lpstr>Example</vt:lpstr>
      <vt:lpstr>Example continued...</vt:lpstr>
      <vt:lpstr>Plotted pixels</vt:lpstr>
      <vt:lpstr>Bresenham's Line Algorithm</vt:lpstr>
      <vt:lpstr>PowerPoint Presentation</vt:lpstr>
      <vt:lpstr>Bresenham’s Line-Drawing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Rasterizing Triangles</vt:lpstr>
      <vt:lpstr>Rasterizing 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Computing the Barycentric Coordinates</vt:lpstr>
      <vt:lpstr>Computing the Barycentric Coordinates (more efficient)</vt:lpstr>
      <vt:lpstr>Triangle rasterization algorithm</vt:lpstr>
      <vt:lpstr>Triangle Rasterization</vt:lpstr>
      <vt:lpstr>PowerPoint Presentation</vt:lpstr>
      <vt:lpstr>Fragment Processing</vt:lpstr>
      <vt:lpstr>Fragment Processing</vt:lpstr>
      <vt:lpstr>Fragment Processing</vt:lpstr>
      <vt:lpstr>Depth Buffer Test</vt:lpstr>
      <vt:lpstr>Depth Buffer Test</vt:lpstr>
      <vt:lpstr>Depth Buffer Test</vt:lpstr>
      <vt:lpstr>Depth Buffer Test</vt:lpstr>
      <vt:lpstr>Example</vt:lpstr>
    </vt:vector>
  </TitlesOfParts>
  <Company>AMD, Inc.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yusuf_sahillioglu yusuf_sahillioglu</cp:lastModifiedBy>
  <cp:revision>478</cp:revision>
  <dcterms:created xsi:type="dcterms:W3CDTF">2011-10-08T08:51:54Z</dcterms:created>
  <dcterms:modified xsi:type="dcterms:W3CDTF">2017-11-16T07:57:29Z</dcterms:modified>
</cp:coreProperties>
</file>