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6" r:id="rId1"/>
  </p:sldMasterIdLst>
  <p:notesMasterIdLst>
    <p:notesMasterId r:id="rId223"/>
  </p:notesMasterIdLst>
  <p:handoutMasterIdLst>
    <p:handoutMasterId r:id="rId224"/>
  </p:handoutMasterIdLst>
  <p:sldIdLst>
    <p:sldId id="256" r:id="rId2"/>
    <p:sldId id="478" r:id="rId3"/>
    <p:sldId id="479" r:id="rId4"/>
    <p:sldId id="480" r:id="rId5"/>
    <p:sldId id="481" r:id="rId6"/>
    <p:sldId id="486" r:id="rId7"/>
    <p:sldId id="483" r:id="rId8"/>
    <p:sldId id="485" r:id="rId9"/>
    <p:sldId id="487" r:id="rId10"/>
    <p:sldId id="484" r:id="rId11"/>
    <p:sldId id="482" r:id="rId12"/>
    <p:sldId id="488" r:id="rId13"/>
    <p:sldId id="735" r:id="rId14"/>
    <p:sldId id="736" r:id="rId15"/>
    <p:sldId id="489" r:id="rId16"/>
    <p:sldId id="499" r:id="rId17"/>
    <p:sldId id="500" r:id="rId18"/>
    <p:sldId id="501" r:id="rId19"/>
    <p:sldId id="502" r:id="rId20"/>
    <p:sldId id="503" r:id="rId21"/>
    <p:sldId id="504" r:id="rId22"/>
    <p:sldId id="505" r:id="rId23"/>
    <p:sldId id="506" r:id="rId24"/>
    <p:sldId id="507" r:id="rId25"/>
    <p:sldId id="508" r:id="rId26"/>
    <p:sldId id="509" r:id="rId27"/>
    <p:sldId id="544" r:id="rId28"/>
    <p:sldId id="490" r:id="rId29"/>
    <p:sldId id="513" r:id="rId30"/>
    <p:sldId id="491" r:id="rId31"/>
    <p:sldId id="492" r:id="rId32"/>
    <p:sldId id="493" r:id="rId33"/>
    <p:sldId id="494" r:id="rId34"/>
    <p:sldId id="495" r:id="rId35"/>
    <p:sldId id="496" r:id="rId36"/>
    <p:sldId id="497" r:id="rId37"/>
    <p:sldId id="514" r:id="rId38"/>
    <p:sldId id="515" r:id="rId39"/>
    <p:sldId id="516" r:id="rId40"/>
    <p:sldId id="517" r:id="rId41"/>
    <p:sldId id="518" r:id="rId42"/>
    <p:sldId id="519" r:id="rId43"/>
    <p:sldId id="520" r:id="rId44"/>
    <p:sldId id="521" r:id="rId45"/>
    <p:sldId id="522" r:id="rId46"/>
    <p:sldId id="523" r:id="rId47"/>
    <p:sldId id="524" r:id="rId48"/>
    <p:sldId id="525" r:id="rId49"/>
    <p:sldId id="526" r:id="rId50"/>
    <p:sldId id="527" r:id="rId51"/>
    <p:sldId id="528" r:id="rId52"/>
    <p:sldId id="529" r:id="rId53"/>
    <p:sldId id="530" r:id="rId54"/>
    <p:sldId id="531" r:id="rId55"/>
    <p:sldId id="532" r:id="rId56"/>
    <p:sldId id="533" r:id="rId57"/>
    <p:sldId id="534" r:id="rId58"/>
    <p:sldId id="535" r:id="rId59"/>
    <p:sldId id="536" r:id="rId60"/>
    <p:sldId id="537" r:id="rId61"/>
    <p:sldId id="538" r:id="rId62"/>
    <p:sldId id="539" r:id="rId63"/>
    <p:sldId id="683" r:id="rId64"/>
    <p:sldId id="498" r:id="rId65"/>
    <p:sldId id="510" r:id="rId66"/>
    <p:sldId id="702" r:id="rId67"/>
    <p:sldId id="511" r:id="rId68"/>
    <p:sldId id="703" r:id="rId69"/>
    <p:sldId id="512" r:id="rId70"/>
    <p:sldId id="705" r:id="rId71"/>
    <p:sldId id="540" r:id="rId72"/>
    <p:sldId id="541" r:id="rId73"/>
    <p:sldId id="542" r:id="rId74"/>
    <p:sldId id="543" r:id="rId75"/>
    <p:sldId id="706" r:id="rId76"/>
    <p:sldId id="707" r:id="rId77"/>
    <p:sldId id="708" r:id="rId78"/>
    <p:sldId id="709" r:id="rId79"/>
    <p:sldId id="710" r:id="rId80"/>
    <p:sldId id="711" r:id="rId81"/>
    <p:sldId id="712" r:id="rId82"/>
    <p:sldId id="713" r:id="rId83"/>
    <p:sldId id="714" r:id="rId84"/>
    <p:sldId id="718" r:id="rId85"/>
    <p:sldId id="719" r:id="rId86"/>
    <p:sldId id="716" r:id="rId87"/>
    <p:sldId id="717" r:id="rId88"/>
    <p:sldId id="694" r:id="rId89"/>
    <p:sldId id="695" r:id="rId90"/>
    <p:sldId id="696" r:id="rId91"/>
    <p:sldId id="697" r:id="rId92"/>
    <p:sldId id="698" r:id="rId93"/>
    <p:sldId id="720" r:id="rId94"/>
    <p:sldId id="721" r:id="rId95"/>
    <p:sldId id="722" r:id="rId96"/>
    <p:sldId id="723" r:id="rId97"/>
    <p:sldId id="724" r:id="rId98"/>
    <p:sldId id="725" r:id="rId99"/>
    <p:sldId id="726" r:id="rId100"/>
    <p:sldId id="545" r:id="rId101"/>
    <p:sldId id="734" r:id="rId102"/>
    <p:sldId id="655" r:id="rId103"/>
    <p:sldId id="656" r:id="rId104"/>
    <p:sldId id="658" r:id="rId105"/>
    <p:sldId id="659" r:id="rId106"/>
    <p:sldId id="660" r:id="rId107"/>
    <p:sldId id="661" r:id="rId108"/>
    <p:sldId id="657" r:id="rId109"/>
    <p:sldId id="663" r:id="rId110"/>
    <p:sldId id="693" r:id="rId111"/>
    <p:sldId id="692" r:id="rId112"/>
    <p:sldId id="664" r:id="rId113"/>
    <p:sldId id="668" r:id="rId114"/>
    <p:sldId id="665" r:id="rId115"/>
    <p:sldId id="666" r:id="rId116"/>
    <p:sldId id="662" r:id="rId117"/>
    <p:sldId id="546" r:id="rId118"/>
    <p:sldId id="669" r:id="rId119"/>
    <p:sldId id="699" r:id="rId120"/>
    <p:sldId id="670" r:id="rId121"/>
    <p:sldId id="671" r:id="rId122"/>
    <p:sldId id="672" r:id="rId123"/>
    <p:sldId id="673" r:id="rId124"/>
    <p:sldId id="675" r:id="rId125"/>
    <p:sldId id="674" r:id="rId126"/>
    <p:sldId id="676" r:id="rId127"/>
    <p:sldId id="677" r:id="rId128"/>
    <p:sldId id="678" r:id="rId129"/>
    <p:sldId id="679" r:id="rId130"/>
    <p:sldId id="681" r:id="rId131"/>
    <p:sldId id="548" r:id="rId132"/>
    <p:sldId id="649" r:id="rId133"/>
    <p:sldId id="650" r:id="rId134"/>
    <p:sldId id="680" r:id="rId135"/>
    <p:sldId id="558" r:id="rId136"/>
    <p:sldId id="688" r:id="rId137"/>
    <p:sldId id="565" r:id="rId138"/>
    <p:sldId id="684" r:id="rId139"/>
    <p:sldId id="685" r:id="rId140"/>
    <p:sldId id="687" r:id="rId141"/>
    <p:sldId id="686" r:id="rId142"/>
    <p:sldId id="689" r:id="rId143"/>
    <p:sldId id="700" r:id="rId144"/>
    <p:sldId id="701" r:id="rId145"/>
    <p:sldId id="690" r:id="rId146"/>
    <p:sldId id="691" r:id="rId147"/>
    <p:sldId id="568" r:id="rId148"/>
    <p:sldId id="682" r:id="rId149"/>
    <p:sldId id="569" r:id="rId150"/>
    <p:sldId id="570" r:id="rId151"/>
    <p:sldId id="571" r:id="rId152"/>
    <p:sldId id="572" r:id="rId153"/>
    <p:sldId id="573" r:id="rId154"/>
    <p:sldId id="574" r:id="rId155"/>
    <p:sldId id="575" r:id="rId156"/>
    <p:sldId id="576" r:id="rId157"/>
    <p:sldId id="577" r:id="rId158"/>
    <p:sldId id="578" r:id="rId159"/>
    <p:sldId id="579" r:id="rId160"/>
    <p:sldId id="580" r:id="rId161"/>
    <p:sldId id="581" r:id="rId162"/>
    <p:sldId id="582" r:id="rId163"/>
    <p:sldId id="583" r:id="rId164"/>
    <p:sldId id="584" r:id="rId165"/>
    <p:sldId id="585" r:id="rId166"/>
    <p:sldId id="586" r:id="rId167"/>
    <p:sldId id="587" r:id="rId168"/>
    <p:sldId id="588" r:id="rId169"/>
    <p:sldId id="589" r:id="rId170"/>
    <p:sldId id="590" r:id="rId171"/>
    <p:sldId id="591" r:id="rId172"/>
    <p:sldId id="592" r:id="rId173"/>
    <p:sldId id="593" r:id="rId174"/>
    <p:sldId id="594" r:id="rId175"/>
    <p:sldId id="595" r:id="rId176"/>
    <p:sldId id="596" r:id="rId177"/>
    <p:sldId id="597" r:id="rId178"/>
    <p:sldId id="598" r:id="rId179"/>
    <p:sldId id="599" r:id="rId180"/>
    <p:sldId id="600" r:id="rId181"/>
    <p:sldId id="601" r:id="rId182"/>
    <p:sldId id="602" r:id="rId183"/>
    <p:sldId id="603" r:id="rId184"/>
    <p:sldId id="604" r:id="rId185"/>
    <p:sldId id="605" r:id="rId186"/>
    <p:sldId id="606" r:id="rId187"/>
    <p:sldId id="607" r:id="rId188"/>
    <p:sldId id="608" r:id="rId189"/>
    <p:sldId id="609" r:id="rId190"/>
    <p:sldId id="610" r:id="rId191"/>
    <p:sldId id="611" r:id="rId192"/>
    <p:sldId id="612" r:id="rId193"/>
    <p:sldId id="613" r:id="rId194"/>
    <p:sldId id="614" r:id="rId195"/>
    <p:sldId id="615" r:id="rId196"/>
    <p:sldId id="616" r:id="rId197"/>
    <p:sldId id="617" r:id="rId198"/>
    <p:sldId id="618" r:id="rId199"/>
    <p:sldId id="619" r:id="rId200"/>
    <p:sldId id="620" r:id="rId201"/>
    <p:sldId id="625" r:id="rId202"/>
    <p:sldId id="626" r:id="rId203"/>
    <p:sldId id="627" r:id="rId204"/>
    <p:sldId id="628" r:id="rId205"/>
    <p:sldId id="629" r:id="rId206"/>
    <p:sldId id="630" r:id="rId207"/>
    <p:sldId id="631" r:id="rId208"/>
    <p:sldId id="632" r:id="rId209"/>
    <p:sldId id="633" r:id="rId210"/>
    <p:sldId id="634" r:id="rId211"/>
    <p:sldId id="635" r:id="rId212"/>
    <p:sldId id="636" r:id="rId213"/>
    <p:sldId id="640" r:id="rId214"/>
    <p:sldId id="641" r:id="rId215"/>
    <p:sldId id="642" r:id="rId216"/>
    <p:sldId id="643" r:id="rId217"/>
    <p:sldId id="644" r:id="rId218"/>
    <p:sldId id="645" r:id="rId219"/>
    <p:sldId id="646" r:id="rId220"/>
    <p:sldId id="647" r:id="rId221"/>
    <p:sldId id="648" r:id="rId2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CE52"/>
    <a:srgbClr val="AD0101"/>
    <a:srgbClr val="727C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62" autoAdjust="0"/>
    <p:restoredTop sz="85752" autoAdjust="0"/>
  </p:normalViewPr>
  <p:slideViewPr>
    <p:cSldViewPr>
      <p:cViewPr varScale="1">
        <p:scale>
          <a:sx n="111" d="100"/>
          <a:sy n="111" d="100"/>
        </p:scale>
        <p:origin x="2208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326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tableStyles" Target="tableStyle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notesMaster" Target="notesMasters/notesMaster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handoutMaster" Target="handoutMasters/handoutMaster1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AE555-3BD8-44AE-81B8-CEBC11108DAD}" type="datetimeFigureOut">
              <a:rPr lang="en-US" smtClean="0"/>
              <a:t>5/27/22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0FF40-7AE5-4172-A97C-1AA3AC2F7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48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B2274-0A50-4573-AC5E-2BA910662B63}" type="datetimeFigureOut">
              <a:rPr lang="en-US" smtClean="0"/>
              <a:t>5/27/22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D9FC4-FF40-4120-8672-25457C595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13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Show </a:t>
            </a:r>
            <a:r>
              <a:rPr lang="en-US" dirty="0" err="1"/>
              <a:t>basic_obj_draw</a:t>
            </a:r>
            <a:r>
              <a:rPr lang="en-US" baseline="0" dirty="0"/>
              <a:t> example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D9FC4-FF40-4120-8672-25457C595D2D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34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602D98-9BD4-4CAA-99EA-69D00EEFE27C}" type="slidenum">
              <a:rPr lang="en-US"/>
              <a:pPr/>
              <a:t>113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81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602D98-9BD4-4CAA-99EA-69D00EEFE27C}" type="slidenum">
              <a:rPr lang="en-US"/>
              <a:pPr/>
              <a:t>114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17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602D98-9BD4-4CAA-99EA-69D00EEFE27C}" type="slidenum">
              <a:rPr lang="en-US"/>
              <a:pPr/>
              <a:t>115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62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602D98-9BD4-4CAA-99EA-69D00EEFE27C}" type="slidenum">
              <a:rPr lang="en-US"/>
              <a:pPr/>
              <a:t>116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9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2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no connectivity information</a:t>
            </a:r>
          </a:p>
          <a:p>
            <a:pPr eaLnBrk="1" hangingPunct="1"/>
            <a:r>
              <a:rPr lang="en-US" sz="2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at least write variable gl_Position</a:t>
            </a:r>
          </a:p>
          <a:p>
            <a:pPr eaLnBrk="1" hangingPunct="1"/>
            <a:r>
              <a:rPr lang="en-US" sz="2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can access lighting, materials, textures</a:t>
            </a:r>
          </a:p>
          <a:p>
            <a:pPr eaLnBrk="1" hangingPunct="1"/>
            <a:r>
              <a:rPr lang="en-US" sz="2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no access to frame buffer</a:t>
            </a:r>
          </a:p>
        </p:txBody>
      </p:sp>
    </p:spTree>
    <p:extLst>
      <p:ext uri="{BB962C8B-B14F-4D97-AF65-F5344CB8AC3E}">
        <p14:creationId xmlns:p14="http://schemas.microsoft.com/office/powerpoint/2010/main" val="1868081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2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operates on single fragments - no neighbor information</a:t>
            </a:r>
          </a:p>
          <a:p>
            <a:pPr eaLnBrk="1" hangingPunct="1"/>
            <a:r>
              <a:rPr lang="en-US" sz="2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can’t change pixel coordinate but has access to it</a:t>
            </a:r>
          </a:p>
          <a:p>
            <a:pPr eaLnBrk="1" hangingPunct="1"/>
            <a:r>
              <a:rPr lang="en-US" sz="2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depth can be written</a:t>
            </a:r>
          </a:p>
          <a:p>
            <a:pPr eaLnBrk="1" hangingPunct="1"/>
            <a:r>
              <a:rPr lang="en-US" sz="2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no access to frame buffer (blending occurs after fragment shader)</a:t>
            </a:r>
          </a:p>
        </p:txBody>
      </p:sp>
    </p:spTree>
    <p:extLst>
      <p:ext uri="{BB962C8B-B14F-4D97-AF65-F5344CB8AC3E}">
        <p14:creationId xmlns:p14="http://schemas.microsoft.com/office/powerpoint/2010/main" val="3391566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3859C8-7778-4D49-95EB-7A1A11E25650}" type="slidenum">
              <a:rPr lang="en-US"/>
              <a:pPr/>
              <a:t>137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37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6FFCB0-44C1-40FF-A0C8-565E9259DF1B}" type="slidenum">
              <a:rPr lang="en-US"/>
              <a:pPr/>
              <a:t>147</a:t>
            </a:fld>
            <a:endParaRPr lang="en-US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11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6FFCB0-44C1-40FF-A0C8-565E9259DF1B}" type="slidenum">
              <a:rPr lang="en-US"/>
              <a:pPr/>
              <a:t>148</a:t>
            </a:fld>
            <a:endParaRPr lang="en-US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724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379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379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fld id="{7DF55DE5-7855-46E8-A715-F1F75D3117DD}" type="slidenum">
              <a:rPr lang="zh-CN" altLang="en-US">
                <a:latin typeface="Calibri" panose="020F0502020204030204" pitchFamily="34" charset="0"/>
              </a:rPr>
              <a:pPr/>
              <a:t>151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805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D9FC4-FF40-4120-8672-25457C595D2D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741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2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create &amp; get source &amp; compile  vertex and fragment shaders separately</a:t>
            </a:r>
          </a:p>
          <a:p>
            <a:pPr eaLnBrk="1" hangingPunct="1"/>
            <a:r>
              <a:rPr lang="en-US" sz="2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create program, attach &amp; link shaders, then use program</a:t>
            </a:r>
          </a:p>
        </p:txBody>
      </p:sp>
    </p:spTree>
    <p:extLst>
      <p:ext uri="{BB962C8B-B14F-4D97-AF65-F5344CB8AC3E}">
        <p14:creationId xmlns:p14="http://schemas.microsoft.com/office/powerpoint/2010/main" val="34269235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2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create - program container; can use multiple programs and switch between them</a:t>
            </a:r>
          </a:p>
          <a:p>
            <a:pPr eaLnBrk="1" hangingPunct="1"/>
            <a:r>
              <a:rPr lang="en-US" sz="2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to attach, only need handles; shader can attach to multiple programs</a:t>
            </a:r>
          </a:p>
          <a:p>
            <a:pPr eaLnBrk="1" hangingPunct="1"/>
            <a:r>
              <a:rPr lang="en-US" sz="2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to link, need sources compiled</a:t>
            </a:r>
          </a:p>
          <a:p>
            <a:pPr eaLnBrk="1" hangingPunct="1"/>
            <a:r>
              <a:rPr lang="en-US" sz="2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one program used at any one time; multiple shaders attached</a:t>
            </a:r>
          </a:p>
        </p:txBody>
      </p:sp>
    </p:spTree>
    <p:extLst>
      <p:ext uri="{BB962C8B-B14F-4D97-AF65-F5344CB8AC3E}">
        <p14:creationId xmlns:p14="http://schemas.microsoft.com/office/powerpoint/2010/main" val="13112429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zh-CN"/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fld id="{998D110C-E340-4367-8419-3158F9CEE347}" type="slidenum">
              <a:rPr lang="zh-CN" altLang="en-US">
                <a:latin typeface="Calibri" panose="020F0502020204030204" pitchFamily="34" charset="0"/>
              </a:rPr>
              <a:pPr/>
              <a:t>158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1687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fld id="{32D55D1C-261A-4798-BA54-812E70C7CC5C}" type="slidenum">
              <a:rPr lang="zh-CN" altLang="en-US">
                <a:latin typeface="Calibri" panose="020F0502020204030204" pitchFamily="34" charset="0"/>
              </a:rPr>
              <a:pPr/>
              <a:t>159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3555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fld id="{A0FB1B9E-CBB1-430D-A219-29C962A80C02}" type="slidenum">
              <a:rPr lang="zh-CN" altLang="en-US">
                <a:latin typeface="Calibri" panose="020F0502020204030204" pitchFamily="34" charset="0"/>
              </a:rPr>
              <a:pPr/>
              <a:t>160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890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B6173D-71C6-4D16-8F02-F6D087DA0EDF}" type="slidenum">
              <a:rPr lang="en-US"/>
              <a:pPr/>
              <a:t>161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027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4B5B28-0538-44AE-8407-E75F5B98ACAD}" type="slidenum">
              <a:rPr lang="en-US"/>
              <a:pPr/>
              <a:t>162</a:t>
            </a:fld>
            <a:endParaRPr lang="en-US"/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891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4F0AC7-C8E0-47F8-9125-C2E7C4532C2A}" type="slidenum">
              <a:rPr lang="en-US"/>
              <a:pPr/>
              <a:t>163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211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068FD-850D-48C5-BF26-076E900896D4}" type="slidenum">
              <a:rPr lang="en-US"/>
              <a:pPr/>
              <a:t>164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39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079064-F0D8-45BA-A3B8-701DE7B782F9}" type="slidenum">
              <a:rPr lang="en-US"/>
              <a:pPr/>
              <a:t>165</a:t>
            </a:fld>
            <a:endParaRPr lang="en-US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04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602D98-9BD4-4CAA-99EA-69D00EEFE27C}" type="slidenum">
              <a:rPr lang="en-US"/>
              <a:pPr/>
              <a:t>102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851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44905F-494A-40B7-A8E1-FB4109B6AC3E}" type="slidenum">
              <a:rPr lang="en-US"/>
              <a:pPr/>
              <a:t>166</a:t>
            </a:fld>
            <a:endParaRPr lang="en-US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104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F60976-C701-46C8-AA6F-F648B11EE7E5}" type="slidenum">
              <a:rPr lang="en-US"/>
              <a:pPr/>
              <a:t>167</a:t>
            </a:fld>
            <a:endParaRPr lang="en-US"/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259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FDA46E-020E-44E0-AD3F-5A1A71A377EC}" type="slidenum">
              <a:rPr lang="en-US"/>
              <a:pPr/>
              <a:t>168</a:t>
            </a:fld>
            <a:endParaRPr lang="en-US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830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645C2E-BA79-46D0-8A26-AE8B276E475C}" type="slidenum">
              <a:rPr lang="en-US"/>
              <a:pPr/>
              <a:t>169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423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FDA34A-D350-471A-9B98-81A75EC90078}" type="slidenum">
              <a:rPr lang="en-US"/>
              <a:pPr/>
              <a:t>170</a:t>
            </a:fld>
            <a:endParaRPr lang="en-US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827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fld id="{66277808-E9C6-478B-901D-8DF31785F020}" type="slidenum">
              <a:rPr lang="zh-CN" altLang="en-US">
                <a:latin typeface="Calibri" panose="020F0502020204030204" pitchFamily="34" charset="0"/>
              </a:rPr>
              <a:pPr/>
              <a:t>171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598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2B34B7-1802-440B-9976-948D27B7D084}" type="slidenum">
              <a:rPr lang="en-US"/>
              <a:pPr/>
              <a:t>172</a:t>
            </a:fld>
            <a:endParaRPr lang="en-US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32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09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fld id="{6DFD3BFA-4CAE-447C-B232-3B3C2F25D534}" type="slidenum">
              <a:rPr lang="zh-CN" altLang="en-US">
                <a:latin typeface="Calibri" panose="020F0502020204030204" pitchFamily="34" charset="0"/>
              </a:rPr>
              <a:pPr/>
              <a:t>173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2788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fld id="{52C3B4DF-7B5D-46F4-8EEF-0CACDE6D73CF}" type="slidenum">
              <a:rPr lang="zh-CN" altLang="en-US">
                <a:latin typeface="Calibri" panose="020F0502020204030204" pitchFamily="34" charset="0"/>
              </a:rPr>
              <a:pPr/>
              <a:t>174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853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9EDC5B-7829-4969-BBA1-B4E65C203270}" type="slidenum">
              <a:rPr lang="en-US"/>
              <a:pPr/>
              <a:t>175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20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602D98-9BD4-4CAA-99EA-69D00EEFE27C}" type="slidenum">
              <a:rPr lang="en-US"/>
              <a:pPr/>
              <a:t>103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010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fld id="{3ED2DA3A-5640-4D22-935A-8BCF43CE215A}" type="slidenum">
              <a:rPr lang="zh-CN" altLang="en-US">
                <a:latin typeface="Calibri" panose="020F0502020204030204" pitchFamily="34" charset="0"/>
              </a:rPr>
              <a:pPr/>
              <a:t>176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5342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233CDA-41F0-4FBD-B56A-49D5F5D9DBB7}" type="slidenum">
              <a:rPr lang="en-US"/>
              <a:pPr/>
              <a:t>177</a:t>
            </a:fld>
            <a:endParaRPr lang="en-US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307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155EBF-7A84-40F6-AFD0-6782A3CD989C}" type="slidenum">
              <a:rPr lang="en-US"/>
              <a:pPr/>
              <a:t>178</a:t>
            </a:fld>
            <a:endParaRPr lang="en-US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127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CA890B-FA98-493B-9D0C-06CFA846876C}" type="slidenum">
              <a:rPr lang="en-US"/>
              <a:pPr/>
              <a:t>179</a:t>
            </a:fld>
            <a:endParaRPr lang="en-US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468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zh-CN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fld id="{25E15609-C82A-467C-B381-AF5B04EE0570}" type="slidenum">
              <a:rPr lang="zh-CN" altLang="en-US">
                <a:latin typeface="Calibri" panose="020F0502020204030204" pitchFamily="34" charset="0"/>
              </a:rPr>
              <a:pPr/>
              <a:t>180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6468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A4582A-C423-4B35-B5D8-30B938687F62}" type="slidenum">
              <a:rPr lang="en-US"/>
              <a:pPr/>
              <a:t>181</a:t>
            </a:fld>
            <a:endParaRPr lang="en-US"/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595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23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discard for fragment shaders to discard fragment</a:t>
            </a:r>
          </a:p>
        </p:txBody>
      </p:sp>
    </p:spTree>
    <p:extLst>
      <p:ext uri="{BB962C8B-B14F-4D97-AF65-F5344CB8AC3E}">
        <p14:creationId xmlns:p14="http://schemas.microsoft.com/office/powerpoint/2010/main" val="17879976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91E1A1-BE14-4A02-8ED3-B5D0AC0A452A}" type="slidenum">
              <a:rPr lang="en-US"/>
              <a:pPr/>
              <a:t>189</a:t>
            </a:fld>
            <a:endParaRPr lang="en-US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714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796BF7-610F-4272-92E9-0C164EE5F6B5}" type="slidenum">
              <a:rPr lang="en-US"/>
              <a:pPr/>
              <a:t>190</a:t>
            </a:fld>
            <a:endParaRPr lang="en-US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382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608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fld id="{99A123FD-B0E4-4C82-80E4-435A50C0FD64}" type="slidenum">
              <a:rPr lang="zh-CN" altLang="en-US">
                <a:latin typeface="Calibri" panose="020F0502020204030204" pitchFamily="34" charset="0"/>
              </a:rPr>
              <a:pPr/>
              <a:t>191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638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602D98-9BD4-4CAA-99EA-69D00EEFE27C}" type="slidenum">
              <a:rPr lang="en-US"/>
              <a:pPr/>
              <a:t>108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130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fld id="{111692EB-252A-4FC5-BDDB-0549232F29CB}" type="slidenum">
              <a:rPr lang="zh-CN" altLang="en-US">
                <a:latin typeface="Calibri" panose="020F0502020204030204" pitchFamily="34" charset="0"/>
              </a:rPr>
              <a:pPr/>
              <a:t>192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5035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813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fld id="{72C241A0-7C9D-4200-AC12-69FE060CC5B2}" type="slidenum">
              <a:rPr lang="zh-CN" altLang="en-US">
                <a:latin typeface="Calibri" panose="020F0502020204030204" pitchFamily="34" charset="0"/>
              </a:rPr>
              <a:pPr/>
              <a:t>193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4182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fld id="{608C3045-6278-4FE3-9946-EFEAC41FE0CB}" type="slidenum">
              <a:rPr lang="zh-CN" altLang="en-US">
                <a:latin typeface="Calibri" panose="020F0502020204030204" pitchFamily="34" charset="0"/>
              </a:rPr>
              <a:pPr/>
              <a:t>194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7271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32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fld id="{929C69EF-8BE6-4F91-8CBF-AC9BE166BDA0}" type="slidenum">
              <a:rPr lang="zh-CN" altLang="en-US">
                <a:latin typeface="Calibri" panose="020F0502020204030204" pitchFamily="34" charset="0"/>
              </a:rPr>
              <a:pPr/>
              <a:t>195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135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42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fld id="{744A4A6E-4245-4EAD-8302-F0DCFFC9900D}" type="slidenum">
              <a:rPr lang="zh-CN" altLang="en-US">
                <a:latin typeface="Calibri" panose="020F0502020204030204" pitchFamily="34" charset="0"/>
              </a:rPr>
              <a:pPr/>
              <a:t>196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2310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zh-CN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fld id="{3996E8E3-EEE2-4857-AA69-63EEE327F6B1}" type="slidenum">
              <a:rPr lang="zh-CN" altLang="en-US">
                <a:latin typeface="Calibri" panose="020F0502020204030204" pitchFamily="34" charset="0"/>
              </a:rPr>
              <a:pPr/>
              <a:t>197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5437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fld id="{E8FFC47C-42AB-42B0-B521-4B0111FE940E}" type="slidenum">
              <a:rPr lang="zh-CN" altLang="en-US">
                <a:latin typeface="Calibri" panose="020F0502020204030204" pitchFamily="34" charset="0"/>
              </a:rPr>
              <a:pPr/>
              <a:t>198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5252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73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fld id="{1C749D5B-7DBD-4D0B-88A3-71F4B461CB50}" type="slidenum">
              <a:rPr lang="zh-CN" altLang="en-US">
                <a:latin typeface="Calibri" panose="020F0502020204030204" pitchFamily="34" charset="0"/>
              </a:rPr>
              <a:pPr/>
              <a:t>199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1420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81F80F-9321-41EF-B436-2F5F2922E379}" type="slidenum">
              <a:rPr lang="en-US"/>
              <a:pPr/>
              <a:t>200</a:t>
            </a:fld>
            <a:endParaRPr lang="en-US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2313"/>
            <a:ext cx="4797425" cy="3597275"/>
          </a:xfrm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3344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C38E73-3C06-4BAB-AB20-40C7E4BE5018}" type="slidenum">
              <a:rPr lang="en-US"/>
              <a:pPr/>
              <a:t>203</a:t>
            </a:fld>
            <a:endParaRPr lang="en-US"/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20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602D98-9BD4-4CAA-99EA-69D00EEFE27C}" type="slidenum">
              <a:rPr lang="en-US"/>
              <a:pPr/>
              <a:t>109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0663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EBB9FD-FA18-48E0-8D5A-16208AC10441}" type="slidenum">
              <a:rPr lang="en-US"/>
              <a:pPr/>
              <a:t>204</a:t>
            </a:fld>
            <a:endParaRPr lang="en-US"/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877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4DC9B3-206D-4762-ACA8-90C7B4ED1DDC}" type="slidenum">
              <a:rPr lang="en-US"/>
              <a:pPr/>
              <a:t>205</a:t>
            </a:fld>
            <a:endParaRPr lang="en-US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3176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4431F6-1E3E-4BDF-92BE-265453D3FBEA}" type="slidenum">
              <a:rPr lang="en-US"/>
              <a:pPr/>
              <a:t>213</a:t>
            </a:fld>
            <a:endParaRPr lang="en-US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649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0683E4-AC3B-4CDE-B3DF-C08A2D9C907F}" type="slidenum">
              <a:rPr lang="en-US"/>
              <a:pPr/>
              <a:t>215</a:t>
            </a:fld>
            <a:endParaRPr lang="en-US"/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098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8CE060-3C6C-4E1D-A272-4536121F7277}" type="slidenum">
              <a:rPr lang="en-US"/>
              <a:pPr/>
              <a:t>216</a:t>
            </a:fld>
            <a:endParaRPr lang="en-US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124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32276B-1D69-458E-B308-D6907A9E37F3}" type="slidenum">
              <a:rPr lang="en-US"/>
              <a:pPr/>
              <a:t>217</a:t>
            </a:fld>
            <a:endParaRPr lang="en-US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1940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567F36-0BE8-4EFE-9A7F-D4CDF644BA90}" type="slidenum">
              <a:rPr lang="en-US"/>
              <a:pPr/>
              <a:t>218</a:t>
            </a:fld>
            <a:endParaRPr lang="en-US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3487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512824-E5E1-4E1B-9375-4B2C14CCCB94}" type="slidenum">
              <a:rPr lang="en-US"/>
              <a:pPr/>
              <a:t>219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08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602D98-9BD4-4CAA-99EA-69D00EEFE27C}" type="slidenum">
              <a:rPr lang="en-US"/>
              <a:pPr/>
              <a:t>110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57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602D98-9BD4-4CAA-99EA-69D00EEFE27C}" type="slidenum">
              <a:rPr lang="en-US"/>
              <a:pPr/>
              <a:t>111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98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602D98-9BD4-4CAA-99EA-69D00EEFE27C}" type="slidenum">
              <a:rPr lang="en-US"/>
              <a:pPr/>
              <a:t>112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61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172D9E-D40C-4921-A5D6-20234A38FD01}" type="datetime1">
              <a:rPr lang="en-US" smtClean="0"/>
              <a:t>5/27/22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CENG 477 – Computer Graphics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16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8229600" cy="2128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00500"/>
            <a:ext cx="82296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CS 535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DA4A6FB-F83A-48EE-8DD3-0278CA206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6594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19263"/>
            <a:ext cx="4038600" cy="2128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00500"/>
            <a:ext cx="82296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CS 535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67826B9-7790-4CB9-ABA0-4D54C9A5B7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784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391275"/>
            <a:ext cx="2057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4039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fld id="{A7A7593E-24C4-4376-9DA2-867A0F93A3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17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905000"/>
            <a:ext cx="37719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4000500"/>
            <a:ext cx="37719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62000" y="6391275"/>
            <a:ext cx="2057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64039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fld id="{8A9BD691-F1B9-4D34-8B6B-B693B85B84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48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905000"/>
            <a:ext cx="7696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" y="4000500"/>
            <a:ext cx="7696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391275"/>
            <a:ext cx="2057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4039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fld id="{79187C0A-CC52-4978-90A8-A47341924E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/>
              </a:buClr>
              <a:defRPr sz="2400"/>
            </a:lvl1pPr>
            <a:lvl2pPr>
              <a:buClr>
                <a:schemeClr val="tx1"/>
              </a:buCl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DA0ECC-0B9E-44D9-8B45-8B8EFAF49D63}" type="datetime1">
              <a:rPr lang="en-US" smtClean="0"/>
              <a:t>5/27/22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93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E4E0F4-2DF6-4691-9C74-0F2D9863AED1}" type="datetime1">
              <a:rPr lang="en-US" smtClean="0"/>
              <a:t>5/27/22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00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ADABD2-FC94-43B4-B5D2-AD8E6A5AC720}" type="datetime1">
              <a:rPr lang="en-US" smtClean="0"/>
              <a:t>5/27/22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18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38A4BA-4B5A-4157-8538-B6927C280FAE}" type="datetime1">
              <a:rPr lang="en-US" smtClean="0"/>
              <a:t>5/27/22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12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6C5F59-0154-4E3D-8618-2BDD310D5A33}" type="datetime1">
              <a:rPr lang="en-US" smtClean="0"/>
              <a:t>5/27/22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79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041A3D-3BA6-4C14-83AA-4AD2B237B2E3}" type="datetime1">
              <a:rPr lang="en-US" smtClean="0"/>
              <a:t>5/27/22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6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905000"/>
            <a:ext cx="37719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62000" y="4000500"/>
            <a:ext cx="37719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86300" y="1905000"/>
            <a:ext cx="37719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62000" y="6391275"/>
            <a:ext cx="2057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64039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fld id="{583573E1-4C5C-46EC-88AD-F330D1C2AD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80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905000"/>
            <a:ext cx="37719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4000500"/>
            <a:ext cx="37719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62000" y="6391275"/>
            <a:ext cx="2057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64039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fld id="{9786A9EC-E97C-489C-A8E7-0E484B0181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01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418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CENG 477 – Computer Graphics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418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85F22-8D96-4CC0-8AEC-D5DD4505838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0779"/>
            <a:ext cx="762000" cy="31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6391656"/>
            <a:ext cx="9144000" cy="91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830568"/>
            <a:ext cx="91440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2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5" r:id="rId8"/>
    <p:sldLayoutId id="2147483766" r:id="rId9"/>
    <p:sldLayoutId id="2147483767" r:id="rId10"/>
    <p:sldLayoutId id="2147483769" r:id="rId11"/>
    <p:sldLayoutId id="2147483770" r:id="rId12"/>
    <p:sldLayoutId id="2147483771" r:id="rId13"/>
    <p:sldLayoutId id="2147483772" r:id="rId1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9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://user.ceng.metu.edu.tr/~ys/ceng477-gfx/GLS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1.jpeg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hyperlink" Target="http://user.ceng.metu.edu.tr/~ys/ceng477-gfx/OpenGL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CENG 477</a:t>
            </a:r>
            <a:br>
              <a:rPr lang="en-US" dirty="0"/>
            </a:br>
            <a:r>
              <a:rPr lang="en-US" dirty="0"/>
              <a:t>Introduction to Computer Graphics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Graphics Hardware and OpenGL</a:t>
            </a:r>
          </a:p>
          <a:p>
            <a:endParaRPr lang="en-US" dirty="0"/>
          </a:p>
          <a:p>
            <a:r>
              <a:rPr lang="en-US" dirty="0"/>
              <a:t>Yusuf </a:t>
            </a:r>
            <a:r>
              <a:rPr lang="en-US" dirty="0" err="1"/>
              <a:t>Sahillioglu</a:t>
            </a:r>
            <a:r>
              <a:rPr lang="en-US" dirty="0"/>
              <a:t> </a:t>
            </a:r>
            <a:r>
              <a:rPr lang="en-US" sz="1300" dirty="0"/>
              <a:t>(slides </a:t>
            </a:r>
            <a:r>
              <a:rPr lang="en-US" sz="1300" dirty="0" err="1"/>
              <a:t>Oguz</a:t>
            </a:r>
            <a:r>
              <a:rPr lang="en-US" sz="1300" dirty="0"/>
              <a:t> </a:t>
            </a:r>
            <a:r>
              <a:rPr lang="en-US" sz="1300" dirty="0" err="1"/>
              <a:t>Akyuz</a:t>
            </a:r>
            <a:r>
              <a:rPr lang="en-US" sz="1300" dirty="0"/>
              <a:t>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vs CPU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compare a good GPU with a good CPU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036568"/>
              </p:ext>
            </p:extLst>
          </p:nvPr>
        </p:nvGraphicFramePr>
        <p:xfrm>
          <a:off x="1371600" y="2565400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3774684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0601352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Intel</a:t>
                      </a:r>
                      <a:r>
                        <a:rPr lang="en-US" baseline="0" dirty="0"/>
                        <a:t> i7-4790K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Nvidia</a:t>
                      </a:r>
                      <a:r>
                        <a:rPr lang="en-US" baseline="0" dirty="0"/>
                        <a:t> GTX 1060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551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Cores:</a:t>
                      </a:r>
                      <a:r>
                        <a:rPr lang="en-US" baseline="0" dirty="0"/>
                        <a:t> 4 (8 threads)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Cores:</a:t>
                      </a:r>
                      <a:r>
                        <a:rPr lang="en-US" baseline="0" dirty="0"/>
                        <a:t> 1280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799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Clock:</a:t>
                      </a:r>
                      <a:r>
                        <a:rPr lang="en-US" baseline="0" dirty="0"/>
                        <a:t> 4 – 4.4 GHz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Clock: 1.5 – 1.7 GHz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403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Power: 88W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Power: 120W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567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Memory</a:t>
                      </a:r>
                      <a:r>
                        <a:rPr lang="en-US" baseline="0" dirty="0"/>
                        <a:t> BW: 25.6 GB/s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Memory BW: 192 GB/s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082441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1219200" y="2947086"/>
            <a:ext cx="5334000" cy="381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219200" y="4038600"/>
            <a:ext cx="5943600" cy="381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6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Shaders</a:t>
            </a:r>
            <a:endParaRPr lang="en-US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Shaders:</a:t>
            </a:r>
          </a:p>
          <a:p>
            <a:pPr lvl="1">
              <a:buFontTx/>
              <a:buNone/>
            </a:pPr>
            <a:r>
              <a:rPr lang="en-US" dirty="0"/>
              <a:t>Programmable logical units </a:t>
            </a:r>
          </a:p>
          <a:p>
            <a:pPr lvl="1">
              <a:buFontTx/>
              <a:buNone/>
            </a:pPr>
            <a:r>
              <a:rPr lang="en-US" dirty="0"/>
              <a:t>on the GPU which can </a:t>
            </a:r>
          </a:p>
          <a:p>
            <a:pPr lvl="1">
              <a:buFontTx/>
              <a:buNone/>
            </a:pPr>
            <a:r>
              <a:rPr lang="en-US" dirty="0"/>
              <a:t>replace the “fixed” </a:t>
            </a:r>
          </a:p>
          <a:p>
            <a:pPr lvl="1">
              <a:buFontTx/>
              <a:buNone/>
            </a:pPr>
            <a:r>
              <a:rPr lang="en-US" dirty="0"/>
              <a:t>functionality of </a:t>
            </a:r>
          </a:p>
          <a:p>
            <a:pPr lvl="1">
              <a:buFontTx/>
              <a:buNone/>
            </a:pPr>
            <a:r>
              <a:rPr lang="en-US" dirty="0"/>
              <a:t>OpenGL with </a:t>
            </a:r>
          </a:p>
          <a:p>
            <a:pPr lvl="1">
              <a:buFontTx/>
              <a:buNone/>
            </a:pPr>
            <a:r>
              <a:rPr lang="en-US" dirty="0"/>
              <a:t>user-generated code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B9A325-268E-1748-8735-1DACAB50F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417638"/>
            <a:ext cx="5378450" cy="470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0967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Shaders</a:t>
            </a:r>
            <a:endParaRPr lang="en-US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err="1"/>
              <a:t>Shaders</a:t>
            </a:r>
            <a:r>
              <a:rPr lang="en-US" dirty="0"/>
              <a:t>:</a:t>
            </a:r>
          </a:p>
          <a:p>
            <a:pPr lvl="1">
              <a:buFontTx/>
              <a:buNone/>
            </a:pPr>
            <a:r>
              <a:rPr lang="en-US" dirty="0"/>
              <a:t>Programmable logical units on the GPU which can replace the “fixed” functionality of OpenGL with user-generated code</a:t>
            </a:r>
          </a:p>
          <a:p>
            <a:r>
              <a:rPr lang="en-US" dirty="0"/>
              <a:t>By installing custom </a:t>
            </a:r>
            <a:r>
              <a:rPr lang="en-US" dirty="0" err="1"/>
              <a:t>shaders</a:t>
            </a:r>
            <a:r>
              <a:rPr lang="en-US" dirty="0"/>
              <a:t>, the user can now completely override the existing implementation of core per-vertex and per-pixel behavior</a:t>
            </a:r>
          </a:p>
          <a:p>
            <a:pPr lvl="1"/>
            <a:r>
              <a:rPr lang="en-US" dirty="0"/>
              <a:t>Vertex </a:t>
            </a:r>
            <a:r>
              <a:rPr lang="en-US" dirty="0" err="1"/>
              <a:t>shader</a:t>
            </a:r>
            <a:r>
              <a:rPr lang="en-US" dirty="0"/>
              <a:t> for per-vertex behavior</a:t>
            </a:r>
          </a:p>
          <a:p>
            <a:pPr lvl="1"/>
            <a:r>
              <a:rPr lang="en-US" dirty="0"/>
              <a:t>Fragment </a:t>
            </a:r>
            <a:r>
              <a:rPr lang="en-US" dirty="0" err="1"/>
              <a:t>shader</a:t>
            </a:r>
            <a:r>
              <a:rPr lang="en-US" dirty="0"/>
              <a:t> for per-pixel behavior</a:t>
            </a:r>
          </a:p>
          <a:p>
            <a:pPr lvl="2"/>
            <a:r>
              <a:rPr lang="en-US" dirty="0"/>
              <a:t>Fragment </a:t>
            </a:r>
            <a:r>
              <a:rPr lang="en-US" dirty="0" err="1"/>
              <a:t>shader</a:t>
            </a:r>
            <a:r>
              <a:rPr lang="en-US" dirty="0"/>
              <a:t> is sometimes called pixel </a:t>
            </a:r>
            <a:r>
              <a:rPr lang="en-US" dirty="0" err="1"/>
              <a:t>shader</a:t>
            </a:r>
            <a:endParaRPr lang="en-US" dirty="0"/>
          </a:p>
          <a:p>
            <a:r>
              <a:rPr lang="en-US" dirty="0" err="1"/>
              <a:t>Shaders</a:t>
            </a:r>
            <a:r>
              <a:rPr lang="en-US" dirty="0"/>
              <a:t> execute on GPU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2210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Efficiency</a:t>
            </a:r>
          </a:p>
          <a:p>
            <a:pPr lvl="2"/>
            <a:r>
              <a:rPr lang="en-US" dirty="0"/>
              <a:t>Use the parallel nature of GPU for quick transformations and/or coloring</a:t>
            </a:r>
          </a:p>
          <a:p>
            <a:pPr lvl="1"/>
            <a:r>
              <a:rPr lang="en-US" dirty="0"/>
              <a:t>Quality</a:t>
            </a:r>
          </a:p>
          <a:p>
            <a:pPr lvl="2"/>
            <a:r>
              <a:rPr lang="en-US" dirty="0"/>
              <a:t>Operate on pixel level to obtain cool renderings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Shaders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44907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Shaders</a:t>
            </a:r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Motivation - Efficiency</a:t>
            </a:r>
          </a:p>
          <a:p>
            <a:pPr lvl="1"/>
            <a:r>
              <a:rPr lang="en-US" dirty="0"/>
              <a:t>See the next 4 slides to understand why GPU’s are naturally fast for graphics applications, where we have lots of </a:t>
            </a:r>
            <a:r>
              <a:rPr lang="en-US" dirty="0">
                <a:solidFill>
                  <a:srgbClr val="FF0000"/>
                </a:solidFill>
              </a:rPr>
              <a:t>simple </a:t>
            </a:r>
            <a:r>
              <a:rPr lang="en-US" dirty="0">
                <a:solidFill>
                  <a:srgbClr val="0070C0"/>
                </a:solidFill>
              </a:rPr>
              <a:t>independent </a:t>
            </a:r>
            <a:r>
              <a:rPr lang="en-US" dirty="0"/>
              <a:t>tasks</a:t>
            </a:r>
          </a:p>
          <a:p>
            <a:pPr lvl="2"/>
            <a:r>
              <a:rPr lang="en-US" dirty="0"/>
              <a:t>Movement of a vertex does not need to know the movement of others</a:t>
            </a:r>
          </a:p>
          <a:p>
            <a:pPr lvl="2"/>
            <a:r>
              <a:rPr lang="en-US" dirty="0"/>
              <a:t>Coloring of a pixel does not need to know the coloring of others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03484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Parallelism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makes GPUs parallel?</a:t>
            </a:r>
          </a:p>
          <a:p>
            <a:r>
              <a:rPr lang="en-US" dirty="0"/>
              <a:t>GPUs are SIMD architectures</a:t>
            </a:r>
          </a:p>
          <a:p>
            <a:pPr lvl="1"/>
            <a:r>
              <a:rPr lang="en-US" b="1" dirty="0"/>
              <a:t>SIMD:</a:t>
            </a:r>
            <a:r>
              <a:rPr lang="en-US" dirty="0"/>
              <a:t> Single instruction multiple data</a:t>
            </a:r>
          </a:p>
          <a:p>
            <a:pPr lvl="1"/>
            <a:r>
              <a:rPr lang="en-US" dirty="0"/>
              <a:t>The same instruction is applied to thousands of data elements at the same time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104</a:t>
            </a:fld>
            <a:endParaRPr lang="en-US"/>
          </a:p>
        </p:txBody>
      </p:sp>
      <p:pic>
        <p:nvPicPr>
          <p:cNvPr id="35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63181"/>
            <a:ext cx="20955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505200" y="6015799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wikipedia.com</a:t>
            </a:r>
          </a:p>
        </p:txBody>
      </p:sp>
    </p:spTree>
    <p:extLst>
      <p:ext uri="{BB962C8B-B14F-4D97-AF65-F5344CB8AC3E}">
        <p14:creationId xmlns:p14="http://schemas.microsoft.com/office/powerpoint/2010/main" val="115324860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Parallelism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works well for </a:t>
            </a:r>
            <a:r>
              <a:rPr lang="en-US" dirty="0">
                <a:solidFill>
                  <a:srgbClr val="C00000"/>
                </a:solidFill>
              </a:rPr>
              <a:t>independent</a:t>
            </a:r>
            <a:r>
              <a:rPr lang="en-US" dirty="0"/>
              <a:t> tasks such as:</a:t>
            </a:r>
          </a:p>
          <a:p>
            <a:pPr lvl="1"/>
            <a:r>
              <a:rPr lang="en-US" dirty="0"/>
              <a:t>Transforming vertices</a:t>
            </a:r>
          </a:p>
          <a:p>
            <a:pPr lvl="1"/>
            <a:r>
              <a:rPr lang="en-US" dirty="0"/>
              <a:t>Computing shading for each fragment</a:t>
            </a:r>
          </a:p>
          <a:p>
            <a:r>
              <a:rPr lang="en-US" dirty="0"/>
              <a:t>Ideal if the task is the same but the data is different: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105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295400" y="4027168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25011425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18617631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01984284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3477054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5722355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28518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0067662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0445867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908542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347467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75790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297459" y="5485128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25011425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18617631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01984284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3477054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5722355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28518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0067662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0445867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908542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347467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75790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297459" y="4725325"/>
          <a:ext cx="60960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25011425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18617631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01984284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3477054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5722355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28518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0067662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0445867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908542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347467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7579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510331" y="396538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11361" y="53987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589902" y="4391417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589902" y="5141060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193553" y="4391417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193553" y="5141060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797204" y="4391417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797204" y="5141060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400855" y="4391417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400855" y="5141060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004506" y="4391417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004506" y="5141060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608157" y="4391417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608157" y="5141060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211808" y="4391417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211808" y="5141060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815459" y="4391417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815459" y="5141060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419110" y="4391417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419110" y="5141060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022758" y="4391417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022758" y="5141060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5400000">
            <a:off x="3919638" y="593218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" name="Left Brace 5"/>
          <p:cNvSpPr/>
          <p:nvPr/>
        </p:nvSpPr>
        <p:spPr>
          <a:xfrm>
            <a:off x="838200" y="4027168"/>
            <a:ext cx="88559" cy="22212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-271617" y="4909983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Pipeline length</a:t>
            </a:r>
          </a:p>
        </p:txBody>
      </p:sp>
      <p:sp>
        <p:nvSpPr>
          <p:cNvPr id="34" name="Left Brace 33"/>
          <p:cNvSpPr/>
          <p:nvPr/>
        </p:nvSpPr>
        <p:spPr>
          <a:xfrm rot="5400000">
            <a:off x="4189972" y="760970"/>
            <a:ext cx="306857" cy="609600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740924" y="336446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length</a:t>
            </a:r>
          </a:p>
        </p:txBody>
      </p:sp>
    </p:spTree>
    <p:extLst>
      <p:ext uri="{BB962C8B-B14F-4D97-AF65-F5344CB8AC3E}">
        <p14:creationId xmlns:p14="http://schemas.microsoft.com/office/powerpoint/2010/main" val="18974362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vs CPU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GPUs have a larger number of ALUs allowing for data parallelism: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106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4015"/>
            <a:ext cx="6669881" cy="342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200" y="5258616"/>
            <a:ext cx="7239000" cy="913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4077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vs CPU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compare a good GPU with a good CPU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107</a:t>
            </a:fld>
            <a:endParaRPr lang="en-US"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/>
          </p:nvPr>
        </p:nvGraphicFramePr>
        <p:xfrm>
          <a:off x="1371600" y="2565400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3774684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0601352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Intel</a:t>
                      </a:r>
                      <a:r>
                        <a:rPr lang="en-US" baseline="0" dirty="0"/>
                        <a:t> i7-4790K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Nvidia</a:t>
                      </a:r>
                      <a:r>
                        <a:rPr lang="en-US" baseline="0" dirty="0"/>
                        <a:t> GTX 1060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551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Cores:</a:t>
                      </a:r>
                      <a:r>
                        <a:rPr lang="en-US" baseline="0" dirty="0"/>
                        <a:t> 4 (8 threads)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Cores:</a:t>
                      </a:r>
                      <a:r>
                        <a:rPr lang="en-US" baseline="0" dirty="0"/>
                        <a:t> 1280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799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Clock:</a:t>
                      </a:r>
                      <a:r>
                        <a:rPr lang="en-US" baseline="0" dirty="0"/>
                        <a:t> 4 – 4.4 GHz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Clock: 1.5 – 1.7 GHz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403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Power: 88W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Power: 120W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567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Memory</a:t>
                      </a:r>
                      <a:r>
                        <a:rPr lang="en-US" baseline="0" dirty="0"/>
                        <a:t> BW: 25.6 GB/s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Memory BW: 192 GB/s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082441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1219200" y="2947086"/>
            <a:ext cx="5334000" cy="381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219200" y="4038600"/>
            <a:ext cx="5943600" cy="381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6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Shaders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411" y="3276600"/>
            <a:ext cx="1681389" cy="1604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927" y="5206233"/>
            <a:ext cx="1657873" cy="1575567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Motivation - Quality</a:t>
            </a:r>
          </a:p>
          <a:p>
            <a:pPr lvl="1"/>
            <a:r>
              <a:rPr lang="en-US" dirty="0"/>
              <a:t>With OpenGL you have access to 3 vertices of a triangle</a:t>
            </a:r>
          </a:p>
          <a:p>
            <a:pPr lvl="1"/>
            <a:r>
              <a:rPr lang="en-US" dirty="0"/>
              <a:t>OpenGL then computes the per-vertex intensity using the lights and vertex normal</a:t>
            </a:r>
          </a:p>
          <a:p>
            <a:pPr lvl="1"/>
            <a:r>
              <a:rPr lang="en-US" dirty="0"/>
              <a:t>Given 3 colors at 3 vertices OpenGL allows only</a:t>
            </a:r>
          </a:p>
          <a:p>
            <a:pPr lvl="2"/>
            <a:r>
              <a:rPr lang="en-US" dirty="0"/>
              <a:t>Flat shading //use one of the colors </a:t>
            </a:r>
          </a:p>
          <a:p>
            <a:pPr marL="1828800" lvl="4" indent="0">
              <a:buNone/>
            </a:pPr>
            <a:r>
              <a:rPr lang="en-US" sz="1600" dirty="0"/>
              <a:t>        //constantly across the triangle</a:t>
            </a:r>
          </a:p>
          <a:p>
            <a:pPr marL="914400" lvl="2" indent="0">
              <a:buNone/>
            </a:pPr>
            <a:r>
              <a:rPr lang="en-US" dirty="0"/>
              <a:t>	        //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glShadeModel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(GL_FLAT);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lvl="2"/>
            <a:r>
              <a:rPr lang="en-US" dirty="0" err="1"/>
              <a:t>Gouraud</a:t>
            </a:r>
            <a:r>
              <a:rPr lang="en-US" dirty="0"/>
              <a:t> shading //interpolate 3 colors</a:t>
            </a:r>
          </a:p>
          <a:p>
            <a:pPr marL="1828800" lvl="4" indent="0">
              <a:buNone/>
            </a:pPr>
            <a:r>
              <a:rPr lang="en-US" sz="1600" dirty="0"/>
              <a:t>                //across the triangle</a:t>
            </a:r>
          </a:p>
          <a:p>
            <a:pPr marL="1828800" lvl="4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sz="1600" dirty="0"/>
              <a:t>//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glShadeModel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(GL_SMOOTH);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5067451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Shaders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Motivation - Quality</a:t>
            </a:r>
          </a:p>
          <a:p>
            <a:pPr lvl="1"/>
            <a:r>
              <a:rPr lang="en-US" dirty="0"/>
              <a:t>Smooth shading, aka </a:t>
            </a:r>
            <a:r>
              <a:rPr lang="en-US" dirty="0" err="1"/>
              <a:t>Gouraud</a:t>
            </a:r>
            <a:r>
              <a:rPr lang="en-US" dirty="0"/>
              <a:t> shading, will not pick up the highlights due to lack of normal information across the triangle</a:t>
            </a:r>
          </a:p>
          <a:p>
            <a:pPr lvl="1"/>
            <a:r>
              <a:rPr lang="en-US" dirty="0" err="1"/>
              <a:t>Gouraud</a:t>
            </a:r>
            <a:r>
              <a:rPr lang="en-US" dirty="0"/>
              <a:t> shading</a:t>
            </a:r>
          </a:p>
          <a:p>
            <a:pPr lvl="1"/>
            <a:endParaRPr lang="en-US" u="sng" dirty="0">
              <a:sym typeface="Wingdings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5" y="3192463"/>
            <a:ext cx="4857750" cy="293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A9656B-E5BC-044A-855B-EB244B9A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22223" r="1395" b="18518"/>
          <a:stretch>
            <a:fillRect/>
          </a:stretch>
        </p:blipFill>
        <p:spPr bwMode="auto">
          <a:xfrm>
            <a:off x="228600" y="3429000"/>
            <a:ext cx="16335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C45F94-94DD-3A40-8DDE-F260C7E7A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" t="24074" r="1434" b="18518"/>
          <a:stretch>
            <a:fillRect/>
          </a:stretch>
        </p:blipFill>
        <p:spPr bwMode="auto">
          <a:xfrm>
            <a:off x="182723" y="4495800"/>
            <a:ext cx="1666876" cy="10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023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GPU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11</a:t>
            </a:fld>
            <a:endParaRPr lang="en-US"/>
          </a:p>
        </p:txBody>
      </p:sp>
      <p:grpSp>
        <p:nvGrpSpPr>
          <p:cNvPr id="556" name="Group 555"/>
          <p:cNvGrpSpPr/>
          <p:nvPr/>
        </p:nvGrpSpPr>
        <p:grpSpPr>
          <a:xfrm>
            <a:off x="304800" y="1730638"/>
            <a:ext cx="5486399" cy="4683805"/>
            <a:chOff x="304800" y="1730638"/>
            <a:chExt cx="5486399" cy="4683805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310540" y="5049769"/>
              <a:ext cx="817944" cy="688795"/>
              <a:chOff x="174" y="3154"/>
              <a:chExt cx="837" cy="480"/>
            </a:xfrm>
          </p:grpSpPr>
          <p:cxnSp>
            <p:nvCxnSpPr>
              <p:cNvPr id="7" name="AutoShape 4"/>
              <p:cNvCxnSpPr>
                <a:cxnSpLocks noChangeShapeType="1"/>
              </p:cNvCxnSpPr>
              <p:nvPr/>
            </p:nvCxnSpPr>
            <p:spPr bwMode="auto">
              <a:xfrm>
                <a:off x="815" y="3325"/>
                <a:ext cx="0" cy="138"/>
              </a:xfrm>
              <a:prstGeom prst="straightConnector1">
                <a:avLst/>
              </a:prstGeom>
              <a:noFill/>
              <a:ln w="19050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AutoShape 5"/>
              <p:cNvCxnSpPr>
                <a:cxnSpLocks noChangeShapeType="1"/>
              </p:cNvCxnSpPr>
              <p:nvPr/>
            </p:nvCxnSpPr>
            <p:spPr bwMode="auto">
              <a:xfrm>
                <a:off x="375" y="3325"/>
                <a:ext cx="0" cy="138"/>
              </a:xfrm>
              <a:prstGeom prst="straightConnector1">
                <a:avLst/>
              </a:prstGeom>
              <a:noFill/>
              <a:ln w="19050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9" name="Group 6"/>
              <p:cNvGrpSpPr>
                <a:grpSpLocks/>
              </p:cNvGrpSpPr>
              <p:nvPr/>
            </p:nvGrpSpPr>
            <p:grpSpPr bwMode="auto">
              <a:xfrm>
                <a:off x="174" y="3154"/>
                <a:ext cx="397" cy="171"/>
                <a:chOff x="144" y="3552"/>
                <a:chExt cx="864" cy="288"/>
              </a:xfrm>
            </p:grpSpPr>
            <p:sp>
              <p:nvSpPr>
                <p:cNvPr id="12" name="Rectangle 7"/>
                <p:cNvSpPr>
                  <a:spLocks noChangeArrowheads="1"/>
                </p:cNvSpPr>
                <p:nvPr/>
              </p:nvSpPr>
              <p:spPr bwMode="auto">
                <a:xfrm>
                  <a:off x="144" y="3552"/>
                  <a:ext cx="864" cy="288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grpSp>
              <p:nvGrpSpPr>
                <p:cNvPr id="13" name="Group 8"/>
                <p:cNvGrpSpPr>
                  <a:grpSpLocks/>
                </p:cNvGrpSpPr>
                <p:nvPr/>
              </p:nvGrpSpPr>
              <p:grpSpPr bwMode="auto">
                <a:xfrm>
                  <a:off x="192" y="3600"/>
                  <a:ext cx="192" cy="192"/>
                  <a:chOff x="1728" y="3792"/>
                  <a:chExt cx="192" cy="192"/>
                </a:xfrm>
              </p:grpSpPr>
              <p:sp>
                <p:nvSpPr>
                  <p:cNvPr id="29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30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31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32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  <p:grpSp>
              <p:nvGrpSpPr>
                <p:cNvPr id="14" name="Group 13"/>
                <p:cNvGrpSpPr>
                  <a:grpSpLocks/>
                </p:cNvGrpSpPr>
                <p:nvPr/>
              </p:nvGrpSpPr>
              <p:grpSpPr bwMode="auto">
                <a:xfrm>
                  <a:off x="384" y="3600"/>
                  <a:ext cx="192" cy="192"/>
                  <a:chOff x="1728" y="3792"/>
                  <a:chExt cx="192" cy="192"/>
                </a:xfrm>
              </p:grpSpPr>
              <p:sp>
                <p:nvSpPr>
                  <p:cNvPr id="25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26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27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28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  <p:grpSp>
              <p:nvGrpSpPr>
                <p:cNvPr id="15" name="Group 18"/>
                <p:cNvGrpSpPr>
                  <a:grpSpLocks/>
                </p:cNvGrpSpPr>
                <p:nvPr/>
              </p:nvGrpSpPr>
              <p:grpSpPr bwMode="auto">
                <a:xfrm>
                  <a:off x="576" y="3600"/>
                  <a:ext cx="192" cy="192"/>
                  <a:chOff x="1728" y="3792"/>
                  <a:chExt cx="192" cy="192"/>
                </a:xfrm>
              </p:grpSpPr>
              <p:sp>
                <p:nvSpPr>
                  <p:cNvPr id="21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22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23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24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  <p:grpSp>
              <p:nvGrpSpPr>
                <p:cNvPr id="16" name="Group 23"/>
                <p:cNvGrpSpPr>
                  <a:grpSpLocks/>
                </p:cNvGrpSpPr>
                <p:nvPr/>
              </p:nvGrpSpPr>
              <p:grpSpPr bwMode="auto">
                <a:xfrm>
                  <a:off x="768" y="3600"/>
                  <a:ext cx="192" cy="192"/>
                  <a:chOff x="1728" y="3792"/>
                  <a:chExt cx="192" cy="192"/>
                </a:xfrm>
              </p:grpSpPr>
              <p:sp>
                <p:nvSpPr>
                  <p:cNvPr id="17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18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19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20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</p:grpSp>
          <p:sp>
            <p:nvSpPr>
              <p:cNvPr id="10" name="Rectangle 28"/>
              <p:cNvSpPr>
                <a:spLocks noChangeArrowheads="1"/>
              </p:cNvSpPr>
              <p:nvPr/>
            </p:nvSpPr>
            <p:spPr bwMode="auto">
              <a:xfrm>
                <a:off x="614" y="3154"/>
                <a:ext cx="397" cy="171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sz="1200" b="1">
                    <a:solidFill>
                      <a:srgbClr val="FFFFFF"/>
                    </a:solidFill>
                  </a:rPr>
                  <a:t>L2</a:t>
                </a:r>
              </a:p>
            </p:txBody>
          </p:sp>
          <p:sp>
            <p:nvSpPr>
              <p:cNvPr id="11" name="Rectangle 29"/>
              <p:cNvSpPr>
                <a:spLocks noChangeArrowheads="1"/>
              </p:cNvSpPr>
              <p:nvPr/>
            </p:nvSpPr>
            <p:spPr bwMode="auto">
              <a:xfrm>
                <a:off x="174" y="3463"/>
                <a:ext cx="837" cy="171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sz="1200" b="1">
                    <a:solidFill>
                      <a:srgbClr val="FFFFFF"/>
                    </a:solidFill>
                  </a:rPr>
                  <a:t>FB</a:t>
                </a:r>
              </a:p>
            </p:txBody>
          </p:sp>
        </p:grpSp>
        <p:cxnSp>
          <p:nvCxnSpPr>
            <p:cNvPr id="33" name="AutoShape 30"/>
            <p:cNvCxnSpPr>
              <a:cxnSpLocks noChangeShapeType="1"/>
            </p:cNvCxnSpPr>
            <p:nvPr/>
          </p:nvCxnSpPr>
          <p:spPr bwMode="auto">
            <a:xfrm>
              <a:off x="936195" y="4725461"/>
              <a:ext cx="0" cy="32430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AutoShape 31"/>
            <p:cNvCxnSpPr>
              <a:cxnSpLocks noChangeShapeType="1"/>
            </p:cNvCxnSpPr>
            <p:nvPr/>
          </p:nvCxnSpPr>
          <p:spPr bwMode="auto">
            <a:xfrm>
              <a:off x="1843108" y="4725461"/>
              <a:ext cx="0" cy="32430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AutoShape 32"/>
            <p:cNvCxnSpPr>
              <a:cxnSpLocks noChangeShapeType="1"/>
            </p:cNvCxnSpPr>
            <p:nvPr/>
          </p:nvCxnSpPr>
          <p:spPr bwMode="auto">
            <a:xfrm>
              <a:off x="2748587" y="4725461"/>
              <a:ext cx="0" cy="32430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AutoShape 33"/>
            <p:cNvCxnSpPr>
              <a:cxnSpLocks noChangeShapeType="1"/>
            </p:cNvCxnSpPr>
            <p:nvPr/>
          </p:nvCxnSpPr>
          <p:spPr bwMode="auto">
            <a:xfrm>
              <a:off x="3654065" y="4725461"/>
              <a:ext cx="0" cy="32430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AutoShape 34"/>
            <p:cNvCxnSpPr>
              <a:cxnSpLocks noChangeShapeType="1"/>
            </p:cNvCxnSpPr>
            <p:nvPr/>
          </p:nvCxnSpPr>
          <p:spPr bwMode="auto">
            <a:xfrm>
              <a:off x="4556673" y="4725461"/>
              <a:ext cx="0" cy="32430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" name="Rectangle 35"/>
            <p:cNvSpPr>
              <a:spLocks noChangeArrowheads="1"/>
            </p:cNvSpPr>
            <p:nvPr/>
          </p:nvSpPr>
          <p:spPr bwMode="auto">
            <a:xfrm>
              <a:off x="304800" y="4375324"/>
              <a:ext cx="295608" cy="51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sz="2000" b="1">
                <a:solidFill>
                  <a:srgbClr val="00000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600408" y="4375324"/>
              <a:ext cx="295608" cy="51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sz="2000" b="1">
                <a:solidFill>
                  <a:srgbClr val="000000"/>
                </a:solidFill>
                <a:latin typeface="Trebuchet MS" panose="020B0603020202020204" pitchFamily="34" charset="0"/>
              </a:endParaRPr>
            </a:p>
          </p:txBody>
        </p:sp>
        <p:grpSp>
          <p:nvGrpSpPr>
            <p:cNvPr id="40" name="Group 37"/>
            <p:cNvGrpSpPr>
              <a:grpSpLocks/>
            </p:cNvGrpSpPr>
            <p:nvPr/>
          </p:nvGrpSpPr>
          <p:grpSpPr bwMode="auto">
            <a:xfrm>
              <a:off x="304800" y="3003474"/>
              <a:ext cx="591216" cy="1423509"/>
              <a:chOff x="509" y="370"/>
              <a:chExt cx="605" cy="992"/>
            </a:xfrm>
          </p:grpSpPr>
          <p:sp>
            <p:nvSpPr>
              <p:cNvPr id="41" name="Rectangle 38"/>
              <p:cNvSpPr>
                <a:spLocks noChangeArrowheads="1"/>
              </p:cNvSpPr>
              <p:nvPr/>
            </p:nvSpPr>
            <p:spPr bwMode="auto">
              <a:xfrm>
                <a:off x="509" y="370"/>
                <a:ext cx="605" cy="99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sz="2000" b="1">
                  <a:solidFill>
                    <a:srgbClr val="000000"/>
                  </a:solidFill>
                  <a:latin typeface="Trebuchet MS" panose="020B0603020202020204" pitchFamily="34" charset="0"/>
                </a:endParaRPr>
              </a:p>
            </p:txBody>
          </p:sp>
          <p:grpSp>
            <p:nvGrpSpPr>
              <p:cNvPr id="42" name="Group 39"/>
              <p:cNvGrpSpPr>
                <a:grpSpLocks/>
              </p:cNvGrpSpPr>
              <p:nvPr/>
            </p:nvGrpSpPr>
            <p:grpSpPr bwMode="auto">
              <a:xfrm>
                <a:off x="533" y="394"/>
                <a:ext cx="266" cy="507"/>
                <a:chOff x="533" y="394"/>
                <a:chExt cx="266" cy="507"/>
              </a:xfrm>
            </p:grpSpPr>
            <p:sp>
              <p:nvSpPr>
                <p:cNvPr id="68" name="Rectangle 40"/>
                <p:cNvSpPr>
                  <a:spLocks noChangeArrowheads="1"/>
                </p:cNvSpPr>
                <p:nvPr/>
              </p:nvSpPr>
              <p:spPr bwMode="auto">
                <a:xfrm>
                  <a:off x="533" y="394"/>
                  <a:ext cx="266" cy="50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69" name="Rectangle 41"/>
                <p:cNvSpPr>
                  <a:spLocks noChangeArrowheads="1"/>
                </p:cNvSpPr>
                <p:nvPr/>
              </p:nvSpPr>
              <p:spPr bwMode="auto">
                <a:xfrm>
                  <a:off x="558" y="418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sz="700" b="1">
                      <a:solidFill>
                        <a:srgbClr val="FFFFFF"/>
                      </a:solidFill>
                    </a:rPr>
                    <a:t>SP</a:t>
                  </a:r>
                </a:p>
              </p:txBody>
            </p:sp>
            <p:sp>
              <p:nvSpPr>
                <p:cNvPr id="70" name="Rectangle 42"/>
                <p:cNvSpPr>
                  <a:spLocks noChangeArrowheads="1"/>
                </p:cNvSpPr>
                <p:nvPr/>
              </p:nvSpPr>
              <p:spPr bwMode="auto">
                <a:xfrm>
                  <a:off x="678" y="418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" name="Rectangle 43"/>
                <p:cNvSpPr>
                  <a:spLocks noChangeArrowheads="1"/>
                </p:cNvSpPr>
                <p:nvPr/>
              </p:nvSpPr>
              <p:spPr bwMode="auto">
                <a:xfrm>
                  <a:off x="558" y="539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" name="Rectangle 44"/>
                <p:cNvSpPr>
                  <a:spLocks noChangeArrowheads="1"/>
                </p:cNvSpPr>
                <p:nvPr/>
              </p:nvSpPr>
              <p:spPr bwMode="auto">
                <a:xfrm>
                  <a:off x="678" y="539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3" name="Rectangle 45"/>
                <p:cNvSpPr>
                  <a:spLocks noChangeArrowheads="1"/>
                </p:cNvSpPr>
                <p:nvPr/>
              </p:nvSpPr>
              <p:spPr bwMode="auto">
                <a:xfrm>
                  <a:off x="558" y="660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4" name="Rectangle 46"/>
                <p:cNvSpPr>
                  <a:spLocks noChangeArrowheads="1"/>
                </p:cNvSpPr>
                <p:nvPr/>
              </p:nvSpPr>
              <p:spPr bwMode="auto">
                <a:xfrm>
                  <a:off x="678" y="660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5" name="Rectangle 47"/>
                <p:cNvSpPr>
                  <a:spLocks noChangeArrowheads="1"/>
                </p:cNvSpPr>
                <p:nvPr/>
              </p:nvSpPr>
              <p:spPr bwMode="auto">
                <a:xfrm>
                  <a:off x="558" y="781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6" name="Rectangle 48"/>
                <p:cNvSpPr>
                  <a:spLocks noChangeArrowheads="1"/>
                </p:cNvSpPr>
                <p:nvPr/>
              </p:nvSpPr>
              <p:spPr bwMode="auto">
                <a:xfrm>
                  <a:off x="678" y="781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3" name="Group 49"/>
              <p:cNvGrpSpPr>
                <a:grpSpLocks/>
              </p:cNvGrpSpPr>
              <p:nvPr/>
            </p:nvGrpSpPr>
            <p:grpSpPr bwMode="auto">
              <a:xfrm>
                <a:off x="824" y="394"/>
                <a:ext cx="266" cy="507"/>
                <a:chOff x="533" y="394"/>
                <a:chExt cx="266" cy="507"/>
              </a:xfrm>
            </p:grpSpPr>
            <p:sp>
              <p:nvSpPr>
                <p:cNvPr id="59" name="Rectangle 50"/>
                <p:cNvSpPr>
                  <a:spLocks noChangeArrowheads="1"/>
                </p:cNvSpPr>
                <p:nvPr/>
              </p:nvSpPr>
              <p:spPr bwMode="auto">
                <a:xfrm>
                  <a:off x="533" y="394"/>
                  <a:ext cx="266" cy="50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60" name="Rectangle 51"/>
                <p:cNvSpPr>
                  <a:spLocks noChangeArrowheads="1"/>
                </p:cNvSpPr>
                <p:nvPr/>
              </p:nvSpPr>
              <p:spPr bwMode="auto">
                <a:xfrm>
                  <a:off x="558" y="418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sz="700" b="1">
                      <a:solidFill>
                        <a:srgbClr val="FFFFFF"/>
                      </a:solidFill>
                    </a:rPr>
                    <a:t>SP</a:t>
                  </a:r>
                </a:p>
              </p:txBody>
            </p:sp>
            <p:sp>
              <p:nvSpPr>
                <p:cNvPr id="61" name="Rectangle 52"/>
                <p:cNvSpPr>
                  <a:spLocks noChangeArrowheads="1"/>
                </p:cNvSpPr>
                <p:nvPr/>
              </p:nvSpPr>
              <p:spPr bwMode="auto">
                <a:xfrm>
                  <a:off x="678" y="418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" name="Rectangle 53"/>
                <p:cNvSpPr>
                  <a:spLocks noChangeArrowheads="1"/>
                </p:cNvSpPr>
                <p:nvPr/>
              </p:nvSpPr>
              <p:spPr bwMode="auto">
                <a:xfrm>
                  <a:off x="558" y="539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" name="Rectangle 54"/>
                <p:cNvSpPr>
                  <a:spLocks noChangeArrowheads="1"/>
                </p:cNvSpPr>
                <p:nvPr/>
              </p:nvSpPr>
              <p:spPr bwMode="auto">
                <a:xfrm>
                  <a:off x="678" y="539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" name="Rectangle 55"/>
                <p:cNvSpPr>
                  <a:spLocks noChangeArrowheads="1"/>
                </p:cNvSpPr>
                <p:nvPr/>
              </p:nvSpPr>
              <p:spPr bwMode="auto">
                <a:xfrm>
                  <a:off x="558" y="660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" name="Rectangle 56"/>
                <p:cNvSpPr>
                  <a:spLocks noChangeArrowheads="1"/>
                </p:cNvSpPr>
                <p:nvPr/>
              </p:nvSpPr>
              <p:spPr bwMode="auto">
                <a:xfrm>
                  <a:off x="678" y="660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" name="Rectangle 57"/>
                <p:cNvSpPr>
                  <a:spLocks noChangeArrowheads="1"/>
                </p:cNvSpPr>
                <p:nvPr/>
              </p:nvSpPr>
              <p:spPr bwMode="auto">
                <a:xfrm>
                  <a:off x="558" y="781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" name="Rectangle 58"/>
                <p:cNvSpPr>
                  <a:spLocks noChangeArrowheads="1"/>
                </p:cNvSpPr>
                <p:nvPr/>
              </p:nvSpPr>
              <p:spPr bwMode="auto">
                <a:xfrm>
                  <a:off x="678" y="781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4" name="Rectangle 59"/>
              <p:cNvSpPr>
                <a:spLocks noChangeArrowheads="1"/>
              </p:cNvSpPr>
              <p:nvPr/>
            </p:nvSpPr>
            <p:spPr bwMode="auto">
              <a:xfrm rot="5400000">
                <a:off x="739" y="986"/>
                <a:ext cx="145" cy="557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sz="1200" b="1">
                    <a:solidFill>
                      <a:srgbClr val="FFFFFF"/>
                    </a:solidFill>
                  </a:rPr>
                  <a:t>L1</a:t>
                </a:r>
              </a:p>
            </p:txBody>
          </p:sp>
          <p:grpSp>
            <p:nvGrpSpPr>
              <p:cNvPr id="45" name="Group 60"/>
              <p:cNvGrpSpPr>
                <a:grpSpLocks/>
              </p:cNvGrpSpPr>
              <p:nvPr/>
            </p:nvGrpSpPr>
            <p:grpSpPr bwMode="auto">
              <a:xfrm>
                <a:off x="533" y="926"/>
                <a:ext cx="557" cy="242"/>
                <a:chOff x="533" y="926"/>
                <a:chExt cx="557" cy="242"/>
              </a:xfrm>
            </p:grpSpPr>
            <p:sp>
              <p:nvSpPr>
                <p:cNvPr id="46" name="Rectangle 61"/>
                <p:cNvSpPr>
                  <a:spLocks noChangeArrowheads="1"/>
                </p:cNvSpPr>
                <p:nvPr/>
              </p:nvSpPr>
              <p:spPr bwMode="auto">
                <a:xfrm rot="5400000">
                  <a:off x="691" y="768"/>
                  <a:ext cx="242" cy="55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grpSp>
              <p:nvGrpSpPr>
                <p:cNvPr id="47" name="Group 62"/>
                <p:cNvGrpSpPr>
                  <a:grpSpLocks/>
                </p:cNvGrpSpPr>
                <p:nvPr/>
              </p:nvGrpSpPr>
              <p:grpSpPr bwMode="auto">
                <a:xfrm>
                  <a:off x="558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57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r>
                      <a:rPr lang="en-US" sz="700" b="1">
                        <a:solidFill>
                          <a:srgbClr val="FFFFFF"/>
                        </a:solidFill>
                      </a:rPr>
                      <a:t>TF</a:t>
                    </a:r>
                  </a:p>
                </p:txBody>
              </p:sp>
              <p:sp>
                <p:nvSpPr>
                  <p:cNvPr id="58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8" name="Group 65"/>
                <p:cNvGrpSpPr>
                  <a:grpSpLocks/>
                </p:cNvGrpSpPr>
                <p:nvPr/>
              </p:nvGrpSpPr>
              <p:grpSpPr bwMode="auto">
                <a:xfrm>
                  <a:off x="695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55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en-US" sz="7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6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9" name="Group 68"/>
                <p:cNvGrpSpPr>
                  <a:grpSpLocks/>
                </p:cNvGrpSpPr>
                <p:nvPr/>
              </p:nvGrpSpPr>
              <p:grpSpPr bwMode="auto">
                <a:xfrm>
                  <a:off x="969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53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en-US" sz="7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4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0" name="Group 71"/>
                <p:cNvGrpSpPr>
                  <a:grpSpLocks/>
                </p:cNvGrpSpPr>
                <p:nvPr/>
              </p:nvGrpSpPr>
              <p:grpSpPr bwMode="auto">
                <a:xfrm>
                  <a:off x="832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51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en-US" sz="7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2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</p:grpSp>
        </p:grpSp>
        <p:cxnSp>
          <p:nvCxnSpPr>
            <p:cNvPr id="77" name="AutoShape 74"/>
            <p:cNvCxnSpPr>
              <a:cxnSpLocks noChangeShapeType="1"/>
              <a:stCxn id="41" idx="2"/>
            </p:cNvCxnSpPr>
            <p:nvPr/>
          </p:nvCxnSpPr>
          <p:spPr bwMode="auto">
            <a:xfrm rot="16200000" flipH="1">
              <a:off x="2720604" y="2306787"/>
              <a:ext cx="622785" cy="4863178"/>
            </a:xfrm>
            <a:prstGeom prst="bentConnector3">
              <a:avLst>
                <a:gd name="adj1" fmla="val 47694"/>
              </a:avLst>
            </a:prstGeom>
            <a:noFill/>
            <a:ln w="19050">
              <a:solidFill>
                <a:srgbClr val="FF99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AutoShape 75"/>
            <p:cNvCxnSpPr>
              <a:cxnSpLocks noChangeShapeType="1"/>
              <a:stCxn id="92" idx="2"/>
              <a:endCxn id="91" idx="0"/>
            </p:cNvCxnSpPr>
            <p:nvPr/>
          </p:nvCxnSpPr>
          <p:spPr bwMode="auto">
            <a:xfrm>
              <a:off x="1834498" y="1911447"/>
              <a:ext cx="0" cy="202334"/>
            </a:xfrm>
            <a:prstGeom prst="straightConnector1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AutoShape 76"/>
            <p:cNvCxnSpPr>
              <a:cxnSpLocks noChangeShapeType="1"/>
              <a:stCxn id="91" idx="2"/>
              <a:endCxn id="87" idx="0"/>
            </p:cNvCxnSpPr>
            <p:nvPr/>
          </p:nvCxnSpPr>
          <p:spPr bwMode="auto">
            <a:xfrm flipH="1">
              <a:off x="1828758" y="2294590"/>
              <a:ext cx="7175" cy="203768"/>
            </a:xfrm>
            <a:prstGeom prst="straightConnector1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" name="AutoShape 77"/>
            <p:cNvCxnSpPr>
              <a:cxnSpLocks noChangeShapeType="1"/>
              <a:stCxn id="88" idx="2"/>
              <a:endCxn id="90" idx="0"/>
            </p:cNvCxnSpPr>
            <p:nvPr/>
          </p:nvCxnSpPr>
          <p:spPr bwMode="auto">
            <a:xfrm flipH="1">
              <a:off x="4137656" y="2294590"/>
              <a:ext cx="1435" cy="203768"/>
            </a:xfrm>
            <a:prstGeom prst="straightConnector1">
              <a:avLst/>
            </a:prstGeom>
            <a:noFill/>
            <a:ln w="19050">
              <a:solidFill>
                <a:srgbClr val="98B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AutoShape 78"/>
            <p:cNvCxnSpPr>
              <a:cxnSpLocks noChangeShapeType="1"/>
              <a:stCxn id="41" idx="0"/>
            </p:cNvCxnSpPr>
            <p:nvPr/>
          </p:nvCxnSpPr>
          <p:spPr bwMode="auto">
            <a:xfrm rot="5400000" flipV="1">
              <a:off x="2834686" y="769196"/>
              <a:ext cx="1435" cy="4469991"/>
            </a:xfrm>
            <a:prstGeom prst="bentConnector3">
              <a:avLst>
                <a:gd name="adj1" fmla="val -10500005"/>
              </a:avLst>
            </a:prstGeom>
            <a:noFill/>
            <a:ln w="19050">
              <a:solidFill>
                <a:srgbClr val="98B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" name="AutoShape 79"/>
            <p:cNvCxnSpPr>
              <a:cxnSpLocks noChangeShapeType="1"/>
              <a:stCxn id="87" idx="2"/>
            </p:cNvCxnSpPr>
            <p:nvPr/>
          </p:nvCxnSpPr>
          <p:spPr bwMode="auto">
            <a:xfrm>
              <a:off x="1828758" y="2679167"/>
              <a:ext cx="0" cy="182243"/>
            </a:xfrm>
            <a:prstGeom prst="straightConnector1">
              <a:avLst/>
            </a:prstGeom>
            <a:noFill/>
            <a:ln w="19050">
              <a:solidFill>
                <a:srgbClr val="98B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AutoShape 80"/>
            <p:cNvCxnSpPr>
              <a:cxnSpLocks noChangeShapeType="1"/>
            </p:cNvCxnSpPr>
            <p:nvPr/>
          </p:nvCxnSpPr>
          <p:spPr bwMode="auto">
            <a:xfrm>
              <a:off x="3014059" y="2679167"/>
              <a:ext cx="0" cy="182243"/>
            </a:xfrm>
            <a:prstGeom prst="straightConnector1">
              <a:avLst/>
            </a:prstGeom>
            <a:noFill/>
            <a:ln w="19050">
              <a:solidFill>
                <a:srgbClr val="98B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AutoShape 81"/>
            <p:cNvCxnSpPr>
              <a:cxnSpLocks noChangeShapeType="1"/>
            </p:cNvCxnSpPr>
            <p:nvPr/>
          </p:nvCxnSpPr>
          <p:spPr bwMode="auto">
            <a:xfrm>
              <a:off x="4147701" y="2679167"/>
              <a:ext cx="0" cy="182243"/>
            </a:xfrm>
            <a:prstGeom prst="straightConnector1">
              <a:avLst/>
            </a:prstGeom>
            <a:noFill/>
            <a:ln w="19050">
              <a:solidFill>
                <a:srgbClr val="98B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AutoShape 82"/>
            <p:cNvCxnSpPr>
              <a:cxnSpLocks noChangeShapeType="1"/>
              <a:stCxn id="39" idx="2"/>
              <a:endCxn id="89" idx="0"/>
            </p:cNvCxnSpPr>
            <p:nvPr/>
          </p:nvCxnSpPr>
          <p:spPr bwMode="auto">
            <a:xfrm rot="5400000" flipH="1" flipV="1">
              <a:off x="915388" y="2331182"/>
              <a:ext cx="1928625" cy="2262977"/>
            </a:xfrm>
            <a:prstGeom prst="bentConnector5">
              <a:avLst>
                <a:gd name="adj1" fmla="val -8486"/>
                <a:gd name="adj2" fmla="val 210921"/>
                <a:gd name="adj3" fmla="val 129981"/>
              </a:avLst>
            </a:prstGeom>
            <a:noFill/>
            <a:ln w="19050">
              <a:solidFill>
                <a:srgbClr val="98BC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6" name="Rectangle 83"/>
            <p:cNvSpPr>
              <a:spLocks noChangeArrowheads="1"/>
            </p:cNvSpPr>
            <p:nvPr/>
          </p:nvSpPr>
          <p:spPr bwMode="auto">
            <a:xfrm rot="16200000">
              <a:off x="5043570" y="3627694"/>
              <a:ext cx="1371850" cy="123409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1200" b="1" dirty="0">
                  <a:solidFill>
                    <a:srgbClr val="080808"/>
                  </a:solidFill>
                </a:rPr>
                <a:t>Thread Processor</a:t>
              </a:r>
            </a:p>
          </p:txBody>
        </p:sp>
        <p:sp>
          <p:nvSpPr>
            <p:cNvPr id="87" name="Rectangle 84"/>
            <p:cNvSpPr>
              <a:spLocks noChangeArrowheads="1"/>
            </p:cNvSpPr>
            <p:nvPr/>
          </p:nvSpPr>
          <p:spPr bwMode="auto">
            <a:xfrm>
              <a:off x="1294942" y="2498358"/>
              <a:ext cx="1067632" cy="180809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1000" b="1">
                  <a:solidFill>
                    <a:srgbClr val="080808"/>
                  </a:solidFill>
                </a:rPr>
                <a:t>Vtx Thread Issue</a:t>
              </a:r>
            </a:p>
          </p:txBody>
        </p:sp>
        <p:sp>
          <p:nvSpPr>
            <p:cNvPr id="88" name="Rectangle 85"/>
            <p:cNvSpPr>
              <a:spLocks noChangeArrowheads="1"/>
            </p:cNvSpPr>
            <p:nvPr/>
          </p:nvSpPr>
          <p:spPr bwMode="auto">
            <a:xfrm>
              <a:off x="3626800" y="2113781"/>
              <a:ext cx="1024582" cy="180809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1000" b="1">
                  <a:solidFill>
                    <a:srgbClr val="080808"/>
                  </a:solidFill>
                </a:rPr>
                <a:t>Setup / Rstr / ZCull</a:t>
              </a:r>
            </a:p>
          </p:txBody>
        </p:sp>
        <p:sp>
          <p:nvSpPr>
            <p:cNvPr id="89" name="Rectangle 86"/>
            <p:cNvSpPr>
              <a:spLocks noChangeArrowheads="1"/>
            </p:cNvSpPr>
            <p:nvPr/>
          </p:nvSpPr>
          <p:spPr bwMode="auto">
            <a:xfrm>
              <a:off x="2543383" y="2498358"/>
              <a:ext cx="934178" cy="180809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1000" b="1">
                  <a:solidFill>
                    <a:srgbClr val="080808"/>
                  </a:solidFill>
                </a:rPr>
                <a:t>Prim Thread Issue</a:t>
              </a:r>
            </a:p>
          </p:txBody>
        </p:sp>
        <p:sp>
          <p:nvSpPr>
            <p:cNvPr id="90" name="Rectangle 87"/>
            <p:cNvSpPr>
              <a:spLocks noChangeArrowheads="1"/>
            </p:cNvSpPr>
            <p:nvPr/>
          </p:nvSpPr>
          <p:spPr bwMode="auto">
            <a:xfrm>
              <a:off x="3602405" y="2498358"/>
              <a:ext cx="1069067" cy="180809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1000" b="1">
                  <a:solidFill>
                    <a:srgbClr val="080808"/>
                  </a:solidFill>
                </a:rPr>
                <a:t>Frag Thread Issue</a:t>
              </a:r>
            </a:p>
          </p:txBody>
        </p:sp>
        <p:sp>
          <p:nvSpPr>
            <p:cNvPr id="91" name="Rectangle 88"/>
            <p:cNvSpPr>
              <a:spLocks noChangeArrowheads="1"/>
            </p:cNvSpPr>
            <p:nvPr/>
          </p:nvSpPr>
          <p:spPr bwMode="auto">
            <a:xfrm>
              <a:off x="1368127" y="2113781"/>
              <a:ext cx="934177" cy="180809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1000" b="1">
                  <a:solidFill>
                    <a:srgbClr val="080808"/>
                  </a:solidFill>
                </a:rPr>
                <a:t>Data Assembler</a:t>
              </a:r>
            </a:p>
          </p:txBody>
        </p:sp>
        <p:sp>
          <p:nvSpPr>
            <p:cNvPr id="92" name="Rectangle 89"/>
            <p:cNvSpPr>
              <a:spLocks noChangeArrowheads="1"/>
            </p:cNvSpPr>
            <p:nvPr/>
          </p:nvSpPr>
          <p:spPr bwMode="auto">
            <a:xfrm>
              <a:off x="1368127" y="1730638"/>
              <a:ext cx="934177" cy="180809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1200" b="1">
                  <a:solidFill>
                    <a:srgbClr val="080808"/>
                  </a:solidFill>
                </a:rPr>
                <a:t>Application</a:t>
              </a:r>
            </a:p>
          </p:txBody>
        </p:sp>
        <p:cxnSp>
          <p:nvCxnSpPr>
            <p:cNvPr id="93" name="AutoShape 90"/>
            <p:cNvCxnSpPr>
              <a:cxnSpLocks noChangeShapeType="1"/>
              <a:endCxn id="88" idx="0"/>
            </p:cNvCxnSpPr>
            <p:nvPr/>
          </p:nvCxnSpPr>
          <p:spPr bwMode="auto">
            <a:xfrm>
              <a:off x="4139091" y="1911447"/>
              <a:ext cx="0" cy="202334"/>
            </a:xfrm>
            <a:prstGeom prst="straightConnector1">
              <a:avLst/>
            </a:prstGeom>
            <a:noFill/>
            <a:ln w="19050">
              <a:solidFill>
                <a:srgbClr val="98B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4" name="AutoShape 91"/>
            <p:cNvCxnSpPr>
              <a:cxnSpLocks noChangeShapeType="1"/>
              <a:stCxn id="38" idx="2"/>
            </p:cNvCxnSpPr>
            <p:nvPr/>
          </p:nvCxnSpPr>
          <p:spPr bwMode="auto">
            <a:xfrm rot="16200000" flipH="1">
              <a:off x="2431454" y="2448134"/>
              <a:ext cx="622785" cy="4580485"/>
            </a:xfrm>
            <a:prstGeom prst="bentConnector3">
              <a:avLst>
                <a:gd name="adj1" fmla="val 67046"/>
              </a:avLst>
            </a:prstGeom>
            <a:noFill/>
            <a:ln w="19050">
              <a:solidFill>
                <a:srgbClr val="3366FF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5" name="AutoShape 92"/>
            <p:cNvCxnSpPr>
              <a:cxnSpLocks noChangeShapeType="1"/>
            </p:cNvCxnSpPr>
            <p:nvPr/>
          </p:nvCxnSpPr>
          <p:spPr bwMode="auto">
            <a:xfrm>
              <a:off x="507134" y="4851740"/>
              <a:ext cx="1435" cy="198029"/>
            </a:xfrm>
            <a:prstGeom prst="straightConnector1">
              <a:avLst/>
            </a:prstGeom>
            <a:noFill/>
            <a:ln w="19050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6" name="AutoShape 93"/>
            <p:cNvCxnSpPr>
              <a:cxnSpLocks noChangeShapeType="1"/>
            </p:cNvCxnSpPr>
            <p:nvPr/>
          </p:nvCxnSpPr>
          <p:spPr bwMode="auto">
            <a:xfrm>
              <a:off x="1412612" y="4851740"/>
              <a:ext cx="1435" cy="198029"/>
            </a:xfrm>
            <a:prstGeom prst="straightConnector1">
              <a:avLst/>
            </a:prstGeom>
            <a:noFill/>
            <a:ln w="19050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" name="AutoShape 94"/>
            <p:cNvCxnSpPr>
              <a:cxnSpLocks noChangeShapeType="1"/>
            </p:cNvCxnSpPr>
            <p:nvPr/>
          </p:nvCxnSpPr>
          <p:spPr bwMode="auto">
            <a:xfrm>
              <a:off x="2318090" y="4851740"/>
              <a:ext cx="1435" cy="198029"/>
            </a:xfrm>
            <a:prstGeom prst="straightConnector1">
              <a:avLst/>
            </a:prstGeom>
            <a:noFill/>
            <a:ln w="19050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8" name="AutoShape 95"/>
            <p:cNvCxnSpPr>
              <a:cxnSpLocks noChangeShapeType="1"/>
            </p:cNvCxnSpPr>
            <p:nvPr/>
          </p:nvCxnSpPr>
          <p:spPr bwMode="auto">
            <a:xfrm>
              <a:off x="3223568" y="4851740"/>
              <a:ext cx="1435" cy="198029"/>
            </a:xfrm>
            <a:prstGeom prst="straightConnector1">
              <a:avLst/>
            </a:prstGeom>
            <a:noFill/>
            <a:ln w="19050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9" name="AutoShape 96"/>
            <p:cNvCxnSpPr>
              <a:cxnSpLocks noChangeShapeType="1"/>
            </p:cNvCxnSpPr>
            <p:nvPr/>
          </p:nvCxnSpPr>
          <p:spPr bwMode="auto">
            <a:xfrm>
              <a:off x="4126176" y="4851740"/>
              <a:ext cx="1435" cy="198029"/>
            </a:xfrm>
            <a:prstGeom prst="straightConnector1">
              <a:avLst/>
            </a:prstGeom>
            <a:noFill/>
            <a:ln w="19050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00" name="Group 97"/>
            <p:cNvGrpSpPr>
              <a:grpSpLocks/>
            </p:cNvGrpSpPr>
            <p:nvPr/>
          </p:nvGrpSpPr>
          <p:grpSpPr bwMode="auto">
            <a:xfrm>
              <a:off x="452604" y="4426983"/>
              <a:ext cx="297042" cy="424757"/>
              <a:chOff x="299" y="2864"/>
              <a:chExt cx="303" cy="296"/>
            </a:xfrm>
          </p:grpSpPr>
          <p:cxnSp>
            <p:nvCxnSpPr>
              <p:cNvPr id="101" name="AutoShape 98"/>
              <p:cNvCxnSpPr>
                <a:cxnSpLocks noChangeShapeType="1"/>
              </p:cNvCxnSpPr>
              <p:nvPr/>
            </p:nvCxnSpPr>
            <p:spPr bwMode="auto">
              <a:xfrm>
                <a:off x="299" y="2864"/>
                <a:ext cx="2" cy="296"/>
              </a:xfrm>
              <a:prstGeom prst="straightConnector1">
                <a:avLst/>
              </a:prstGeom>
              <a:noFill/>
              <a:ln w="19050">
                <a:solidFill>
                  <a:srgbClr val="3366F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2" name="AutoShape 99"/>
              <p:cNvCxnSpPr>
                <a:cxnSpLocks noChangeShapeType="1"/>
              </p:cNvCxnSpPr>
              <p:nvPr/>
            </p:nvCxnSpPr>
            <p:spPr bwMode="auto">
              <a:xfrm>
                <a:off x="450" y="2864"/>
                <a:ext cx="0" cy="208"/>
              </a:xfrm>
              <a:prstGeom prst="straightConnector1">
                <a:avLst/>
              </a:prstGeom>
              <a:noFill/>
              <a:ln w="19050">
                <a:solidFill>
                  <a:srgbClr val="FF99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3" name="AutoShape 100"/>
              <p:cNvCxnSpPr>
                <a:cxnSpLocks noChangeShapeType="1"/>
              </p:cNvCxnSpPr>
              <p:nvPr/>
            </p:nvCxnSpPr>
            <p:spPr bwMode="auto">
              <a:xfrm>
                <a:off x="601" y="2864"/>
                <a:ext cx="1" cy="116"/>
              </a:xfrm>
              <a:prstGeom prst="straightConnector1">
                <a:avLst/>
              </a:prstGeom>
              <a:noFill/>
              <a:ln w="19050">
                <a:solidFill>
                  <a:srgbClr val="98B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4" name="Group 101"/>
            <p:cNvGrpSpPr>
              <a:grpSpLocks/>
            </p:cNvGrpSpPr>
            <p:nvPr/>
          </p:nvGrpSpPr>
          <p:grpSpPr bwMode="auto">
            <a:xfrm>
              <a:off x="1089739" y="4426983"/>
              <a:ext cx="295608" cy="424757"/>
              <a:chOff x="299" y="2864"/>
              <a:chExt cx="303" cy="296"/>
            </a:xfrm>
          </p:grpSpPr>
          <p:cxnSp>
            <p:nvCxnSpPr>
              <p:cNvPr id="105" name="AutoShape 102"/>
              <p:cNvCxnSpPr>
                <a:cxnSpLocks noChangeShapeType="1"/>
              </p:cNvCxnSpPr>
              <p:nvPr/>
            </p:nvCxnSpPr>
            <p:spPr bwMode="auto">
              <a:xfrm>
                <a:off x="299" y="2864"/>
                <a:ext cx="2" cy="296"/>
              </a:xfrm>
              <a:prstGeom prst="straightConnector1">
                <a:avLst/>
              </a:prstGeom>
              <a:noFill/>
              <a:ln w="19050">
                <a:solidFill>
                  <a:srgbClr val="3366F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" name="AutoShape 103"/>
              <p:cNvCxnSpPr>
                <a:cxnSpLocks noChangeShapeType="1"/>
              </p:cNvCxnSpPr>
              <p:nvPr/>
            </p:nvCxnSpPr>
            <p:spPr bwMode="auto">
              <a:xfrm>
                <a:off x="450" y="2864"/>
                <a:ext cx="0" cy="208"/>
              </a:xfrm>
              <a:prstGeom prst="straightConnector1">
                <a:avLst/>
              </a:prstGeom>
              <a:noFill/>
              <a:ln w="19050">
                <a:solidFill>
                  <a:srgbClr val="FF99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7" name="AutoShape 104"/>
              <p:cNvCxnSpPr>
                <a:cxnSpLocks noChangeShapeType="1"/>
              </p:cNvCxnSpPr>
              <p:nvPr/>
            </p:nvCxnSpPr>
            <p:spPr bwMode="auto">
              <a:xfrm>
                <a:off x="601" y="2864"/>
                <a:ext cx="1" cy="116"/>
              </a:xfrm>
              <a:prstGeom prst="straightConnector1">
                <a:avLst/>
              </a:prstGeom>
              <a:noFill/>
              <a:ln w="19050">
                <a:solidFill>
                  <a:srgbClr val="98B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8" name="Group 105"/>
            <p:cNvGrpSpPr>
              <a:grpSpLocks/>
            </p:cNvGrpSpPr>
            <p:nvPr/>
          </p:nvGrpSpPr>
          <p:grpSpPr bwMode="auto">
            <a:xfrm>
              <a:off x="1731179" y="4426983"/>
              <a:ext cx="295608" cy="424757"/>
              <a:chOff x="299" y="2864"/>
              <a:chExt cx="303" cy="296"/>
            </a:xfrm>
          </p:grpSpPr>
          <p:cxnSp>
            <p:nvCxnSpPr>
              <p:cNvPr id="109" name="AutoShape 106"/>
              <p:cNvCxnSpPr>
                <a:cxnSpLocks noChangeShapeType="1"/>
              </p:cNvCxnSpPr>
              <p:nvPr/>
            </p:nvCxnSpPr>
            <p:spPr bwMode="auto">
              <a:xfrm>
                <a:off x="299" y="2864"/>
                <a:ext cx="2" cy="296"/>
              </a:xfrm>
              <a:prstGeom prst="straightConnector1">
                <a:avLst/>
              </a:prstGeom>
              <a:noFill/>
              <a:ln w="19050">
                <a:solidFill>
                  <a:srgbClr val="3366F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0" name="AutoShape 107"/>
              <p:cNvCxnSpPr>
                <a:cxnSpLocks noChangeShapeType="1"/>
              </p:cNvCxnSpPr>
              <p:nvPr/>
            </p:nvCxnSpPr>
            <p:spPr bwMode="auto">
              <a:xfrm>
                <a:off x="450" y="2864"/>
                <a:ext cx="0" cy="208"/>
              </a:xfrm>
              <a:prstGeom prst="straightConnector1">
                <a:avLst/>
              </a:prstGeom>
              <a:noFill/>
              <a:ln w="19050">
                <a:solidFill>
                  <a:srgbClr val="FF99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1" name="AutoShape 108"/>
              <p:cNvCxnSpPr>
                <a:cxnSpLocks noChangeShapeType="1"/>
              </p:cNvCxnSpPr>
              <p:nvPr/>
            </p:nvCxnSpPr>
            <p:spPr bwMode="auto">
              <a:xfrm>
                <a:off x="601" y="2864"/>
                <a:ext cx="1" cy="116"/>
              </a:xfrm>
              <a:prstGeom prst="straightConnector1">
                <a:avLst/>
              </a:prstGeom>
              <a:noFill/>
              <a:ln w="19050">
                <a:solidFill>
                  <a:srgbClr val="98B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2" name="Group 109"/>
            <p:cNvGrpSpPr>
              <a:grpSpLocks/>
            </p:cNvGrpSpPr>
            <p:nvPr/>
          </p:nvGrpSpPr>
          <p:grpSpPr bwMode="auto">
            <a:xfrm>
              <a:off x="2369750" y="4426983"/>
              <a:ext cx="295608" cy="424757"/>
              <a:chOff x="299" y="2864"/>
              <a:chExt cx="303" cy="296"/>
            </a:xfrm>
          </p:grpSpPr>
          <p:cxnSp>
            <p:nvCxnSpPr>
              <p:cNvPr id="113" name="AutoShape 110"/>
              <p:cNvCxnSpPr>
                <a:cxnSpLocks noChangeShapeType="1"/>
              </p:cNvCxnSpPr>
              <p:nvPr/>
            </p:nvCxnSpPr>
            <p:spPr bwMode="auto">
              <a:xfrm>
                <a:off x="299" y="2864"/>
                <a:ext cx="2" cy="296"/>
              </a:xfrm>
              <a:prstGeom prst="straightConnector1">
                <a:avLst/>
              </a:prstGeom>
              <a:noFill/>
              <a:ln w="19050">
                <a:solidFill>
                  <a:srgbClr val="3366F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4" name="AutoShape 111"/>
              <p:cNvCxnSpPr>
                <a:cxnSpLocks noChangeShapeType="1"/>
              </p:cNvCxnSpPr>
              <p:nvPr/>
            </p:nvCxnSpPr>
            <p:spPr bwMode="auto">
              <a:xfrm>
                <a:off x="450" y="2864"/>
                <a:ext cx="0" cy="208"/>
              </a:xfrm>
              <a:prstGeom prst="straightConnector1">
                <a:avLst/>
              </a:prstGeom>
              <a:noFill/>
              <a:ln w="19050">
                <a:solidFill>
                  <a:srgbClr val="FF99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5" name="AutoShape 112"/>
              <p:cNvCxnSpPr>
                <a:cxnSpLocks noChangeShapeType="1"/>
              </p:cNvCxnSpPr>
              <p:nvPr/>
            </p:nvCxnSpPr>
            <p:spPr bwMode="auto">
              <a:xfrm>
                <a:off x="601" y="2864"/>
                <a:ext cx="1" cy="116"/>
              </a:xfrm>
              <a:prstGeom prst="straightConnector1">
                <a:avLst/>
              </a:prstGeom>
              <a:noFill/>
              <a:ln w="19050">
                <a:solidFill>
                  <a:srgbClr val="98B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6" name="Group 113"/>
            <p:cNvGrpSpPr>
              <a:grpSpLocks/>
            </p:cNvGrpSpPr>
            <p:nvPr/>
          </p:nvGrpSpPr>
          <p:grpSpPr bwMode="auto">
            <a:xfrm>
              <a:off x="3004015" y="4426983"/>
              <a:ext cx="295608" cy="424757"/>
              <a:chOff x="299" y="2864"/>
              <a:chExt cx="303" cy="296"/>
            </a:xfrm>
          </p:grpSpPr>
          <p:cxnSp>
            <p:nvCxnSpPr>
              <p:cNvPr id="117" name="AutoShape 114"/>
              <p:cNvCxnSpPr>
                <a:cxnSpLocks noChangeShapeType="1"/>
              </p:cNvCxnSpPr>
              <p:nvPr/>
            </p:nvCxnSpPr>
            <p:spPr bwMode="auto">
              <a:xfrm>
                <a:off x="299" y="2864"/>
                <a:ext cx="2" cy="296"/>
              </a:xfrm>
              <a:prstGeom prst="straightConnector1">
                <a:avLst/>
              </a:prstGeom>
              <a:noFill/>
              <a:ln w="19050">
                <a:solidFill>
                  <a:srgbClr val="3366F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8" name="AutoShape 115"/>
              <p:cNvCxnSpPr>
                <a:cxnSpLocks noChangeShapeType="1"/>
              </p:cNvCxnSpPr>
              <p:nvPr/>
            </p:nvCxnSpPr>
            <p:spPr bwMode="auto">
              <a:xfrm>
                <a:off x="450" y="2864"/>
                <a:ext cx="0" cy="208"/>
              </a:xfrm>
              <a:prstGeom prst="straightConnector1">
                <a:avLst/>
              </a:prstGeom>
              <a:noFill/>
              <a:ln w="19050">
                <a:solidFill>
                  <a:srgbClr val="FF99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9" name="AutoShape 116"/>
              <p:cNvCxnSpPr>
                <a:cxnSpLocks noChangeShapeType="1"/>
              </p:cNvCxnSpPr>
              <p:nvPr/>
            </p:nvCxnSpPr>
            <p:spPr bwMode="auto">
              <a:xfrm>
                <a:off x="601" y="2864"/>
                <a:ext cx="1" cy="116"/>
              </a:xfrm>
              <a:prstGeom prst="straightConnector1">
                <a:avLst/>
              </a:prstGeom>
              <a:noFill/>
              <a:ln w="19050">
                <a:solidFill>
                  <a:srgbClr val="98B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20" name="AutoShape 117"/>
            <p:cNvCxnSpPr>
              <a:cxnSpLocks noChangeShapeType="1"/>
            </p:cNvCxnSpPr>
            <p:nvPr/>
          </p:nvCxnSpPr>
          <p:spPr bwMode="auto">
            <a:xfrm>
              <a:off x="3612450" y="4426983"/>
              <a:ext cx="1435" cy="424757"/>
            </a:xfrm>
            <a:prstGeom prst="straightConnector1">
              <a:avLst/>
            </a:prstGeom>
            <a:noFill/>
            <a:ln w="19050">
              <a:solidFill>
                <a:srgbClr val="3366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" name="AutoShape 118"/>
            <p:cNvCxnSpPr>
              <a:cxnSpLocks noChangeShapeType="1"/>
            </p:cNvCxnSpPr>
            <p:nvPr/>
          </p:nvCxnSpPr>
          <p:spPr bwMode="auto">
            <a:xfrm>
              <a:off x="3793259" y="4426983"/>
              <a:ext cx="0" cy="29847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2" name="AutoShape 119"/>
            <p:cNvCxnSpPr>
              <a:cxnSpLocks noChangeShapeType="1"/>
            </p:cNvCxnSpPr>
            <p:nvPr/>
          </p:nvCxnSpPr>
          <p:spPr bwMode="auto">
            <a:xfrm>
              <a:off x="3941062" y="4426983"/>
              <a:ext cx="1435" cy="166459"/>
            </a:xfrm>
            <a:prstGeom prst="straightConnector1">
              <a:avLst/>
            </a:prstGeom>
            <a:noFill/>
            <a:ln w="19050">
              <a:solidFill>
                <a:srgbClr val="98B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23" name="Group 120"/>
            <p:cNvGrpSpPr>
              <a:grpSpLocks/>
            </p:cNvGrpSpPr>
            <p:nvPr/>
          </p:nvGrpSpPr>
          <p:grpSpPr bwMode="auto">
            <a:xfrm>
              <a:off x="4281155" y="4426983"/>
              <a:ext cx="295608" cy="424757"/>
              <a:chOff x="299" y="2864"/>
              <a:chExt cx="303" cy="296"/>
            </a:xfrm>
          </p:grpSpPr>
          <p:cxnSp>
            <p:nvCxnSpPr>
              <p:cNvPr id="124" name="AutoShape 121"/>
              <p:cNvCxnSpPr>
                <a:cxnSpLocks noChangeShapeType="1"/>
              </p:cNvCxnSpPr>
              <p:nvPr/>
            </p:nvCxnSpPr>
            <p:spPr bwMode="auto">
              <a:xfrm>
                <a:off x="299" y="2864"/>
                <a:ext cx="2" cy="296"/>
              </a:xfrm>
              <a:prstGeom prst="straightConnector1">
                <a:avLst/>
              </a:prstGeom>
              <a:noFill/>
              <a:ln w="19050">
                <a:solidFill>
                  <a:srgbClr val="3366F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5" name="AutoShape 122"/>
              <p:cNvCxnSpPr>
                <a:cxnSpLocks noChangeShapeType="1"/>
              </p:cNvCxnSpPr>
              <p:nvPr/>
            </p:nvCxnSpPr>
            <p:spPr bwMode="auto">
              <a:xfrm>
                <a:off x="450" y="2864"/>
                <a:ext cx="0" cy="208"/>
              </a:xfrm>
              <a:prstGeom prst="straightConnector1">
                <a:avLst/>
              </a:prstGeom>
              <a:noFill/>
              <a:ln w="19050">
                <a:solidFill>
                  <a:srgbClr val="FF99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6" name="AutoShape 123"/>
              <p:cNvCxnSpPr>
                <a:cxnSpLocks noChangeShapeType="1"/>
              </p:cNvCxnSpPr>
              <p:nvPr/>
            </p:nvCxnSpPr>
            <p:spPr bwMode="auto">
              <a:xfrm>
                <a:off x="601" y="2864"/>
                <a:ext cx="1" cy="116"/>
              </a:xfrm>
              <a:prstGeom prst="straightConnector1">
                <a:avLst/>
              </a:prstGeom>
              <a:noFill/>
              <a:ln w="19050">
                <a:solidFill>
                  <a:srgbClr val="98B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27" name="Group 124"/>
            <p:cNvGrpSpPr>
              <a:grpSpLocks/>
            </p:cNvGrpSpPr>
            <p:nvPr/>
          </p:nvGrpSpPr>
          <p:grpSpPr bwMode="auto">
            <a:xfrm>
              <a:off x="4922595" y="4426983"/>
              <a:ext cx="295608" cy="424757"/>
              <a:chOff x="299" y="2864"/>
              <a:chExt cx="303" cy="296"/>
            </a:xfrm>
          </p:grpSpPr>
          <p:cxnSp>
            <p:nvCxnSpPr>
              <p:cNvPr id="128" name="AutoShape 125"/>
              <p:cNvCxnSpPr>
                <a:cxnSpLocks noChangeShapeType="1"/>
              </p:cNvCxnSpPr>
              <p:nvPr/>
            </p:nvCxnSpPr>
            <p:spPr bwMode="auto">
              <a:xfrm>
                <a:off x="299" y="2864"/>
                <a:ext cx="2" cy="296"/>
              </a:xfrm>
              <a:prstGeom prst="straightConnector1">
                <a:avLst/>
              </a:prstGeom>
              <a:noFill/>
              <a:ln w="19050">
                <a:solidFill>
                  <a:srgbClr val="3366F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9" name="AutoShape 126"/>
              <p:cNvCxnSpPr>
                <a:cxnSpLocks noChangeShapeType="1"/>
              </p:cNvCxnSpPr>
              <p:nvPr/>
            </p:nvCxnSpPr>
            <p:spPr bwMode="auto">
              <a:xfrm>
                <a:off x="450" y="2864"/>
                <a:ext cx="0" cy="208"/>
              </a:xfrm>
              <a:prstGeom prst="straightConnector1">
                <a:avLst/>
              </a:prstGeom>
              <a:noFill/>
              <a:ln w="19050">
                <a:solidFill>
                  <a:srgbClr val="FF99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0" name="AutoShape 127"/>
              <p:cNvCxnSpPr>
                <a:cxnSpLocks noChangeShapeType="1"/>
              </p:cNvCxnSpPr>
              <p:nvPr/>
            </p:nvCxnSpPr>
            <p:spPr bwMode="auto">
              <a:xfrm>
                <a:off x="601" y="2864"/>
                <a:ext cx="1" cy="116"/>
              </a:xfrm>
              <a:prstGeom prst="straightConnector1">
                <a:avLst/>
              </a:prstGeom>
              <a:noFill/>
              <a:ln w="19050">
                <a:solidFill>
                  <a:srgbClr val="98B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31" name="AutoShape 128"/>
            <p:cNvCxnSpPr>
              <a:cxnSpLocks noChangeShapeType="1"/>
            </p:cNvCxnSpPr>
            <p:nvPr/>
          </p:nvCxnSpPr>
          <p:spPr bwMode="auto">
            <a:xfrm flipH="1">
              <a:off x="3154688" y="2861410"/>
              <a:ext cx="1435" cy="142064"/>
            </a:xfrm>
            <a:prstGeom prst="straightConnector1">
              <a:avLst/>
            </a:prstGeom>
            <a:noFill/>
            <a:ln w="19050">
              <a:solidFill>
                <a:srgbClr val="98B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2" name="AutoShape 129"/>
            <p:cNvCxnSpPr>
              <a:cxnSpLocks noChangeShapeType="1"/>
            </p:cNvCxnSpPr>
            <p:nvPr/>
          </p:nvCxnSpPr>
          <p:spPr bwMode="auto">
            <a:xfrm flipH="1">
              <a:off x="2516119" y="2861410"/>
              <a:ext cx="1435" cy="142064"/>
            </a:xfrm>
            <a:prstGeom prst="straightConnector1">
              <a:avLst/>
            </a:prstGeom>
            <a:noFill/>
            <a:ln w="19050">
              <a:solidFill>
                <a:srgbClr val="98B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" name="AutoShape 130"/>
            <p:cNvCxnSpPr>
              <a:cxnSpLocks noChangeShapeType="1"/>
            </p:cNvCxnSpPr>
            <p:nvPr/>
          </p:nvCxnSpPr>
          <p:spPr bwMode="auto">
            <a:xfrm flipH="1">
              <a:off x="3793259" y="2861410"/>
              <a:ext cx="0" cy="142064"/>
            </a:xfrm>
            <a:prstGeom prst="straightConnector1">
              <a:avLst/>
            </a:prstGeom>
            <a:noFill/>
            <a:ln w="19050">
              <a:solidFill>
                <a:srgbClr val="98B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4" name="AutoShape 131"/>
            <p:cNvCxnSpPr>
              <a:cxnSpLocks noChangeShapeType="1"/>
            </p:cNvCxnSpPr>
            <p:nvPr/>
          </p:nvCxnSpPr>
          <p:spPr bwMode="auto">
            <a:xfrm flipH="1">
              <a:off x="1877548" y="2861410"/>
              <a:ext cx="1435" cy="142064"/>
            </a:xfrm>
            <a:prstGeom prst="straightConnector1">
              <a:avLst/>
            </a:prstGeom>
            <a:noFill/>
            <a:ln w="19050">
              <a:solidFill>
                <a:srgbClr val="98B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" name="AutoShape 132"/>
            <p:cNvCxnSpPr>
              <a:cxnSpLocks noChangeShapeType="1"/>
            </p:cNvCxnSpPr>
            <p:nvPr/>
          </p:nvCxnSpPr>
          <p:spPr bwMode="auto">
            <a:xfrm flipH="1">
              <a:off x="1237543" y="2861410"/>
              <a:ext cx="1435" cy="142064"/>
            </a:xfrm>
            <a:prstGeom prst="straightConnector1">
              <a:avLst/>
            </a:prstGeom>
            <a:noFill/>
            <a:ln w="19050">
              <a:solidFill>
                <a:srgbClr val="98B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6" name="AutoShape 133"/>
            <p:cNvCxnSpPr>
              <a:cxnSpLocks noChangeShapeType="1"/>
            </p:cNvCxnSpPr>
            <p:nvPr/>
          </p:nvCxnSpPr>
          <p:spPr bwMode="auto">
            <a:xfrm flipH="1">
              <a:off x="4428959" y="2861410"/>
              <a:ext cx="0" cy="142064"/>
            </a:xfrm>
            <a:prstGeom prst="straightConnector1">
              <a:avLst/>
            </a:prstGeom>
            <a:noFill/>
            <a:ln w="19050">
              <a:solidFill>
                <a:srgbClr val="98B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37" name="Group 134"/>
            <p:cNvGrpSpPr>
              <a:grpSpLocks/>
            </p:cNvGrpSpPr>
            <p:nvPr/>
          </p:nvGrpSpPr>
          <p:grpSpPr bwMode="auto">
            <a:xfrm>
              <a:off x="936195" y="3003474"/>
              <a:ext cx="591216" cy="1423509"/>
              <a:chOff x="509" y="370"/>
              <a:chExt cx="605" cy="992"/>
            </a:xfrm>
          </p:grpSpPr>
          <p:sp>
            <p:nvSpPr>
              <p:cNvPr id="138" name="Rectangle 135"/>
              <p:cNvSpPr>
                <a:spLocks noChangeArrowheads="1"/>
              </p:cNvSpPr>
              <p:nvPr/>
            </p:nvSpPr>
            <p:spPr bwMode="auto">
              <a:xfrm>
                <a:off x="509" y="370"/>
                <a:ext cx="605" cy="99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sz="2000" b="1">
                  <a:solidFill>
                    <a:srgbClr val="000000"/>
                  </a:solidFill>
                  <a:latin typeface="Trebuchet MS" panose="020B0603020202020204" pitchFamily="34" charset="0"/>
                </a:endParaRPr>
              </a:p>
            </p:txBody>
          </p:sp>
          <p:grpSp>
            <p:nvGrpSpPr>
              <p:cNvPr id="139" name="Group 136"/>
              <p:cNvGrpSpPr>
                <a:grpSpLocks/>
              </p:cNvGrpSpPr>
              <p:nvPr/>
            </p:nvGrpSpPr>
            <p:grpSpPr bwMode="auto">
              <a:xfrm>
                <a:off x="533" y="394"/>
                <a:ext cx="266" cy="507"/>
                <a:chOff x="533" y="394"/>
                <a:chExt cx="266" cy="507"/>
              </a:xfrm>
            </p:grpSpPr>
            <p:sp>
              <p:nvSpPr>
                <p:cNvPr id="165" name="Rectangle 137"/>
                <p:cNvSpPr>
                  <a:spLocks noChangeArrowheads="1"/>
                </p:cNvSpPr>
                <p:nvPr/>
              </p:nvSpPr>
              <p:spPr bwMode="auto">
                <a:xfrm>
                  <a:off x="533" y="394"/>
                  <a:ext cx="266" cy="50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166" name="Rectangle 138"/>
                <p:cNvSpPr>
                  <a:spLocks noChangeArrowheads="1"/>
                </p:cNvSpPr>
                <p:nvPr/>
              </p:nvSpPr>
              <p:spPr bwMode="auto">
                <a:xfrm>
                  <a:off x="558" y="418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sz="700" b="1">
                      <a:solidFill>
                        <a:srgbClr val="FFFFFF"/>
                      </a:solidFill>
                    </a:rPr>
                    <a:t>SP</a:t>
                  </a:r>
                </a:p>
              </p:txBody>
            </p:sp>
            <p:sp>
              <p:nvSpPr>
                <p:cNvPr id="167" name="Rectangle 139"/>
                <p:cNvSpPr>
                  <a:spLocks noChangeArrowheads="1"/>
                </p:cNvSpPr>
                <p:nvPr/>
              </p:nvSpPr>
              <p:spPr bwMode="auto">
                <a:xfrm>
                  <a:off x="678" y="418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" name="Rectangle 140"/>
                <p:cNvSpPr>
                  <a:spLocks noChangeArrowheads="1"/>
                </p:cNvSpPr>
                <p:nvPr/>
              </p:nvSpPr>
              <p:spPr bwMode="auto">
                <a:xfrm>
                  <a:off x="558" y="539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9" name="Rectangle 141"/>
                <p:cNvSpPr>
                  <a:spLocks noChangeArrowheads="1"/>
                </p:cNvSpPr>
                <p:nvPr/>
              </p:nvSpPr>
              <p:spPr bwMode="auto">
                <a:xfrm>
                  <a:off x="678" y="539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0" name="Rectangle 142"/>
                <p:cNvSpPr>
                  <a:spLocks noChangeArrowheads="1"/>
                </p:cNvSpPr>
                <p:nvPr/>
              </p:nvSpPr>
              <p:spPr bwMode="auto">
                <a:xfrm>
                  <a:off x="558" y="660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1" name="Rectangle 143"/>
                <p:cNvSpPr>
                  <a:spLocks noChangeArrowheads="1"/>
                </p:cNvSpPr>
                <p:nvPr/>
              </p:nvSpPr>
              <p:spPr bwMode="auto">
                <a:xfrm>
                  <a:off x="678" y="660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2" name="Rectangle 144"/>
                <p:cNvSpPr>
                  <a:spLocks noChangeArrowheads="1"/>
                </p:cNvSpPr>
                <p:nvPr/>
              </p:nvSpPr>
              <p:spPr bwMode="auto">
                <a:xfrm>
                  <a:off x="558" y="781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3" name="Rectangle 145"/>
                <p:cNvSpPr>
                  <a:spLocks noChangeArrowheads="1"/>
                </p:cNvSpPr>
                <p:nvPr/>
              </p:nvSpPr>
              <p:spPr bwMode="auto">
                <a:xfrm>
                  <a:off x="678" y="781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40" name="Group 146"/>
              <p:cNvGrpSpPr>
                <a:grpSpLocks/>
              </p:cNvGrpSpPr>
              <p:nvPr/>
            </p:nvGrpSpPr>
            <p:grpSpPr bwMode="auto">
              <a:xfrm>
                <a:off x="824" y="394"/>
                <a:ext cx="266" cy="507"/>
                <a:chOff x="533" y="394"/>
                <a:chExt cx="266" cy="507"/>
              </a:xfrm>
            </p:grpSpPr>
            <p:sp>
              <p:nvSpPr>
                <p:cNvPr id="156" name="Rectangle 147"/>
                <p:cNvSpPr>
                  <a:spLocks noChangeArrowheads="1"/>
                </p:cNvSpPr>
                <p:nvPr/>
              </p:nvSpPr>
              <p:spPr bwMode="auto">
                <a:xfrm>
                  <a:off x="533" y="394"/>
                  <a:ext cx="266" cy="50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157" name="Rectangle 148"/>
                <p:cNvSpPr>
                  <a:spLocks noChangeArrowheads="1"/>
                </p:cNvSpPr>
                <p:nvPr/>
              </p:nvSpPr>
              <p:spPr bwMode="auto">
                <a:xfrm>
                  <a:off x="558" y="418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sz="700" b="1">
                      <a:solidFill>
                        <a:srgbClr val="FFFFFF"/>
                      </a:solidFill>
                    </a:rPr>
                    <a:t>SP</a:t>
                  </a:r>
                </a:p>
              </p:txBody>
            </p:sp>
            <p:sp>
              <p:nvSpPr>
                <p:cNvPr id="158" name="Rectangle 149"/>
                <p:cNvSpPr>
                  <a:spLocks noChangeArrowheads="1"/>
                </p:cNvSpPr>
                <p:nvPr/>
              </p:nvSpPr>
              <p:spPr bwMode="auto">
                <a:xfrm>
                  <a:off x="678" y="418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9" name="Rectangle 150"/>
                <p:cNvSpPr>
                  <a:spLocks noChangeArrowheads="1"/>
                </p:cNvSpPr>
                <p:nvPr/>
              </p:nvSpPr>
              <p:spPr bwMode="auto">
                <a:xfrm>
                  <a:off x="558" y="539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0" name="Rectangle 151"/>
                <p:cNvSpPr>
                  <a:spLocks noChangeArrowheads="1"/>
                </p:cNvSpPr>
                <p:nvPr/>
              </p:nvSpPr>
              <p:spPr bwMode="auto">
                <a:xfrm>
                  <a:off x="678" y="539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1" name="Rectangle 152"/>
                <p:cNvSpPr>
                  <a:spLocks noChangeArrowheads="1"/>
                </p:cNvSpPr>
                <p:nvPr/>
              </p:nvSpPr>
              <p:spPr bwMode="auto">
                <a:xfrm>
                  <a:off x="558" y="660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2" name="Rectangle 153"/>
                <p:cNvSpPr>
                  <a:spLocks noChangeArrowheads="1"/>
                </p:cNvSpPr>
                <p:nvPr/>
              </p:nvSpPr>
              <p:spPr bwMode="auto">
                <a:xfrm>
                  <a:off x="678" y="660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3" name="Rectangle 154"/>
                <p:cNvSpPr>
                  <a:spLocks noChangeArrowheads="1"/>
                </p:cNvSpPr>
                <p:nvPr/>
              </p:nvSpPr>
              <p:spPr bwMode="auto">
                <a:xfrm>
                  <a:off x="558" y="781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4" name="Rectangle 155"/>
                <p:cNvSpPr>
                  <a:spLocks noChangeArrowheads="1"/>
                </p:cNvSpPr>
                <p:nvPr/>
              </p:nvSpPr>
              <p:spPr bwMode="auto">
                <a:xfrm>
                  <a:off x="678" y="781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41" name="Rectangle 156"/>
              <p:cNvSpPr>
                <a:spLocks noChangeArrowheads="1"/>
              </p:cNvSpPr>
              <p:nvPr/>
            </p:nvSpPr>
            <p:spPr bwMode="auto">
              <a:xfrm rot="5400000">
                <a:off x="739" y="986"/>
                <a:ext cx="145" cy="557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sz="1200" b="1">
                    <a:solidFill>
                      <a:srgbClr val="FFFFFF"/>
                    </a:solidFill>
                  </a:rPr>
                  <a:t>L1</a:t>
                </a:r>
              </a:p>
            </p:txBody>
          </p:sp>
          <p:grpSp>
            <p:nvGrpSpPr>
              <p:cNvPr id="142" name="Group 157"/>
              <p:cNvGrpSpPr>
                <a:grpSpLocks/>
              </p:cNvGrpSpPr>
              <p:nvPr/>
            </p:nvGrpSpPr>
            <p:grpSpPr bwMode="auto">
              <a:xfrm>
                <a:off x="533" y="926"/>
                <a:ext cx="557" cy="242"/>
                <a:chOff x="533" y="926"/>
                <a:chExt cx="557" cy="242"/>
              </a:xfrm>
            </p:grpSpPr>
            <p:sp>
              <p:nvSpPr>
                <p:cNvPr id="143" name="Rectangle 158"/>
                <p:cNvSpPr>
                  <a:spLocks noChangeArrowheads="1"/>
                </p:cNvSpPr>
                <p:nvPr/>
              </p:nvSpPr>
              <p:spPr bwMode="auto">
                <a:xfrm rot="5400000">
                  <a:off x="691" y="768"/>
                  <a:ext cx="242" cy="55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grpSp>
              <p:nvGrpSpPr>
                <p:cNvPr id="144" name="Group 159"/>
                <p:cNvGrpSpPr>
                  <a:grpSpLocks/>
                </p:cNvGrpSpPr>
                <p:nvPr/>
              </p:nvGrpSpPr>
              <p:grpSpPr bwMode="auto">
                <a:xfrm>
                  <a:off x="558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154" name="Rectangle 160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r>
                      <a:rPr lang="en-US" sz="700" b="1">
                        <a:solidFill>
                          <a:srgbClr val="FFFFFF"/>
                        </a:solidFill>
                      </a:rPr>
                      <a:t>TF</a:t>
                    </a:r>
                  </a:p>
                </p:txBody>
              </p:sp>
              <p:sp>
                <p:nvSpPr>
                  <p:cNvPr id="155" name="Line 161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5" name="Group 162"/>
                <p:cNvGrpSpPr>
                  <a:grpSpLocks/>
                </p:cNvGrpSpPr>
                <p:nvPr/>
              </p:nvGrpSpPr>
              <p:grpSpPr bwMode="auto">
                <a:xfrm>
                  <a:off x="695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152" name="Rectangle 163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en-US" sz="7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53" name="Line 164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6" name="Group 165"/>
                <p:cNvGrpSpPr>
                  <a:grpSpLocks/>
                </p:cNvGrpSpPr>
                <p:nvPr/>
              </p:nvGrpSpPr>
              <p:grpSpPr bwMode="auto">
                <a:xfrm>
                  <a:off x="969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150" name="Rectangle 166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en-US" sz="7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51" name="Line 167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7" name="Group 168"/>
                <p:cNvGrpSpPr>
                  <a:grpSpLocks/>
                </p:cNvGrpSpPr>
                <p:nvPr/>
              </p:nvGrpSpPr>
              <p:grpSpPr bwMode="auto">
                <a:xfrm>
                  <a:off x="832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148" name="Rectangle 169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en-US" sz="7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9" name="Line 170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74" name="Rectangle 171"/>
            <p:cNvSpPr>
              <a:spLocks noChangeArrowheads="1"/>
            </p:cNvSpPr>
            <p:nvPr/>
          </p:nvSpPr>
          <p:spPr bwMode="auto">
            <a:xfrm>
              <a:off x="1579070" y="4376758"/>
              <a:ext cx="297043" cy="51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sz="2000" b="1">
                <a:solidFill>
                  <a:srgbClr val="00000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75" name="Rectangle 172"/>
            <p:cNvSpPr>
              <a:spLocks noChangeArrowheads="1"/>
            </p:cNvSpPr>
            <p:nvPr/>
          </p:nvSpPr>
          <p:spPr bwMode="auto">
            <a:xfrm>
              <a:off x="1874678" y="4376758"/>
              <a:ext cx="295608" cy="51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sz="2000" b="1">
                <a:solidFill>
                  <a:srgbClr val="000000"/>
                </a:solidFill>
                <a:latin typeface="Trebuchet MS" panose="020B0603020202020204" pitchFamily="34" charset="0"/>
              </a:endParaRPr>
            </a:p>
          </p:txBody>
        </p:sp>
        <p:grpSp>
          <p:nvGrpSpPr>
            <p:cNvPr id="176" name="Group 173"/>
            <p:cNvGrpSpPr>
              <a:grpSpLocks/>
            </p:cNvGrpSpPr>
            <p:nvPr/>
          </p:nvGrpSpPr>
          <p:grpSpPr bwMode="auto">
            <a:xfrm>
              <a:off x="1579070" y="3004909"/>
              <a:ext cx="591216" cy="1423509"/>
              <a:chOff x="509" y="370"/>
              <a:chExt cx="605" cy="992"/>
            </a:xfrm>
          </p:grpSpPr>
          <p:sp>
            <p:nvSpPr>
              <p:cNvPr id="177" name="Rectangle 174"/>
              <p:cNvSpPr>
                <a:spLocks noChangeArrowheads="1"/>
              </p:cNvSpPr>
              <p:nvPr/>
            </p:nvSpPr>
            <p:spPr bwMode="auto">
              <a:xfrm>
                <a:off x="509" y="370"/>
                <a:ext cx="605" cy="99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sz="2000" b="1">
                  <a:solidFill>
                    <a:srgbClr val="000000"/>
                  </a:solidFill>
                  <a:latin typeface="Trebuchet MS" panose="020B0603020202020204" pitchFamily="34" charset="0"/>
                </a:endParaRPr>
              </a:p>
            </p:txBody>
          </p:sp>
          <p:grpSp>
            <p:nvGrpSpPr>
              <p:cNvPr id="178" name="Group 175"/>
              <p:cNvGrpSpPr>
                <a:grpSpLocks/>
              </p:cNvGrpSpPr>
              <p:nvPr/>
            </p:nvGrpSpPr>
            <p:grpSpPr bwMode="auto">
              <a:xfrm>
                <a:off x="533" y="394"/>
                <a:ext cx="266" cy="507"/>
                <a:chOff x="533" y="394"/>
                <a:chExt cx="266" cy="507"/>
              </a:xfrm>
            </p:grpSpPr>
            <p:sp>
              <p:nvSpPr>
                <p:cNvPr id="204" name="Rectangle 176"/>
                <p:cNvSpPr>
                  <a:spLocks noChangeArrowheads="1"/>
                </p:cNvSpPr>
                <p:nvPr/>
              </p:nvSpPr>
              <p:spPr bwMode="auto">
                <a:xfrm>
                  <a:off x="533" y="394"/>
                  <a:ext cx="266" cy="50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205" name="Rectangle 177"/>
                <p:cNvSpPr>
                  <a:spLocks noChangeArrowheads="1"/>
                </p:cNvSpPr>
                <p:nvPr/>
              </p:nvSpPr>
              <p:spPr bwMode="auto">
                <a:xfrm>
                  <a:off x="558" y="418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sz="700" b="1">
                      <a:solidFill>
                        <a:srgbClr val="FFFFFF"/>
                      </a:solidFill>
                    </a:rPr>
                    <a:t>SP</a:t>
                  </a:r>
                </a:p>
              </p:txBody>
            </p:sp>
            <p:sp>
              <p:nvSpPr>
                <p:cNvPr id="206" name="Rectangle 178"/>
                <p:cNvSpPr>
                  <a:spLocks noChangeArrowheads="1"/>
                </p:cNvSpPr>
                <p:nvPr/>
              </p:nvSpPr>
              <p:spPr bwMode="auto">
                <a:xfrm>
                  <a:off x="678" y="418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" name="Rectangle 179"/>
                <p:cNvSpPr>
                  <a:spLocks noChangeArrowheads="1"/>
                </p:cNvSpPr>
                <p:nvPr/>
              </p:nvSpPr>
              <p:spPr bwMode="auto">
                <a:xfrm>
                  <a:off x="558" y="539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8" name="Rectangle 180"/>
                <p:cNvSpPr>
                  <a:spLocks noChangeArrowheads="1"/>
                </p:cNvSpPr>
                <p:nvPr/>
              </p:nvSpPr>
              <p:spPr bwMode="auto">
                <a:xfrm>
                  <a:off x="678" y="539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9" name="Rectangle 181"/>
                <p:cNvSpPr>
                  <a:spLocks noChangeArrowheads="1"/>
                </p:cNvSpPr>
                <p:nvPr/>
              </p:nvSpPr>
              <p:spPr bwMode="auto">
                <a:xfrm>
                  <a:off x="558" y="660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0" name="Rectangle 182"/>
                <p:cNvSpPr>
                  <a:spLocks noChangeArrowheads="1"/>
                </p:cNvSpPr>
                <p:nvPr/>
              </p:nvSpPr>
              <p:spPr bwMode="auto">
                <a:xfrm>
                  <a:off x="678" y="660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1" name="Rectangle 183"/>
                <p:cNvSpPr>
                  <a:spLocks noChangeArrowheads="1"/>
                </p:cNvSpPr>
                <p:nvPr/>
              </p:nvSpPr>
              <p:spPr bwMode="auto">
                <a:xfrm>
                  <a:off x="558" y="781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" name="Rectangle 184"/>
                <p:cNvSpPr>
                  <a:spLocks noChangeArrowheads="1"/>
                </p:cNvSpPr>
                <p:nvPr/>
              </p:nvSpPr>
              <p:spPr bwMode="auto">
                <a:xfrm>
                  <a:off x="678" y="781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9" name="Group 185"/>
              <p:cNvGrpSpPr>
                <a:grpSpLocks/>
              </p:cNvGrpSpPr>
              <p:nvPr/>
            </p:nvGrpSpPr>
            <p:grpSpPr bwMode="auto">
              <a:xfrm>
                <a:off x="824" y="394"/>
                <a:ext cx="266" cy="507"/>
                <a:chOff x="533" y="394"/>
                <a:chExt cx="266" cy="507"/>
              </a:xfrm>
            </p:grpSpPr>
            <p:sp>
              <p:nvSpPr>
                <p:cNvPr id="195" name="Rectangle 186"/>
                <p:cNvSpPr>
                  <a:spLocks noChangeArrowheads="1"/>
                </p:cNvSpPr>
                <p:nvPr/>
              </p:nvSpPr>
              <p:spPr bwMode="auto">
                <a:xfrm>
                  <a:off x="533" y="394"/>
                  <a:ext cx="266" cy="50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196" name="Rectangle 187"/>
                <p:cNvSpPr>
                  <a:spLocks noChangeArrowheads="1"/>
                </p:cNvSpPr>
                <p:nvPr/>
              </p:nvSpPr>
              <p:spPr bwMode="auto">
                <a:xfrm>
                  <a:off x="558" y="418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sz="700" b="1">
                      <a:solidFill>
                        <a:srgbClr val="FFFFFF"/>
                      </a:solidFill>
                    </a:rPr>
                    <a:t>SP</a:t>
                  </a:r>
                </a:p>
              </p:txBody>
            </p:sp>
            <p:sp>
              <p:nvSpPr>
                <p:cNvPr id="197" name="Rectangle 188"/>
                <p:cNvSpPr>
                  <a:spLocks noChangeArrowheads="1"/>
                </p:cNvSpPr>
                <p:nvPr/>
              </p:nvSpPr>
              <p:spPr bwMode="auto">
                <a:xfrm>
                  <a:off x="678" y="418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8" name="Rectangle 189"/>
                <p:cNvSpPr>
                  <a:spLocks noChangeArrowheads="1"/>
                </p:cNvSpPr>
                <p:nvPr/>
              </p:nvSpPr>
              <p:spPr bwMode="auto">
                <a:xfrm>
                  <a:off x="558" y="539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9" name="Rectangle 190"/>
                <p:cNvSpPr>
                  <a:spLocks noChangeArrowheads="1"/>
                </p:cNvSpPr>
                <p:nvPr/>
              </p:nvSpPr>
              <p:spPr bwMode="auto">
                <a:xfrm>
                  <a:off x="678" y="539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0" name="Rectangle 191"/>
                <p:cNvSpPr>
                  <a:spLocks noChangeArrowheads="1"/>
                </p:cNvSpPr>
                <p:nvPr/>
              </p:nvSpPr>
              <p:spPr bwMode="auto">
                <a:xfrm>
                  <a:off x="558" y="660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1" name="Rectangle 192"/>
                <p:cNvSpPr>
                  <a:spLocks noChangeArrowheads="1"/>
                </p:cNvSpPr>
                <p:nvPr/>
              </p:nvSpPr>
              <p:spPr bwMode="auto">
                <a:xfrm>
                  <a:off x="678" y="660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2" name="Rectangle 193"/>
                <p:cNvSpPr>
                  <a:spLocks noChangeArrowheads="1"/>
                </p:cNvSpPr>
                <p:nvPr/>
              </p:nvSpPr>
              <p:spPr bwMode="auto">
                <a:xfrm>
                  <a:off x="558" y="781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3" name="Rectangle 194"/>
                <p:cNvSpPr>
                  <a:spLocks noChangeArrowheads="1"/>
                </p:cNvSpPr>
                <p:nvPr/>
              </p:nvSpPr>
              <p:spPr bwMode="auto">
                <a:xfrm>
                  <a:off x="678" y="781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80" name="Rectangle 195"/>
              <p:cNvSpPr>
                <a:spLocks noChangeArrowheads="1"/>
              </p:cNvSpPr>
              <p:nvPr/>
            </p:nvSpPr>
            <p:spPr bwMode="auto">
              <a:xfrm rot="5400000">
                <a:off x="739" y="986"/>
                <a:ext cx="145" cy="557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sz="1200" b="1">
                    <a:solidFill>
                      <a:srgbClr val="FFFFFF"/>
                    </a:solidFill>
                  </a:rPr>
                  <a:t>L1</a:t>
                </a:r>
              </a:p>
            </p:txBody>
          </p:sp>
          <p:grpSp>
            <p:nvGrpSpPr>
              <p:cNvPr id="181" name="Group 196"/>
              <p:cNvGrpSpPr>
                <a:grpSpLocks/>
              </p:cNvGrpSpPr>
              <p:nvPr/>
            </p:nvGrpSpPr>
            <p:grpSpPr bwMode="auto">
              <a:xfrm>
                <a:off x="533" y="926"/>
                <a:ext cx="557" cy="242"/>
                <a:chOff x="533" y="926"/>
                <a:chExt cx="557" cy="242"/>
              </a:xfrm>
            </p:grpSpPr>
            <p:sp>
              <p:nvSpPr>
                <p:cNvPr id="182" name="Rectangle 197"/>
                <p:cNvSpPr>
                  <a:spLocks noChangeArrowheads="1"/>
                </p:cNvSpPr>
                <p:nvPr/>
              </p:nvSpPr>
              <p:spPr bwMode="auto">
                <a:xfrm rot="5400000">
                  <a:off x="691" y="768"/>
                  <a:ext cx="242" cy="55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grpSp>
              <p:nvGrpSpPr>
                <p:cNvPr id="183" name="Group 198"/>
                <p:cNvGrpSpPr>
                  <a:grpSpLocks/>
                </p:cNvGrpSpPr>
                <p:nvPr/>
              </p:nvGrpSpPr>
              <p:grpSpPr bwMode="auto">
                <a:xfrm>
                  <a:off x="558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193" name="Rectangle 199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r>
                      <a:rPr lang="en-US" sz="700" b="1">
                        <a:solidFill>
                          <a:srgbClr val="FFFFFF"/>
                        </a:solidFill>
                      </a:rPr>
                      <a:t>TF</a:t>
                    </a:r>
                  </a:p>
                </p:txBody>
              </p:sp>
              <p:sp>
                <p:nvSpPr>
                  <p:cNvPr id="194" name="Line 200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4" name="Group 201"/>
                <p:cNvGrpSpPr>
                  <a:grpSpLocks/>
                </p:cNvGrpSpPr>
                <p:nvPr/>
              </p:nvGrpSpPr>
              <p:grpSpPr bwMode="auto">
                <a:xfrm>
                  <a:off x="695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191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en-US" sz="7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92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5" name="Group 204"/>
                <p:cNvGrpSpPr>
                  <a:grpSpLocks/>
                </p:cNvGrpSpPr>
                <p:nvPr/>
              </p:nvGrpSpPr>
              <p:grpSpPr bwMode="auto">
                <a:xfrm>
                  <a:off x="969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189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en-US" sz="7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90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6" name="Group 207"/>
                <p:cNvGrpSpPr>
                  <a:grpSpLocks/>
                </p:cNvGrpSpPr>
                <p:nvPr/>
              </p:nvGrpSpPr>
              <p:grpSpPr bwMode="auto">
                <a:xfrm>
                  <a:off x="832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187" name="Rectangle 208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en-US" sz="7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8" name="Line 209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13" name="Group 210"/>
            <p:cNvGrpSpPr>
              <a:grpSpLocks/>
            </p:cNvGrpSpPr>
            <p:nvPr/>
          </p:nvGrpSpPr>
          <p:grpSpPr bwMode="auto">
            <a:xfrm>
              <a:off x="2210466" y="3004909"/>
              <a:ext cx="591216" cy="1423509"/>
              <a:chOff x="509" y="370"/>
              <a:chExt cx="605" cy="992"/>
            </a:xfrm>
          </p:grpSpPr>
          <p:sp>
            <p:nvSpPr>
              <p:cNvPr id="214" name="Rectangle 211"/>
              <p:cNvSpPr>
                <a:spLocks noChangeArrowheads="1"/>
              </p:cNvSpPr>
              <p:nvPr/>
            </p:nvSpPr>
            <p:spPr bwMode="auto">
              <a:xfrm>
                <a:off x="509" y="370"/>
                <a:ext cx="605" cy="99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sz="2000" b="1">
                  <a:solidFill>
                    <a:srgbClr val="000000"/>
                  </a:solidFill>
                  <a:latin typeface="Trebuchet MS" panose="020B0603020202020204" pitchFamily="34" charset="0"/>
                </a:endParaRPr>
              </a:p>
            </p:txBody>
          </p:sp>
          <p:grpSp>
            <p:nvGrpSpPr>
              <p:cNvPr id="215" name="Group 212"/>
              <p:cNvGrpSpPr>
                <a:grpSpLocks/>
              </p:cNvGrpSpPr>
              <p:nvPr/>
            </p:nvGrpSpPr>
            <p:grpSpPr bwMode="auto">
              <a:xfrm>
                <a:off x="533" y="394"/>
                <a:ext cx="266" cy="507"/>
                <a:chOff x="533" y="394"/>
                <a:chExt cx="266" cy="507"/>
              </a:xfrm>
            </p:grpSpPr>
            <p:sp>
              <p:nvSpPr>
                <p:cNvPr id="241" name="Rectangle 213"/>
                <p:cNvSpPr>
                  <a:spLocks noChangeArrowheads="1"/>
                </p:cNvSpPr>
                <p:nvPr/>
              </p:nvSpPr>
              <p:spPr bwMode="auto">
                <a:xfrm>
                  <a:off x="533" y="394"/>
                  <a:ext cx="266" cy="50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242" name="Rectangle 214"/>
                <p:cNvSpPr>
                  <a:spLocks noChangeArrowheads="1"/>
                </p:cNvSpPr>
                <p:nvPr/>
              </p:nvSpPr>
              <p:spPr bwMode="auto">
                <a:xfrm>
                  <a:off x="558" y="418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sz="700" b="1">
                      <a:solidFill>
                        <a:srgbClr val="FFFFFF"/>
                      </a:solidFill>
                    </a:rPr>
                    <a:t>SP</a:t>
                  </a:r>
                </a:p>
              </p:txBody>
            </p:sp>
            <p:sp>
              <p:nvSpPr>
                <p:cNvPr id="243" name="Rectangle 215"/>
                <p:cNvSpPr>
                  <a:spLocks noChangeArrowheads="1"/>
                </p:cNvSpPr>
                <p:nvPr/>
              </p:nvSpPr>
              <p:spPr bwMode="auto">
                <a:xfrm>
                  <a:off x="678" y="418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4" name="Rectangle 216"/>
                <p:cNvSpPr>
                  <a:spLocks noChangeArrowheads="1"/>
                </p:cNvSpPr>
                <p:nvPr/>
              </p:nvSpPr>
              <p:spPr bwMode="auto">
                <a:xfrm>
                  <a:off x="558" y="539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5" name="Rectangle 217"/>
                <p:cNvSpPr>
                  <a:spLocks noChangeArrowheads="1"/>
                </p:cNvSpPr>
                <p:nvPr/>
              </p:nvSpPr>
              <p:spPr bwMode="auto">
                <a:xfrm>
                  <a:off x="678" y="539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6" name="Rectangle 218"/>
                <p:cNvSpPr>
                  <a:spLocks noChangeArrowheads="1"/>
                </p:cNvSpPr>
                <p:nvPr/>
              </p:nvSpPr>
              <p:spPr bwMode="auto">
                <a:xfrm>
                  <a:off x="558" y="660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7" name="Rectangle 219"/>
                <p:cNvSpPr>
                  <a:spLocks noChangeArrowheads="1"/>
                </p:cNvSpPr>
                <p:nvPr/>
              </p:nvSpPr>
              <p:spPr bwMode="auto">
                <a:xfrm>
                  <a:off x="678" y="660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8" name="Rectangle 220"/>
                <p:cNvSpPr>
                  <a:spLocks noChangeArrowheads="1"/>
                </p:cNvSpPr>
                <p:nvPr/>
              </p:nvSpPr>
              <p:spPr bwMode="auto">
                <a:xfrm>
                  <a:off x="558" y="781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9" name="Rectangle 221"/>
                <p:cNvSpPr>
                  <a:spLocks noChangeArrowheads="1"/>
                </p:cNvSpPr>
                <p:nvPr/>
              </p:nvSpPr>
              <p:spPr bwMode="auto">
                <a:xfrm>
                  <a:off x="678" y="781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16" name="Group 222"/>
              <p:cNvGrpSpPr>
                <a:grpSpLocks/>
              </p:cNvGrpSpPr>
              <p:nvPr/>
            </p:nvGrpSpPr>
            <p:grpSpPr bwMode="auto">
              <a:xfrm>
                <a:off x="824" y="394"/>
                <a:ext cx="266" cy="507"/>
                <a:chOff x="533" y="394"/>
                <a:chExt cx="266" cy="507"/>
              </a:xfrm>
            </p:grpSpPr>
            <p:sp>
              <p:nvSpPr>
                <p:cNvPr id="232" name="Rectangle 223"/>
                <p:cNvSpPr>
                  <a:spLocks noChangeArrowheads="1"/>
                </p:cNvSpPr>
                <p:nvPr/>
              </p:nvSpPr>
              <p:spPr bwMode="auto">
                <a:xfrm>
                  <a:off x="533" y="394"/>
                  <a:ext cx="266" cy="50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233" name="Rectangle 224"/>
                <p:cNvSpPr>
                  <a:spLocks noChangeArrowheads="1"/>
                </p:cNvSpPr>
                <p:nvPr/>
              </p:nvSpPr>
              <p:spPr bwMode="auto">
                <a:xfrm>
                  <a:off x="558" y="418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sz="700" b="1">
                      <a:solidFill>
                        <a:srgbClr val="FFFFFF"/>
                      </a:solidFill>
                    </a:rPr>
                    <a:t>SP</a:t>
                  </a:r>
                </a:p>
              </p:txBody>
            </p:sp>
            <p:sp>
              <p:nvSpPr>
                <p:cNvPr id="234" name="Rectangle 225"/>
                <p:cNvSpPr>
                  <a:spLocks noChangeArrowheads="1"/>
                </p:cNvSpPr>
                <p:nvPr/>
              </p:nvSpPr>
              <p:spPr bwMode="auto">
                <a:xfrm>
                  <a:off x="678" y="418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5" name="Rectangle 226"/>
                <p:cNvSpPr>
                  <a:spLocks noChangeArrowheads="1"/>
                </p:cNvSpPr>
                <p:nvPr/>
              </p:nvSpPr>
              <p:spPr bwMode="auto">
                <a:xfrm>
                  <a:off x="558" y="539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6" name="Rectangle 227"/>
                <p:cNvSpPr>
                  <a:spLocks noChangeArrowheads="1"/>
                </p:cNvSpPr>
                <p:nvPr/>
              </p:nvSpPr>
              <p:spPr bwMode="auto">
                <a:xfrm>
                  <a:off x="678" y="539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7" name="Rectangle 228"/>
                <p:cNvSpPr>
                  <a:spLocks noChangeArrowheads="1"/>
                </p:cNvSpPr>
                <p:nvPr/>
              </p:nvSpPr>
              <p:spPr bwMode="auto">
                <a:xfrm>
                  <a:off x="558" y="660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8" name="Rectangle 229"/>
                <p:cNvSpPr>
                  <a:spLocks noChangeArrowheads="1"/>
                </p:cNvSpPr>
                <p:nvPr/>
              </p:nvSpPr>
              <p:spPr bwMode="auto">
                <a:xfrm>
                  <a:off x="678" y="660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9" name="Rectangle 230"/>
                <p:cNvSpPr>
                  <a:spLocks noChangeArrowheads="1"/>
                </p:cNvSpPr>
                <p:nvPr/>
              </p:nvSpPr>
              <p:spPr bwMode="auto">
                <a:xfrm>
                  <a:off x="558" y="781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0" name="Rectangle 231"/>
                <p:cNvSpPr>
                  <a:spLocks noChangeArrowheads="1"/>
                </p:cNvSpPr>
                <p:nvPr/>
              </p:nvSpPr>
              <p:spPr bwMode="auto">
                <a:xfrm>
                  <a:off x="678" y="781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7" name="Rectangle 232"/>
              <p:cNvSpPr>
                <a:spLocks noChangeArrowheads="1"/>
              </p:cNvSpPr>
              <p:nvPr/>
            </p:nvSpPr>
            <p:spPr bwMode="auto">
              <a:xfrm rot="5400000">
                <a:off x="739" y="986"/>
                <a:ext cx="145" cy="557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sz="1200" b="1">
                    <a:solidFill>
                      <a:srgbClr val="FFFFFF"/>
                    </a:solidFill>
                  </a:rPr>
                  <a:t>L1</a:t>
                </a:r>
              </a:p>
            </p:txBody>
          </p:sp>
          <p:grpSp>
            <p:nvGrpSpPr>
              <p:cNvPr id="218" name="Group 233"/>
              <p:cNvGrpSpPr>
                <a:grpSpLocks/>
              </p:cNvGrpSpPr>
              <p:nvPr/>
            </p:nvGrpSpPr>
            <p:grpSpPr bwMode="auto">
              <a:xfrm>
                <a:off x="533" y="926"/>
                <a:ext cx="557" cy="242"/>
                <a:chOff x="533" y="926"/>
                <a:chExt cx="557" cy="242"/>
              </a:xfrm>
            </p:grpSpPr>
            <p:sp>
              <p:nvSpPr>
                <p:cNvPr id="219" name="Rectangle 234"/>
                <p:cNvSpPr>
                  <a:spLocks noChangeArrowheads="1"/>
                </p:cNvSpPr>
                <p:nvPr/>
              </p:nvSpPr>
              <p:spPr bwMode="auto">
                <a:xfrm rot="5400000">
                  <a:off x="691" y="768"/>
                  <a:ext cx="242" cy="55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grpSp>
              <p:nvGrpSpPr>
                <p:cNvPr id="220" name="Group 235"/>
                <p:cNvGrpSpPr>
                  <a:grpSpLocks/>
                </p:cNvGrpSpPr>
                <p:nvPr/>
              </p:nvGrpSpPr>
              <p:grpSpPr bwMode="auto">
                <a:xfrm>
                  <a:off x="558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230" name="Rectangle 236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r>
                      <a:rPr lang="en-US" sz="700" b="1">
                        <a:solidFill>
                          <a:srgbClr val="FFFFFF"/>
                        </a:solidFill>
                      </a:rPr>
                      <a:t>TF</a:t>
                    </a:r>
                  </a:p>
                </p:txBody>
              </p:sp>
              <p:sp>
                <p:nvSpPr>
                  <p:cNvPr id="231" name="Line 237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1" name="Group 238"/>
                <p:cNvGrpSpPr>
                  <a:grpSpLocks/>
                </p:cNvGrpSpPr>
                <p:nvPr/>
              </p:nvGrpSpPr>
              <p:grpSpPr bwMode="auto">
                <a:xfrm>
                  <a:off x="695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228" name="Rectangle 239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en-US" sz="7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29" name="Line 240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2" name="Group 241"/>
                <p:cNvGrpSpPr>
                  <a:grpSpLocks/>
                </p:cNvGrpSpPr>
                <p:nvPr/>
              </p:nvGrpSpPr>
              <p:grpSpPr bwMode="auto">
                <a:xfrm>
                  <a:off x="969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226" name="Rectangle 242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en-US" sz="7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27" name="Line 243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3" name="Group 244"/>
                <p:cNvGrpSpPr>
                  <a:grpSpLocks/>
                </p:cNvGrpSpPr>
                <p:nvPr/>
              </p:nvGrpSpPr>
              <p:grpSpPr bwMode="auto">
                <a:xfrm>
                  <a:off x="832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224" name="Rectangle 245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en-US" sz="7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25" name="Line 246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250" name="Rectangle 247"/>
            <p:cNvSpPr>
              <a:spLocks noChangeArrowheads="1"/>
            </p:cNvSpPr>
            <p:nvPr/>
          </p:nvSpPr>
          <p:spPr bwMode="auto">
            <a:xfrm>
              <a:off x="2861951" y="4373888"/>
              <a:ext cx="297043" cy="51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sz="2000" b="1">
                <a:solidFill>
                  <a:srgbClr val="00000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51" name="Rectangle 248"/>
            <p:cNvSpPr>
              <a:spLocks noChangeArrowheads="1"/>
            </p:cNvSpPr>
            <p:nvPr/>
          </p:nvSpPr>
          <p:spPr bwMode="auto">
            <a:xfrm>
              <a:off x="3157558" y="4373888"/>
              <a:ext cx="295608" cy="51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sz="2000" b="1">
                <a:solidFill>
                  <a:srgbClr val="000000"/>
                </a:solidFill>
                <a:latin typeface="Trebuchet MS" panose="020B0603020202020204" pitchFamily="34" charset="0"/>
              </a:endParaRPr>
            </a:p>
          </p:txBody>
        </p:sp>
        <p:grpSp>
          <p:nvGrpSpPr>
            <p:cNvPr id="252" name="Group 249"/>
            <p:cNvGrpSpPr>
              <a:grpSpLocks/>
            </p:cNvGrpSpPr>
            <p:nvPr/>
          </p:nvGrpSpPr>
          <p:grpSpPr bwMode="auto">
            <a:xfrm>
              <a:off x="2861951" y="3002039"/>
              <a:ext cx="591216" cy="1423509"/>
              <a:chOff x="509" y="370"/>
              <a:chExt cx="605" cy="992"/>
            </a:xfrm>
          </p:grpSpPr>
          <p:sp>
            <p:nvSpPr>
              <p:cNvPr id="253" name="Rectangle 250"/>
              <p:cNvSpPr>
                <a:spLocks noChangeArrowheads="1"/>
              </p:cNvSpPr>
              <p:nvPr/>
            </p:nvSpPr>
            <p:spPr bwMode="auto">
              <a:xfrm>
                <a:off x="509" y="370"/>
                <a:ext cx="605" cy="99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sz="2000" b="1">
                  <a:solidFill>
                    <a:srgbClr val="000000"/>
                  </a:solidFill>
                  <a:latin typeface="Trebuchet MS" panose="020B0603020202020204" pitchFamily="34" charset="0"/>
                </a:endParaRPr>
              </a:p>
            </p:txBody>
          </p:sp>
          <p:grpSp>
            <p:nvGrpSpPr>
              <p:cNvPr id="254" name="Group 251"/>
              <p:cNvGrpSpPr>
                <a:grpSpLocks/>
              </p:cNvGrpSpPr>
              <p:nvPr/>
            </p:nvGrpSpPr>
            <p:grpSpPr bwMode="auto">
              <a:xfrm>
                <a:off x="533" y="394"/>
                <a:ext cx="266" cy="507"/>
                <a:chOff x="533" y="394"/>
                <a:chExt cx="266" cy="507"/>
              </a:xfrm>
            </p:grpSpPr>
            <p:sp>
              <p:nvSpPr>
                <p:cNvPr id="280" name="Rectangle 252"/>
                <p:cNvSpPr>
                  <a:spLocks noChangeArrowheads="1"/>
                </p:cNvSpPr>
                <p:nvPr/>
              </p:nvSpPr>
              <p:spPr bwMode="auto">
                <a:xfrm>
                  <a:off x="533" y="394"/>
                  <a:ext cx="266" cy="50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281" name="Rectangle 253"/>
                <p:cNvSpPr>
                  <a:spLocks noChangeArrowheads="1"/>
                </p:cNvSpPr>
                <p:nvPr/>
              </p:nvSpPr>
              <p:spPr bwMode="auto">
                <a:xfrm>
                  <a:off x="558" y="418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sz="700" b="1">
                      <a:solidFill>
                        <a:srgbClr val="FFFFFF"/>
                      </a:solidFill>
                    </a:rPr>
                    <a:t>SP</a:t>
                  </a:r>
                </a:p>
              </p:txBody>
            </p:sp>
            <p:sp>
              <p:nvSpPr>
                <p:cNvPr id="282" name="Rectangle 254"/>
                <p:cNvSpPr>
                  <a:spLocks noChangeArrowheads="1"/>
                </p:cNvSpPr>
                <p:nvPr/>
              </p:nvSpPr>
              <p:spPr bwMode="auto">
                <a:xfrm>
                  <a:off x="678" y="418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3" name="Rectangle 255"/>
                <p:cNvSpPr>
                  <a:spLocks noChangeArrowheads="1"/>
                </p:cNvSpPr>
                <p:nvPr/>
              </p:nvSpPr>
              <p:spPr bwMode="auto">
                <a:xfrm>
                  <a:off x="558" y="539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4" name="Rectangle 256"/>
                <p:cNvSpPr>
                  <a:spLocks noChangeArrowheads="1"/>
                </p:cNvSpPr>
                <p:nvPr/>
              </p:nvSpPr>
              <p:spPr bwMode="auto">
                <a:xfrm>
                  <a:off x="678" y="539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5" name="Rectangle 257"/>
                <p:cNvSpPr>
                  <a:spLocks noChangeArrowheads="1"/>
                </p:cNvSpPr>
                <p:nvPr/>
              </p:nvSpPr>
              <p:spPr bwMode="auto">
                <a:xfrm>
                  <a:off x="558" y="660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6" name="Rectangle 258"/>
                <p:cNvSpPr>
                  <a:spLocks noChangeArrowheads="1"/>
                </p:cNvSpPr>
                <p:nvPr/>
              </p:nvSpPr>
              <p:spPr bwMode="auto">
                <a:xfrm>
                  <a:off x="678" y="660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" name="Rectangle 259"/>
                <p:cNvSpPr>
                  <a:spLocks noChangeArrowheads="1"/>
                </p:cNvSpPr>
                <p:nvPr/>
              </p:nvSpPr>
              <p:spPr bwMode="auto">
                <a:xfrm>
                  <a:off x="558" y="781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8" name="Rectangle 260"/>
                <p:cNvSpPr>
                  <a:spLocks noChangeArrowheads="1"/>
                </p:cNvSpPr>
                <p:nvPr/>
              </p:nvSpPr>
              <p:spPr bwMode="auto">
                <a:xfrm>
                  <a:off x="678" y="781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55" name="Group 261"/>
              <p:cNvGrpSpPr>
                <a:grpSpLocks/>
              </p:cNvGrpSpPr>
              <p:nvPr/>
            </p:nvGrpSpPr>
            <p:grpSpPr bwMode="auto">
              <a:xfrm>
                <a:off x="824" y="394"/>
                <a:ext cx="266" cy="507"/>
                <a:chOff x="533" y="394"/>
                <a:chExt cx="266" cy="507"/>
              </a:xfrm>
            </p:grpSpPr>
            <p:sp>
              <p:nvSpPr>
                <p:cNvPr id="271" name="Rectangle 262"/>
                <p:cNvSpPr>
                  <a:spLocks noChangeArrowheads="1"/>
                </p:cNvSpPr>
                <p:nvPr/>
              </p:nvSpPr>
              <p:spPr bwMode="auto">
                <a:xfrm>
                  <a:off x="533" y="394"/>
                  <a:ext cx="266" cy="50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272" name="Rectangle 263"/>
                <p:cNvSpPr>
                  <a:spLocks noChangeArrowheads="1"/>
                </p:cNvSpPr>
                <p:nvPr/>
              </p:nvSpPr>
              <p:spPr bwMode="auto">
                <a:xfrm>
                  <a:off x="558" y="418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sz="700" b="1">
                      <a:solidFill>
                        <a:srgbClr val="FFFFFF"/>
                      </a:solidFill>
                    </a:rPr>
                    <a:t>SP</a:t>
                  </a:r>
                </a:p>
              </p:txBody>
            </p:sp>
            <p:sp>
              <p:nvSpPr>
                <p:cNvPr id="273" name="Rectangle 264"/>
                <p:cNvSpPr>
                  <a:spLocks noChangeArrowheads="1"/>
                </p:cNvSpPr>
                <p:nvPr/>
              </p:nvSpPr>
              <p:spPr bwMode="auto">
                <a:xfrm>
                  <a:off x="678" y="418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4" name="Rectangle 265"/>
                <p:cNvSpPr>
                  <a:spLocks noChangeArrowheads="1"/>
                </p:cNvSpPr>
                <p:nvPr/>
              </p:nvSpPr>
              <p:spPr bwMode="auto">
                <a:xfrm>
                  <a:off x="558" y="539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5" name="Rectangle 266"/>
                <p:cNvSpPr>
                  <a:spLocks noChangeArrowheads="1"/>
                </p:cNvSpPr>
                <p:nvPr/>
              </p:nvSpPr>
              <p:spPr bwMode="auto">
                <a:xfrm>
                  <a:off x="678" y="539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6" name="Rectangle 267"/>
                <p:cNvSpPr>
                  <a:spLocks noChangeArrowheads="1"/>
                </p:cNvSpPr>
                <p:nvPr/>
              </p:nvSpPr>
              <p:spPr bwMode="auto">
                <a:xfrm>
                  <a:off x="558" y="660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7" name="Rectangle 268"/>
                <p:cNvSpPr>
                  <a:spLocks noChangeArrowheads="1"/>
                </p:cNvSpPr>
                <p:nvPr/>
              </p:nvSpPr>
              <p:spPr bwMode="auto">
                <a:xfrm>
                  <a:off x="678" y="660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" name="Rectangle 269"/>
                <p:cNvSpPr>
                  <a:spLocks noChangeArrowheads="1"/>
                </p:cNvSpPr>
                <p:nvPr/>
              </p:nvSpPr>
              <p:spPr bwMode="auto">
                <a:xfrm>
                  <a:off x="558" y="781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9" name="Rectangle 270"/>
                <p:cNvSpPr>
                  <a:spLocks noChangeArrowheads="1"/>
                </p:cNvSpPr>
                <p:nvPr/>
              </p:nvSpPr>
              <p:spPr bwMode="auto">
                <a:xfrm>
                  <a:off x="678" y="781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56" name="Rectangle 271"/>
              <p:cNvSpPr>
                <a:spLocks noChangeArrowheads="1"/>
              </p:cNvSpPr>
              <p:nvPr/>
            </p:nvSpPr>
            <p:spPr bwMode="auto">
              <a:xfrm rot="5400000">
                <a:off x="739" y="986"/>
                <a:ext cx="145" cy="557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sz="1200" b="1">
                    <a:solidFill>
                      <a:srgbClr val="FFFFFF"/>
                    </a:solidFill>
                  </a:rPr>
                  <a:t>L1</a:t>
                </a:r>
              </a:p>
            </p:txBody>
          </p:sp>
          <p:grpSp>
            <p:nvGrpSpPr>
              <p:cNvPr id="257" name="Group 272"/>
              <p:cNvGrpSpPr>
                <a:grpSpLocks/>
              </p:cNvGrpSpPr>
              <p:nvPr/>
            </p:nvGrpSpPr>
            <p:grpSpPr bwMode="auto">
              <a:xfrm>
                <a:off x="533" y="926"/>
                <a:ext cx="557" cy="242"/>
                <a:chOff x="533" y="926"/>
                <a:chExt cx="557" cy="242"/>
              </a:xfrm>
            </p:grpSpPr>
            <p:sp>
              <p:nvSpPr>
                <p:cNvPr id="258" name="Rectangle 273"/>
                <p:cNvSpPr>
                  <a:spLocks noChangeArrowheads="1"/>
                </p:cNvSpPr>
                <p:nvPr/>
              </p:nvSpPr>
              <p:spPr bwMode="auto">
                <a:xfrm rot="5400000">
                  <a:off x="691" y="768"/>
                  <a:ext cx="242" cy="55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grpSp>
              <p:nvGrpSpPr>
                <p:cNvPr id="259" name="Group 274"/>
                <p:cNvGrpSpPr>
                  <a:grpSpLocks/>
                </p:cNvGrpSpPr>
                <p:nvPr/>
              </p:nvGrpSpPr>
              <p:grpSpPr bwMode="auto">
                <a:xfrm>
                  <a:off x="558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269" name="Rectangle 275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r>
                      <a:rPr lang="en-US" sz="700" b="1">
                        <a:solidFill>
                          <a:srgbClr val="FFFFFF"/>
                        </a:solidFill>
                      </a:rPr>
                      <a:t>TF</a:t>
                    </a:r>
                  </a:p>
                </p:txBody>
              </p:sp>
              <p:sp>
                <p:nvSpPr>
                  <p:cNvPr id="270" name="Line 276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0" name="Group 277"/>
                <p:cNvGrpSpPr>
                  <a:grpSpLocks/>
                </p:cNvGrpSpPr>
                <p:nvPr/>
              </p:nvGrpSpPr>
              <p:grpSpPr bwMode="auto">
                <a:xfrm>
                  <a:off x="695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267" name="Rectangle 278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en-US" sz="7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68" name="Line 279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1" name="Group 280"/>
                <p:cNvGrpSpPr>
                  <a:grpSpLocks/>
                </p:cNvGrpSpPr>
                <p:nvPr/>
              </p:nvGrpSpPr>
              <p:grpSpPr bwMode="auto">
                <a:xfrm>
                  <a:off x="969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265" name="Rectangle 281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en-US" sz="7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66" name="Line 282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2" name="Group 283"/>
                <p:cNvGrpSpPr>
                  <a:grpSpLocks/>
                </p:cNvGrpSpPr>
                <p:nvPr/>
              </p:nvGrpSpPr>
              <p:grpSpPr bwMode="auto">
                <a:xfrm>
                  <a:off x="832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263" name="Rectangle 284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en-US" sz="7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64" name="Line 285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89" name="Group 286"/>
            <p:cNvGrpSpPr>
              <a:grpSpLocks/>
            </p:cNvGrpSpPr>
            <p:nvPr/>
          </p:nvGrpSpPr>
          <p:grpSpPr bwMode="auto">
            <a:xfrm>
              <a:off x="3493346" y="3002039"/>
              <a:ext cx="591216" cy="1423509"/>
              <a:chOff x="509" y="370"/>
              <a:chExt cx="605" cy="992"/>
            </a:xfrm>
          </p:grpSpPr>
          <p:sp>
            <p:nvSpPr>
              <p:cNvPr id="290" name="Rectangle 287"/>
              <p:cNvSpPr>
                <a:spLocks noChangeArrowheads="1"/>
              </p:cNvSpPr>
              <p:nvPr/>
            </p:nvSpPr>
            <p:spPr bwMode="auto">
              <a:xfrm>
                <a:off x="509" y="370"/>
                <a:ext cx="605" cy="99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sz="2000" b="1">
                  <a:solidFill>
                    <a:srgbClr val="000000"/>
                  </a:solidFill>
                  <a:latin typeface="Trebuchet MS" panose="020B0603020202020204" pitchFamily="34" charset="0"/>
                </a:endParaRPr>
              </a:p>
            </p:txBody>
          </p:sp>
          <p:grpSp>
            <p:nvGrpSpPr>
              <p:cNvPr id="291" name="Group 288"/>
              <p:cNvGrpSpPr>
                <a:grpSpLocks/>
              </p:cNvGrpSpPr>
              <p:nvPr/>
            </p:nvGrpSpPr>
            <p:grpSpPr bwMode="auto">
              <a:xfrm>
                <a:off x="533" y="394"/>
                <a:ext cx="266" cy="507"/>
                <a:chOff x="533" y="394"/>
                <a:chExt cx="266" cy="507"/>
              </a:xfrm>
            </p:grpSpPr>
            <p:sp>
              <p:nvSpPr>
                <p:cNvPr id="317" name="Rectangle 289"/>
                <p:cNvSpPr>
                  <a:spLocks noChangeArrowheads="1"/>
                </p:cNvSpPr>
                <p:nvPr/>
              </p:nvSpPr>
              <p:spPr bwMode="auto">
                <a:xfrm>
                  <a:off x="533" y="394"/>
                  <a:ext cx="266" cy="50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318" name="Rectangle 290"/>
                <p:cNvSpPr>
                  <a:spLocks noChangeArrowheads="1"/>
                </p:cNvSpPr>
                <p:nvPr/>
              </p:nvSpPr>
              <p:spPr bwMode="auto">
                <a:xfrm>
                  <a:off x="558" y="418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sz="700" b="1">
                      <a:solidFill>
                        <a:srgbClr val="FFFFFF"/>
                      </a:solidFill>
                    </a:rPr>
                    <a:t>SP</a:t>
                  </a:r>
                </a:p>
              </p:txBody>
            </p:sp>
            <p:sp>
              <p:nvSpPr>
                <p:cNvPr id="319" name="Rectangle 291"/>
                <p:cNvSpPr>
                  <a:spLocks noChangeArrowheads="1"/>
                </p:cNvSpPr>
                <p:nvPr/>
              </p:nvSpPr>
              <p:spPr bwMode="auto">
                <a:xfrm>
                  <a:off x="678" y="418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0" name="Rectangle 292"/>
                <p:cNvSpPr>
                  <a:spLocks noChangeArrowheads="1"/>
                </p:cNvSpPr>
                <p:nvPr/>
              </p:nvSpPr>
              <p:spPr bwMode="auto">
                <a:xfrm>
                  <a:off x="558" y="539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1" name="Rectangle 293"/>
                <p:cNvSpPr>
                  <a:spLocks noChangeArrowheads="1"/>
                </p:cNvSpPr>
                <p:nvPr/>
              </p:nvSpPr>
              <p:spPr bwMode="auto">
                <a:xfrm>
                  <a:off x="678" y="539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2" name="Rectangle 294"/>
                <p:cNvSpPr>
                  <a:spLocks noChangeArrowheads="1"/>
                </p:cNvSpPr>
                <p:nvPr/>
              </p:nvSpPr>
              <p:spPr bwMode="auto">
                <a:xfrm>
                  <a:off x="558" y="660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3" name="Rectangle 295"/>
                <p:cNvSpPr>
                  <a:spLocks noChangeArrowheads="1"/>
                </p:cNvSpPr>
                <p:nvPr/>
              </p:nvSpPr>
              <p:spPr bwMode="auto">
                <a:xfrm>
                  <a:off x="678" y="660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" name="Rectangle 296"/>
                <p:cNvSpPr>
                  <a:spLocks noChangeArrowheads="1"/>
                </p:cNvSpPr>
                <p:nvPr/>
              </p:nvSpPr>
              <p:spPr bwMode="auto">
                <a:xfrm>
                  <a:off x="558" y="781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5" name="Rectangle 297"/>
                <p:cNvSpPr>
                  <a:spLocks noChangeArrowheads="1"/>
                </p:cNvSpPr>
                <p:nvPr/>
              </p:nvSpPr>
              <p:spPr bwMode="auto">
                <a:xfrm>
                  <a:off x="678" y="781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92" name="Group 298"/>
              <p:cNvGrpSpPr>
                <a:grpSpLocks/>
              </p:cNvGrpSpPr>
              <p:nvPr/>
            </p:nvGrpSpPr>
            <p:grpSpPr bwMode="auto">
              <a:xfrm>
                <a:off x="824" y="394"/>
                <a:ext cx="266" cy="507"/>
                <a:chOff x="533" y="394"/>
                <a:chExt cx="266" cy="507"/>
              </a:xfrm>
            </p:grpSpPr>
            <p:sp>
              <p:nvSpPr>
                <p:cNvPr id="308" name="Rectangle 299"/>
                <p:cNvSpPr>
                  <a:spLocks noChangeArrowheads="1"/>
                </p:cNvSpPr>
                <p:nvPr/>
              </p:nvSpPr>
              <p:spPr bwMode="auto">
                <a:xfrm>
                  <a:off x="533" y="394"/>
                  <a:ext cx="266" cy="50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309" name="Rectangle 300"/>
                <p:cNvSpPr>
                  <a:spLocks noChangeArrowheads="1"/>
                </p:cNvSpPr>
                <p:nvPr/>
              </p:nvSpPr>
              <p:spPr bwMode="auto">
                <a:xfrm>
                  <a:off x="558" y="418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sz="700" b="1">
                      <a:solidFill>
                        <a:srgbClr val="FFFFFF"/>
                      </a:solidFill>
                    </a:rPr>
                    <a:t>SP</a:t>
                  </a:r>
                </a:p>
              </p:txBody>
            </p:sp>
            <p:sp>
              <p:nvSpPr>
                <p:cNvPr id="310" name="Rectangle 301"/>
                <p:cNvSpPr>
                  <a:spLocks noChangeArrowheads="1"/>
                </p:cNvSpPr>
                <p:nvPr/>
              </p:nvSpPr>
              <p:spPr bwMode="auto">
                <a:xfrm>
                  <a:off x="678" y="418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1" name="Rectangle 302"/>
                <p:cNvSpPr>
                  <a:spLocks noChangeArrowheads="1"/>
                </p:cNvSpPr>
                <p:nvPr/>
              </p:nvSpPr>
              <p:spPr bwMode="auto">
                <a:xfrm>
                  <a:off x="558" y="539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2" name="Rectangle 303"/>
                <p:cNvSpPr>
                  <a:spLocks noChangeArrowheads="1"/>
                </p:cNvSpPr>
                <p:nvPr/>
              </p:nvSpPr>
              <p:spPr bwMode="auto">
                <a:xfrm>
                  <a:off x="678" y="539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3" name="Rectangle 304"/>
                <p:cNvSpPr>
                  <a:spLocks noChangeArrowheads="1"/>
                </p:cNvSpPr>
                <p:nvPr/>
              </p:nvSpPr>
              <p:spPr bwMode="auto">
                <a:xfrm>
                  <a:off x="558" y="660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4" name="Rectangle 305"/>
                <p:cNvSpPr>
                  <a:spLocks noChangeArrowheads="1"/>
                </p:cNvSpPr>
                <p:nvPr/>
              </p:nvSpPr>
              <p:spPr bwMode="auto">
                <a:xfrm>
                  <a:off x="678" y="660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5" name="Rectangle 306"/>
                <p:cNvSpPr>
                  <a:spLocks noChangeArrowheads="1"/>
                </p:cNvSpPr>
                <p:nvPr/>
              </p:nvSpPr>
              <p:spPr bwMode="auto">
                <a:xfrm>
                  <a:off x="558" y="781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6" name="Rectangle 307"/>
                <p:cNvSpPr>
                  <a:spLocks noChangeArrowheads="1"/>
                </p:cNvSpPr>
                <p:nvPr/>
              </p:nvSpPr>
              <p:spPr bwMode="auto">
                <a:xfrm>
                  <a:off x="678" y="781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93" name="Rectangle 308"/>
              <p:cNvSpPr>
                <a:spLocks noChangeArrowheads="1"/>
              </p:cNvSpPr>
              <p:nvPr/>
            </p:nvSpPr>
            <p:spPr bwMode="auto">
              <a:xfrm rot="5400000">
                <a:off x="739" y="986"/>
                <a:ext cx="145" cy="557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sz="1200" b="1">
                    <a:solidFill>
                      <a:srgbClr val="FFFFFF"/>
                    </a:solidFill>
                  </a:rPr>
                  <a:t>L1</a:t>
                </a:r>
              </a:p>
            </p:txBody>
          </p:sp>
          <p:grpSp>
            <p:nvGrpSpPr>
              <p:cNvPr id="294" name="Group 309"/>
              <p:cNvGrpSpPr>
                <a:grpSpLocks/>
              </p:cNvGrpSpPr>
              <p:nvPr/>
            </p:nvGrpSpPr>
            <p:grpSpPr bwMode="auto">
              <a:xfrm>
                <a:off x="533" y="926"/>
                <a:ext cx="557" cy="242"/>
                <a:chOff x="533" y="926"/>
                <a:chExt cx="557" cy="242"/>
              </a:xfrm>
            </p:grpSpPr>
            <p:sp>
              <p:nvSpPr>
                <p:cNvPr id="295" name="Rectangle 310"/>
                <p:cNvSpPr>
                  <a:spLocks noChangeArrowheads="1"/>
                </p:cNvSpPr>
                <p:nvPr/>
              </p:nvSpPr>
              <p:spPr bwMode="auto">
                <a:xfrm rot="5400000">
                  <a:off x="691" y="768"/>
                  <a:ext cx="242" cy="55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grpSp>
              <p:nvGrpSpPr>
                <p:cNvPr id="296" name="Group 311"/>
                <p:cNvGrpSpPr>
                  <a:grpSpLocks/>
                </p:cNvGrpSpPr>
                <p:nvPr/>
              </p:nvGrpSpPr>
              <p:grpSpPr bwMode="auto">
                <a:xfrm>
                  <a:off x="558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306" name="Rectangle 312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r>
                      <a:rPr lang="en-US" sz="700" b="1">
                        <a:solidFill>
                          <a:srgbClr val="FFFFFF"/>
                        </a:solidFill>
                      </a:rPr>
                      <a:t>TF</a:t>
                    </a:r>
                  </a:p>
                </p:txBody>
              </p:sp>
              <p:sp>
                <p:nvSpPr>
                  <p:cNvPr id="307" name="Line 313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97" name="Group 314"/>
                <p:cNvGrpSpPr>
                  <a:grpSpLocks/>
                </p:cNvGrpSpPr>
                <p:nvPr/>
              </p:nvGrpSpPr>
              <p:grpSpPr bwMode="auto">
                <a:xfrm>
                  <a:off x="695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304" name="Rectangle 315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en-US" sz="7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05" name="Line 316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98" name="Group 317"/>
                <p:cNvGrpSpPr>
                  <a:grpSpLocks/>
                </p:cNvGrpSpPr>
                <p:nvPr/>
              </p:nvGrpSpPr>
              <p:grpSpPr bwMode="auto">
                <a:xfrm>
                  <a:off x="969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302" name="Rectangle 318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en-US" sz="7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03" name="Line 319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99" name="Group 320"/>
                <p:cNvGrpSpPr>
                  <a:grpSpLocks/>
                </p:cNvGrpSpPr>
                <p:nvPr/>
              </p:nvGrpSpPr>
              <p:grpSpPr bwMode="auto">
                <a:xfrm>
                  <a:off x="832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300" name="Rectangle 321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en-US" sz="7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01" name="Line 322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326" name="Rectangle 323"/>
            <p:cNvSpPr>
              <a:spLocks noChangeArrowheads="1"/>
            </p:cNvSpPr>
            <p:nvPr/>
          </p:nvSpPr>
          <p:spPr bwMode="auto">
            <a:xfrm>
              <a:off x="4137656" y="4375324"/>
              <a:ext cx="295608" cy="51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sz="2000" b="1">
                <a:solidFill>
                  <a:srgbClr val="00000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27" name="Rectangle 324"/>
            <p:cNvSpPr>
              <a:spLocks noChangeArrowheads="1"/>
            </p:cNvSpPr>
            <p:nvPr/>
          </p:nvSpPr>
          <p:spPr bwMode="auto">
            <a:xfrm>
              <a:off x="4431829" y="4375324"/>
              <a:ext cx="297043" cy="516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sz="2000" b="1">
                <a:solidFill>
                  <a:srgbClr val="000000"/>
                </a:solidFill>
                <a:latin typeface="Trebuchet MS" panose="020B0603020202020204" pitchFamily="34" charset="0"/>
              </a:endParaRPr>
            </a:p>
          </p:txBody>
        </p:sp>
        <p:grpSp>
          <p:nvGrpSpPr>
            <p:cNvPr id="328" name="Group 325"/>
            <p:cNvGrpSpPr>
              <a:grpSpLocks/>
            </p:cNvGrpSpPr>
            <p:nvPr/>
          </p:nvGrpSpPr>
          <p:grpSpPr bwMode="auto">
            <a:xfrm>
              <a:off x="4137656" y="3003474"/>
              <a:ext cx="591216" cy="1423509"/>
              <a:chOff x="509" y="370"/>
              <a:chExt cx="605" cy="992"/>
            </a:xfrm>
          </p:grpSpPr>
          <p:sp>
            <p:nvSpPr>
              <p:cNvPr id="329" name="Rectangle 326"/>
              <p:cNvSpPr>
                <a:spLocks noChangeArrowheads="1"/>
              </p:cNvSpPr>
              <p:nvPr/>
            </p:nvSpPr>
            <p:spPr bwMode="auto">
              <a:xfrm>
                <a:off x="509" y="370"/>
                <a:ext cx="605" cy="99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sz="2000" b="1">
                  <a:solidFill>
                    <a:srgbClr val="000000"/>
                  </a:solidFill>
                  <a:latin typeface="Trebuchet MS" panose="020B0603020202020204" pitchFamily="34" charset="0"/>
                </a:endParaRPr>
              </a:p>
            </p:txBody>
          </p:sp>
          <p:grpSp>
            <p:nvGrpSpPr>
              <p:cNvPr id="330" name="Group 327"/>
              <p:cNvGrpSpPr>
                <a:grpSpLocks/>
              </p:cNvGrpSpPr>
              <p:nvPr/>
            </p:nvGrpSpPr>
            <p:grpSpPr bwMode="auto">
              <a:xfrm>
                <a:off x="533" y="394"/>
                <a:ext cx="266" cy="507"/>
                <a:chOff x="533" y="394"/>
                <a:chExt cx="266" cy="507"/>
              </a:xfrm>
            </p:grpSpPr>
            <p:sp>
              <p:nvSpPr>
                <p:cNvPr id="356" name="Rectangle 328"/>
                <p:cNvSpPr>
                  <a:spLocks noChangeArrowheads="1"/>
                </p:cNvSpPr>
                <p:nvPr/>
              </p:nvSpPr>
              <p:spPr bwMode="auto">
                <a:xfrm>
                  <a:off x="533" y="394"/>
                  <a:ext cx="266" cy="50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357" name="Rectangle 329"/>
                <p:cNvSpPr>
                  <a:spLocks noChangeArrowheads="1"/>
                </p:cNvSpPr>
                <p:nvPr/>
              </p:nvSpPr>
              <p:spPr bwMode="auto">
                <a:xfrm>
                  <a:off x="558" y="418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sz="700" b="1">
                      <a:solidFill>
                        <a:srgbClr val="FFFFFF"/>
                      </a:solidFill>
                    </a:rPr>
                    <a:t>SP</a:t>
                  </a:r>
                </a:p>
              </p:txBody>
            </p:sp>
            <p:sp>
              <p:nvSpPr>
                <p:cNvPr id="358" name="Rectangle 330"/>
                <p:cNvSpPr>
                  <a:spLocks noChangeArrowheads="1"/>
                </p:cNvSpPr>
                <p:nvPr/>
              </p:nvSpPr>
              <p:spPr bwMode="auto">
                <a:xfrm>
                  <a:off x="678" y="418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9" name="Rectangle 331"/>
                <p:cNvSpPr>
                  <a:spLocks noChangeArrowheads="1"/>
                </p:cNvSpPr>
                <p:nvPr/>
              </p:nvSpPr>
              <p:spPr bwMode="auto">
                <a:xfrm>
                  <a:off x="558" y="539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0" name="Rectangle 332"/>
                <p:cNvSpPr>
                  <a:spLocks noChangeArrowheads="1"/>
                </p:cNvSpPr>
                <p:nvPr/>
              </p:nvSpPr>
              <p:spPr bwMode="auto">
                <a:xfrm>
                  <a:off x="678" y="539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1" name="Rectangle 333"/>
                <p:cNvSpPr>
                  <a:spLocks noChangeArrowheads="1"/>
                </p:cNvSpPr>
                <p:nvPr/>
              </p:nvSpPr>
              <p:spPr bwMode="auto">
                <a:xfrm>
                  <a:off x="558" y="660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2" name="Rectangle 334"/>
                <p:cNvSpPr>
                  <a:spLocks noChangeArrowheads="1"/>
                </p:cNvSpPr>
                <p:nvPr/>
              </p:nvSpPr>
              <p:spPr bwMode="auto">
                <a:xfrm>
                  <a:off x="678" y="660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3" name="Rectangle 335"/>
                <p:cNvSpPr>
                  <a:spLocks noChangeArrowheads="1"/>
                </p:cNvSpPr>
                <p:nvPr/>
              </p:nvSpPr>
              <p:spPr bwMode="auto">
                <a:xfrm>
                  <a:off x="558" y="781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4" name="Rectangle 336"/>
                <p:cNvSpPr>
                  <a:spLocks noChangeArrowheads="1"/>
                </p:cNvSpPr>
                <p:nvPr/>
              </p:nvSpPr>
              <p:spPr bwMode="auto">
                <a:xfrm>
                  <a:off x="678" y="781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31" name="Group 337"/>
              <p:cNvGrpSpPr>
                <a:grpSpLocks/>
              </p:cNvGrpSpPr>
              <p:nvPr/>
            </p:nvGrpSpPr>
            <p:grpSpPr bwMode="auto">
              <a:xfrm>
                <a:off x="824" y="394"/>
                <a:ext cx="266" cy="507"/>
                <a:chOff x="533" y="394"/>
                <a:chExt cx="266" cy="507"/>
              </a:xfrm>
            </p:grpSpPr>
            <p:sp>
              <p:nvSpPr>
                <p:cNvPr id="347" name="Rectangle 338"/>
                <p:cNvSpPr>
                  <a:spLocks noChangeArrowheads="1"/>
                </p:cNvSpPr>
                <p:nvPr/>
              </p:nvSpPr>
              <p:spPr bwMode="auto">
                <a:xfrm>
                  <a:off x="533" y="394"/>
                  <a:ext cx="266" cy="50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348" name="Rectangle 339"/>
                <p:cNvSpPr>
                  <a:spLocks noChangeArrowheads="1"/>
                </p:cNvSpPr>
                <p:nvPr/>
              </p:nvSpPr>
              <p:spPr bwMode="auto">
                <a:xfrm>
                  <a:off x="558" y="418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sz="700" b="1">
                      <a:solidFill>
                        <a:srgbClr val="FFFFFF"/>
                      </a:solidFill>
                    </a:rPr>
                    <a:t>SP</a:t>
                  </a:r>
                </a:p>
              </p:txBody>
            </p:sp>
            <p:sp>
              <p:nvSpPr>
                <p:cNvPr id="349" name="Rectangle 340"/>
                <p:cNvSpPr>
                  <a:spLocks noChangeArrowheads="1"/>
                </p:cNvSpPr>
                <p:nvPr/>
              </p:nvSpPr>
              <p:spPr bwMode="auto">
                <a:xfrm>
                  <a:off x="678" y="418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0" name="Rectangle 341"/>
                <p:cNvSpPr>
                  <a:spLocks noChangeArrowheads="1"/>
                </p:cNvSpPr>
                <p:nvPr/>
              </p:nvSpPr>
              <p:spPr bwMode="auto">
                <a:xfrm>
                  <a:off x="558" y="539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1" name="Rectangle 342"/>
                <p:cNvSpPr>
                  <a:spLocks noChangeArrowheads="1"/>
                </p:cNvSpPr>
                <p:nvPr/>
              </p:nvSpPr>
              <p:spPr bwMode="auto">
                <a:xfrm>
                  <a:off x="678" y="539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2" name="Rectangle 343"/>
                <p:cNvSpPr>
                  <a:spLocks noChangeArrowheads="1"/>
                </p:cNvSpPr>
                <p:nvPr/>
              </p:nvSpPr>
              <p:spPr bwMode="auto">
                <a:xfrm>
                  <a:off x="558" y="660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3" name="Rectangle 344"/>
                <p:cNvSpPr>
                  <a:spLocks noChangeArrowheads="1"/>
                </p:cNvSpPr>
                <p:nvPr/>
              </p:nvSpPr>
              <p:spPr bwMode="auto">
                <a:xfrm>
                  <a:off x="678" y="660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4" name="Rectangle 345"/>
                <p:cNvSpPr>
                  <a:spLocks noChangeArrowheads="1"/>
                </p:cNvSpPr>
                <p:nvPr/>
              </p:nvSpPr>
              <p:spPr bwMode="auto">
                <a:xfrm>
                  <a:off x="558" y="781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5" name="Rectangle 346"/>
                <p:cNvSpPr>
                  <a:spLocks noChangeArrowheads="1"/>
                </p:cNvSpPr>
                <p:nvPr/>
              </p:nvSpPr>
              <p:spPr bwMode="auto">
                <a:xfrm>
                  <a:off x="678" y="781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32" name="Rectangle 347"/>
              <p:cNvSpPr>
                <a:spLocks noChangeArrowheads="1"/>
              </p:cNvSpPr>
              <p:nvPr/>
            </p:nvSpPr>
            <p:spPr bwMode="auto">
              <a:xfrm rot="5400000">
                <a:off x="739" y="986"/>
                <a:ext cx="145" cy="557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sz="1200" b="1">
                    <a:solidFill>
                      <a:srgbClr val="FFFFFF"/>
                    </a:solidFill>
                  </a:rPr>
                  <a:t>L1</a:t>
                </a:r>
              </a:p>
            </p:txBody>
          </p:sp>
          <p:grpSp>
            <p:nvGrpSpPr>
              <p:cNvPr id="333" name="Group 348"/>
              <p:cNvGrpSpPr>
                <a:grpSpLocks/>
              </p:cNvGrpSpPr>
              <p:nvPr/>
            </p:nvGrpSpPr>
            <p:grpSpPr bwMode="auto">
              <a:xfrm>
                <a:off x="533" y="926"/>
                <a:ext cx="557" cy="242"/>
                <a:chOff x="533" y="926"/>
                <a:chExt cx="557" cy="242"/>
              </a:xfrm>
            </p:grpSpPr>
            <p:sp>
              <p:nvSpPr>
                <p:cNvPr id="334" name="Rectangle 349"/>
                <p:cNvSpPr>
                  <a:spLocks noChangeArrowheads="1"/>
                </p:cNvSpPr>
                <p:nvPr/>
              </p:nvSpPr>
              <p:spPr bwMode="auto">
                <a:xfrm rot="5400000">
                  <a:off x="691" y="768"/>
                  <a:ext cx="242" cy="55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grpSp>
              <p:nvGrpSpPr>
                <p:cNvPr id="335" name="Group 350"/>
                <p:cNvGrpSpPr>
                  <a:grpSpLocks/>
                </p:cNvGrpSpPr>
                <p:nvPr/>
              </p:nvGrpSpPr>
              <p:grpSpPr bwMode="auto">
                <a:xfrm>
                  <a:off x="558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345" name="Rectangle 351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r>
                      <a:rPr lang="en-US" sz="700" b="1">
                        <a:solidFill>
                          <a:srgbClr val="FFFFFF"/>
                        </a:solidFill>
                      </a:rPr>
                      <a:t>TF</a:t>
                    </a:r>
                  </a:p>
                </p:txBody>
              </p:sp>
              <p:sp>
                <p:nvSpPr>
                  <p:cNvPr id="346" name="Line 352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36" name="Group 353"/>
                <p:cNvGrpSpPr>
                  <a:grpSpLocks/>
                </p:cNvGrpSpPr>
                <p:nvPr/>
              </p:nvGrpSpPr>
              <p:grpSpPr bwMode="auto">
                <a:xfrm>
                  <a:off x="695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343" name="Rectangle 354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en-US" sz="7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4" name="Line 355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37" name="Group 356"/>
                <p:cNvGrpSpPr>
                  <a:grpSpLocks/>
                </p:cNvGrpSpPr>
                <p:nvPr/>
              </p:nvGrpSpPr>
              <p:grpSpPr bwMode="auto">
                <a:xfrm>
                  <a:off x="969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341" name="Rectangle 357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en-US" sz="7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2" name="Line 358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38" name="Group 359"/>
                <p:cNvGrpSpPr>
                  <a:grpSpLocks/>
                </p:cNvGrpSpPr>
                <p:nvPr/>
              </p:nvGrpSpPr>
              <p:grpSpPr bwMode="auto">
                <a:xfrm>
                  <a:off x="832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339" name="Rectangle 360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en-US" sz="7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0" name="Line 361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365" name="Group 362"/>
            <p:cNvGrpSpPr>
              <a:grpSpLocks/>
            </p:cNvGrpSpPr>
            <p:nvPr/>
          </p:nvGrpSpPr>
          <p:grpSpPr bwMode="auto">
            <a:xfrm>
              <a:off x="4769051" y="3003474"/>
              <a:ext cx="591216" cy="1423509"/>
              <a:chOff x="509" y="370"/>
              <a:chExt cx="605" cy="992"/>
            </a:xfrm>
          </p:grpSpPr>
          <p:sp>
            <p:nvSpPr>
              <p:cNvPr id="366" name="Rectangle 363"/>
              <p:cNvSpPr>
                <a:spLocks noChangeArrowheads="1"/>
              </p:cNvSpPr>
              <p:nvPr/>
            </p:nvSpPr>
            <p:spPr bwMode="auto">
              <a:xfrm>
                <a:off x="509" y="370"/>
                <a:ext cx="605" cy="99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sz="2000" b="1">
                  <a:solidFill>
                    <a:srgbClr val="000000"/>
                  </a:solidFill>
                  <a:latin typeface="Trebuchet MS" panose="020B0603020202020204" pitchFamily="34" charset="0"/>
                </a:endParaRPr>
              </a:p>
            </p:txBody>
          </p:sp>
          <p:grpSp>
            <p:nvGrpSpPr>
              <p:cNvPr id="367" name="Group 364"/>
              <p:cNvGrpSpPr>
                <a:grpSpLocks/>
              </p:cNvGrpSpPr>
              <p:nvPr/>
            </p:nvGrpSpPr>
            <p:grpSpPr bwMode="auto">
              <a:xfrm>
                <a:off x="533" y="394"/>
                <a:ext cx="266" cy="507"/>
                <a:chOff x="533" y="394"/>
                <a:chExt cx="266" cy="507"/>
              </a:xfrm>
            </p:grpSpPr>
            <p:sp>
              <p:nvSpPr>
                <p:cNvPr id="393" name="Rectangle 365"/>
                <p:cNvSpPr>
                  <a:spLocks noChangeArrowheads="1"/>
                </p:cNvSpPr>
                <p:nvPr/>
              </p:nvSpPr>
              <p:spPr bwMode="auto">
                <a:xfrm>
                  <a:off x="533" y="394"/>
                  <a:ext cx="266" cy="50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394" name="Rectangle 366"/>
                <p:cNvSpPr>
                  <a:spLocks noChangeArrowheads="1"/>
                </p:cNvSpPr>
                <p:nvPr/>
              </p:nvSpPr>
              <p:spPr bwMode="auto">
                <a:xfrm>
                  <a:off x="558" y="418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sz="700" b="1">
                      <a:solidFill>
                        <a:srgbClr val="FFFFFF"/>
                      </a:solidFill>
                    </a:rPr>
                    <a:t>SP</a:t>
                  </a:r>
                </a:p>
              </p:txBody>
            </p:sp>
            <p:sp>
              <p:nvSpPr>
                <p:cNvPr id="395" name="Rectangle 367"/>
                <p:cNvSpPr>
                  <a:spLocks noChangeArrowheads="1"/>
                </p:cNvSpPr>
                <p:nvPr/>
              </p:nvSpPr>
              <p:spPr bwMode="auto">
                <a:xfrm>
                  <a:off x="678" y="418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" name="Rectangle 368"/>
                <p:cNvSpPr>
                  <a:spLocks noChangeArrowheads="1"/>
                </p:cNvSpPr>
                <p:nvPr/>
              </p:nvSpPr>
              <p:spPr bwMode="auto">
                <a:xfrm>
                  <a:off x="558" y="539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" name="Rectangle 369"/>
                <p:cNvSpPr>
                  <a:spLocks noChangeArrowheads="1"/>
                </p:cNvSpPr>
                <p:nvPr/>
              </p:nvSpPr>
              <p:spPr bwMode="auto">
                <a:xfrm>
                  <a:off x="678" y="539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" name="Rectangle 370"/>
                <p:cNvSpPr>
                  <a:spLocks noChangeArrowheads="1"/>
                </p:cNvSpPr>
                <p:nvPr/>
              </p:nvSpPr>
              <p:spPr bwMode="auto">
                <a:xfrm>
                  <a:off x="558" y="660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9" name="Rectangle 371"/>
                <p:cNvSpPr>
                  <a:spLocks noChangeArrowheads="1"/>
                </p:cNvSpPr>
                <p:nvPr/>
              </p:nvSpPr>
              <p:spPr bwMode="auto">
                <a:xfrm>
                  <a:off x="678" y="660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0" name="Rectangle 372"/>
                <p:cNvSpPr>
                  <a:spLocks noChangeArrowheads="1"/>
                </p:cNvSpPr>
                <p:nvPr/>
              </p:nvSpPr>
              <p:spPr bwMode="auto">
                <a:xfrm>
                  <a:off x="558" y="781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1" name="Rectangle 373"/>
                <p:cNvSpPr>
                  <a:spLocks noChangeArrowheads="1"/>
                </p:cNvSpPr>
                <p:nvPr/>
              </p:nvSpPr>
              <p:spPr bwMode="auto">
                <a:xfrm>
                  <a:off x="678" y="781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68" name="Group 374"/>
              <p:cNvGrpSpPr>
                <a:grpSpLocks/>
              </p:cNvGrpSpPr>
              <p:nvPr/>
            </p:nvGrpSpPr>
            <p:grpSpPr bwMode="auto">
              <a:xfrm>
                <a:off x="824" y="394"/>
                <a:ext cx="266" cy="507"/>
                <a:chOff x="533" y="394"/>
                <a:chExt cx="266" cy="507"/>
              </a:xfrm>
            </p:grpSpPr>
            <p:sp>
              <p:nvSpPr>
                <p:cNvPr id="384" name="Rectangle 375"/>
                <p:cNvSpPr>
                  <a:spLocks noChangeArrowheads="1"/>
                </p:cNvSpPr>
                <p:nvPr/>
              </p:nvSpPr>
              <p:spPr bwMode="auto">
                <a:xfrm>
                  <a:off x="533" y="394"/>
                  <a:ext cx="266" cy="50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385" name="Rectangle 376"/>
                <p:cNvSpPr>
                  <a:spLocks noChangeArrowheads="1"/>
                </p:cNvSpPr>
                <p:nvPr/>
              </p:nvSpPr>
              <p:spPr bwMode="auto">
                <a:xfrm>
                  <a:off x="558" y="418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sz="700" b="1">
                      <a:solidFill>
                        <a:srgbClr val="FFFFFF"/>
                      </a:solidFill>
                    </a:rPr>
                    <a:t>SP</a:t>
                  </a:r>
                </a:p>
              </p:txBody>
            </p:sp>
            <p:sp>
              <p:nvSpPr>
                <p:cNvPr id="386" name="Rectangle 377"/>
                <p:cNvSpPr>
                  <a:spLocks noChangeArrowheads="1"/>
                </p:cNvSpPr>
                <p:nvPr/>
              </p:nvSpPr>
              <p:spPr bwMode="auto">
                <a:xfrm>
                  <a:off x="678" y="418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7" name="Rectangle 378"/>
                <p:cNvSpPr>
                  <a:spLocks noChangeArrowheads="1"/>
                </p:cNvSpPr>
                <p:nvPr/>
              </p:nvSpPr>
              <p:spPr bwMode="auto">
                <a:xfrm>
                  <a:off x="558" y="539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8" name="Rectangle 379"/>
                <p:cNvSpPr>
                  <a:spLocks noChangeArrowheads="1"/>
                </p:cNvSpPr>
                <p:nvPr/>
              </p:nvSpPr>
              <p:spPr bwMode="auto">
                <a:xfrm>
                  <a:off x="678" y="539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9" name="Rectangle 380"/>
                <p:cNvSpPr>
                  <a:spLocks noChangeArrowheads="1"/>
                </p:cNvSpPr>
                <p:nvPr/>
              </p:nvSpPr>
              <p:spPr bwMode="auto">
                <a:xfrm>
                  <a:off x="558" y="660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0" name="Rectangle 381"/>
                <p:cNvSpPr>
                  <a:spLocks noChangeArrowheads="1"/>
                </p:cNvSpPr>
                <p:nvPr/>
              </p:nvSpPr>
              <p:spPr bwMode="auto">
                <a:xfrm>
                  <a:off x="678" y="660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1" name="Rectangle 382"/>
                <p:cNvSpPr>
                  <a:spLocks noChangeArrowheads="1"/>
                </p:cNvSpPr>
                <p:nvPr/>
              </p:nvSpPr>
              <p:spPr bwMode="auto">
                <a:xfrm>
                  <a:off x="558" y="781"/>
                  <a:ext cx="96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2" name="Rectangle 383"/>
                <p:cNvSpPr>
                  <a:spLocks noChangeArrowheads="1"/>
                </p:cNvSpPr>
                <p:nvPr/>
              </p:nvSpPr>
              <p:spPr bwMode="auto">
                <a:xfrm>
                  <a:off x="678" y="781"/>
                  <a:ext cx="97" cy="97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en-US" sz="700" b="1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69" name="Rectangle 384"/>
              <p:cNvSpPr>
                <a:spLocks noChangeArrowheads="1"/>
              </p:cNvSpPr>
              <p:nvPr/>
            </p:nvSpPr>
            <p:spPr bwMode="auto">
              <a:xfrm rot="5400000">
                <a:off x="739" y="986"/>
                <a:ext cx="145" cy="557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sz="1200" b="1">
                    <a:solidFill>
                      <a:srgbClr val="FFFFFF"/>
                    </a:solidFill>
                  </a:rPr>
                  <a:t>L1</a:t>
                </a:r>
              </a:p>
            </p:txBody>
          </p:sp>
          <p:grpSp>
            <p:nvGrpSpPr>
              <p:cNvPr id="370" name="Group 385"/>
              <p:cNvGrpSpPr>
                <a:grpSpLocks/>
              </p:cNvGrpSpPr>
              <p:nvPr/>
            </p:nvGrpSpPr>
            <p:grpSpPr bwMode="auto">
              <a:xfrm>
                <a:off x="533" y="926"/>
                <a:ext cx="557" cy="242"/>
                <a:chOff x="533" y="926"/>
                <a:chExt cx="557" cy="242"/>
              </a:xfrm>
            </p:grpSpPr>
            <p:sp>
              <p:nvSpPr>
                <p:cNvPr id="371" name="Rectangle 386"/>
                <p:cNvSpPr>
                  <a:spLocks noChangeArrowheads="1"/>
                </p:cNvSpPr>
                <p:nvPr/>
              </p:nvSpPr>
              <p:spPr bwMode="auto">
                <a:xfrm rot="5400000">
                  <a:off x="691" y="768"/>
                  <a:ext cx="242" cy="55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grpSp>
              <p:nvGrpSpPr>
                <p:cNvPr id="372" name="Group 387"/>
                <p:cNvGrpSpPr>
                  <a:grpSpLocks/>
                </p:cNvGrpSpPr>
                <p:nvPr/>
              </p:nvGrpSpPr>
              <p:grpSpPr bwMode="auto">
                <a:xfrm>
                  <a:off x="558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382" name="Rectangle 388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r>
                      <a:rPr lang="en-US" sz="700" b="1">
                        <a:solidFill>
                          <a:srgbClr val="FFFFFF"/>
                        </a:solidFill>
                      </a:rPr>
                      <a:t>TF</a:t>
                    </a:r>
                  </a:p>
                </p:txBody>
              </p:sp>
              <p:sp>
                <p:nvSpPr>
                  <p:cNvPr id="383" name="Line 389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3" name="Group 390"/>
                <p:cNvGrpSpPr>
                  <a:grpSpLocks/>
                </p:cNvGrpSpPr>
                <p:nvPr/>
              </p:nvGrpSpPr>
              <p:grpSpPr bwMode="auto">
                <a:xfrm>
                  <a:off x="695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380" name="Rectangle 391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en-US" sz="7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81" name="Line 392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4" name="Group 393"/>
                <p:cNvGrpSpPr>
                  <a:grpSpLocks/>
                </p:cNvGrpSpPr>
                <p:nvPr/>
              </p:nvGrpSpPr>
              <p:grpSpPr bwMode="auto">
                <a:xfrm>
                  <a:off x="969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378" name="Rectangle 394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en-US" sz="7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79" name="Line 395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5" name="Group 396"/>
                <p:cNvGrpSpPr>
                  <a:grpSpLocks/>
                </p:cNvGrpSpPr>
                <p:nvPr/>
              </p:nvGrpSpPr>
              <p:grpSpPr bwMode="auto">
                <a:xfrm>
                  <a:off x="832" y="950"/>
                  <a:ext cx="96" cy="194"/>
                  <a:chOff x="2457" y="566"/>
                  <a:chExt cx="102" cy="204"/>
                </a:xfrm>
              </p:grpSpPr>
              <p:sp>
                <p:nvSpPr>
                  <p:cNvPr id="376" name="Rectangle 397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566"/>
                    <a:ext cx="102" cy="2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27432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en-US" sz="7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77" name="Line 398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668"/>
                    <a:ext cx="10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27432" rIns="0" bIns="0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402" name="Group 399"/>
            <p:cNvGrpSpPr>
              <a:grpSpLocks/>
            </p:cNvGrpSpPr>
            <p:nvPr/>
          </p:nvGrpSpPr>
          <p:grpSpPr bwMode="auto">
            <a:xfrm>
              <a:off x="1226063" y="5049769"/>
              <a:ext cx="817944" cy="688795"/>
              <a:chOff x="174" y="3154"/>
              <a:chExt cx="837" cy="480"/>
            </a:xfrm>
          </p:grpSpPr>
          <p:cxnSp>
            <p:nvCxnSpPr>
              <p:cNvPr id="403" name="AutoShape 400"/>
              <p:cNvCxnSpPr>
                <a:cxnSpLocks noChangeShapeType="1"/>
              </p:cNvCxnSpPr>
              <p:nvPr/>
            </p:nvCxnSpPr>
            <p:spPr bwMode="auto">
              <a:xfrm>
                <a:off x="815" y="3325"/>
                <a:ext cx="0" cy="138"/>
              </a:xfrm>
              <a:prstGeom prst="straightConnector1">
                <a:avLst/>
              </a:prstGeom>
              <a:noFill/>
              <a:ln w="19050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4" name="AutoShape 401"/>
              <p:cNvCxnSpPr>
                <a:cxnSpLocks noChangeShapeType="1"/>
              </p:cNvCxnSpPr>
              <p:nvPr/>
            </p:nvCxnSpPr>
            <p:spPr bwMode="auto">
              <a:xfrm>
                <a:off x="375" y="3325"/>
                <a:ext cx="0" cy="138"/>
              </a:xfrm>
              <a:prstGeom prst="straightConnector1">
                <a:avLst/>
              </a:prstGeom>
              <a:noFill/>
              <a:ln w="19050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405" name="Group 402"/>
              <p:cNvGrpSpPr>
                <a:grpSpLocks/>
              </p:cNvGrpSpPr>
              <p:nvPr/>
            </p:nvGrpSpPr>
            <p:grpSpPr bwMode="auto">
              <a:xfrm>
                <a:off x="174" y="3154"/>
                <a:ext cx="397" cy="171"/>
                <a:chOff x="144" y="3552"/>
                <a:chExt cx="864" cy="288"/>
              </a:xfrm>
            </p:grpSpPr>
            <p:sp>
              <p:nvSpPr>
                <p:cNvPr id="408" name="Rectangle 403"/>
                <p:cNvSpPr>
                  <a:spLocks noChangeArrowheads="1"/>
                </p:cNvSpPr>
                <p:nvPr/>
              </p:nvSpPr>
              <p:spPr bwMode="auto">
                <a:xfrm>
                  <a:off x="144" y="3552"/>
                  <a:ext cx="864" cy="288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grpSp>
              <p:nvGrpSpPr>
                <p:cNvPr id="409" name="Group 404"/>
                <p:cNvGrpSpPr>
                  <a:grpSpLocks/>
                </p:cNvGrpSpPr>
                <p:nvPr/>
              </p:nvGrpSpPr>
              <p:grpSpPr bwMode="auto">
                <a:xfrm>
                  <a:off x="192" y="3600"/>
                  <a:ext cx="192" cy="192"/>
                  <a:chOff x="1728" y="3792"/>
                  <a:chExt cx="192" cy="192"/>
                </a:xfrm>
              </p:grpSpPr>
              <p:sp>
                <p:nvSpPr>
                  <p:cNvPr id="425" name="Rectangle 405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26" name="Rectangle 406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27" name="Rectangle 407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28" name="Rectangle 408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  <p:grpSp>
              <p:nvGrpSpPr>
                <p:cNvPr id="410" name="Group 409"/>
                <p:cNvGrpSpPr>
                  <a:grpSpLocks/>
                </p:cNvGrpSpPr>
                <p:nvPr/>
              </p:nvGrpSpPr>
              <p:grpSpPr bwMode="auto">
                <a:xfrm>
                  <a:off x="384" y="3600"/>
                  <a:ext cx="192" cy="192"/>
                  <a:chOff x="1728" y="3792"/>
                  <a:chExt cx="192" cy="192"/>
                </a:xfrm>
              </p:grpSpPr>
              <p:sp>
                <p:nvSpPr>
                  <p:cNvPr id="421" name="Rectangle 410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22" name="Rectangle 411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23" name="Rectangle 412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24" name="Rectangle 413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  <p:grpSp>
              <p:nvGrpSpPr>
                <p:cNvPr id="411" name="Group 414"/>
                <p:cNvGrpSpPr>
                  <a:grpSpLocks/>
                </p:cNvGrpSpPr>
                <p:nvPr/>
              </p:nvGrpSpPr>
              <p:grpSpPr bwMode="auto">
                <a:xfrm>
                  <a:off x="576" y="3600"/>
                  <a:ext cx="192" cy="192"/>
                  <a:chOff x="1728" y="3792"/>
                  <a:chExt cx="192" cy="192"/>
                </a:xfrm>
              </p:grpSpPr>
              <p:sp>
                <p:nvSpPr>
                  <p:cNvPr id="417" name="Rectangle 415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18" name="Rectangle 416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19" name="Rectangle 417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20" name="Rectangle 418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  <p:grpSp>
              <p:nvGrpSpPr>
                <p:cNvPr id="412" name="Group 419"/>
                <p:cNvGrpSpPr>
                  <a:grpSpLocks/>
                </p:cNvGrpSpPr>
                <p:nvPr/>
              </p:nvGrpSpPr>
              <p:grpSpPr bwMode="auto">
                <a:xfrm>
                  <a:off x="768" y="3600"/>
                  <a:ext cx="192" cy="192"/>
                  <a:chOff x="1728" y="3792"/>
                  <a:chExt cx="192" cy="192"/>
                </a:xfrm>
              </p:grpSpPr>
              <p:sp>
                <p:nvSpPr>
                  <p:cNvPr id="413" name="Rectangle 420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14" name="Rectangle 421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15" name="Rectangle 422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16" name="Rectangle 423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</p:grpSp>
          <p:sp>
            <p:nvSpPr>
              <p:cNvPr id="406" name="Rectangle 424"/>
              <p:cNvSpPr>
                <a:spLocks noChangeArrowheads="1"/>
              </p:cNvSpPr>
              <p:nvPr/>
            </p:nvSpPr>
            <p:spPr bwMode="auto">
              <a:xfrm>
                <a:off x="614" y="3154"/>
                <a:ext cx="397" cy="171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sz="1200" b="1">
                    <a:solidFill>
                      <a:srgbClr val="FFFFFF"/>
                    </a:solidFill>
                  </a:rPr>
                  <a:t>L2</a:t>
                </a:r>
              </a:p>
            </p:txBody>
          </p:sp>
          <p:sp>
            <p:nvSpPr>
              <p:cNvPr id="407" name="Rectangle 425"/>
              <p:cNvSpPr>
                <a:spLocks noChangeArrowheads="1"/>
              </p:cNvSpPr>
              <p:nvPr/>
            </p:nvSpPr>
            <p:spPr bwMode="auto">
              <a:xfrm>
                <a:off x="174" y="3463"/>
                <a:ext cx="837" cy="171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sz="1200" b="1">
                    <a:solidFill>
                      <a:srgbClr val="FFFFFF"/>
                    </a:solidFill>
                  </a:rPr>
                  <a:t>FB</a:t>
                </a:r>
              </a:p>
            </p:txBody>
          </p:sp>
        </p:grpSp>
        <p:grpSp>
          <p:nvGrpSpPr>
            <p:cNvPr id="429" name="Group 426"/>
            <p:cNvGrpSpPr>
              <a:grpSpLocks/>
            </p:cNvGrpSpPr>
            <p:nvPr/>
          </p:nvGrpSpPr>
          <p:grpSpPr bwMode="auto">
            <a:xfrm>
              <a:off x="2107146" y="5049769"/>
              <a:ext cx="817944" cy="688795"/>
              <a:chOff x="174" y="3154"/>
              <a:chExt cx="837" cy="480"/>
            </a:xfrm>
          </p:grpSpPr>
          <p:cxnSp>
            <p:nvCxnSpPr>
              <p:cNvPr id="430" name="AutoShape 427"/>
              <p:cNvCxnSpPr>
                <a:cxnSpLocks noChangeShapeType="1"/>
              </p:cNvCxnSpPr>
              <p:nvPr/>
            </p:nvCxnSpPr>
            <p:spPr bwMode="auto">
              <a:xfrm>
                <a:off x="815" y="3325"/>
                <a:ext cx="0" cy="138"/>
              </a:xfrm>
              <a:prstGeom prst="straightConnector1">
                <a:avLst/>
              </a:prstGeom>
              <a:noFill/>
              <a:ln w="19050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1" name="AutoShape 428"/>
              <p:cNvCxnSpPr>
                <a:cxnSpLocks noChangeShapeType="1"/>
              </p:cNvCxnSpPr>
              <p:nvPr/>
            </p:nvCxnSpPr>
            <p:spPr bwMode="auto">
              <a:xfrm>
                <a:off x="375" y="3325"/>
                <a:ext cx="0" cy="138"/>
              </a:xfrm>
              <a:prstGeom prst="straightConnector1">
                <a:avLst/>
              </a:prstGeom>
              <a:noFill/>
              <a:ln w="19050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432" name="Group 429"/>
              <p:cNvGrpSpPr>
                <a:grpSpLocks/>
              </p:cNvGrpSpPr>
              <p:nvPr/>
            </p:nvGrpSpPr>
            <p:grpSpPr bwMode="auto">
              <a:xfrm>
                <a:off x="174" y="3154"/>
                <a:ext cx="397" cy="171"/>
                <a:chOff x="144" y="3552"/>
                <a:chExt cx="864" cy="288"/>
              </a:xfrm>
            </p:grpSpPr>
            <p:sp>
              <p:nvSpPr>
                <p:cNvPr id="435" name="Rectangle 430"/>
                <p:cNvSpPr>
                  <a:spLocks noChangeArrowheads="1"/>
                </p:cNvSpPr>
                <p:nvPr/>
              </p:nvSpPr>
              <p:spPr bwMode="auto">
                <a:xfrm>
                  <a:off x="144" y="3552"/>
                  <a:ext cx="864" cy="288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grpSp>
              <p:nvGrpSpPr>
                <p:cNvPr id="436" name="Group 431"/>
                <p:cNvGrpSpPr>
                  <a:grpSpLocks/>
                </p:cNvGrpSpPr>
                <p:nvPr/>
              </p:nvGrpSpPr>
              <p:grpSpPr bwMode="auto">
                <a:xfrm>
                  <a:off x="192" y="3600"/>
                  <a:ext cx="192" cy="192"/>
                  <a:chOff x="1728" y="3792"/>
                  <a:chExt cx="192" cy="192"/>
                </a:xfrm>
              </p:grpSpPr>
              <p:sp>
                <p:nvSpPr>
                  <p:cNvPr id="452" name="Rectangle 432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53" name="Rectangle 433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54" name="Rectangle 434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55" name="Rectangle 435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  <p:grpSp>
              <p:nvGrpSpPr>
                <p:cNvPr id="437" name="Group 436"/>
                <p:cNvGrpSpPr>
                  <a:grpSpLocks/>
                </p:cNvGrpSpPr>
                <p:nvPr/>
              </p:nvGrpSpPr>
              <p:grpSpPr bwMode="auto">
                <a:xfrm>
                  <a:off x="384" y="3600"/>
                  <a:ext cx="192" cy="192"/>
                  <a:chOff x="1728" y="3792"/>
                  <a:chExt cx="192" cy="192"/>
                </a:xfrm>
              </p:grpSpPr>
              <p:sp>
                <p:nvSpPr>
                  <p:cNvPr id="448" name="Rectangle 437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49" name="Rectangle 438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50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51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  <p:grpSp>
              <p:nvGrpSpPr>
                <p:cNvPr id="438" name="Group 441"/>
                <p:cNvGrpSpPr>
                  <a:grpSpLocks/>
                </p:cNvGrpSpPr>
                <p:nvPr/>
              </p:nvGrpSpPr>
              <p:grpSpPr bwMode="auto">
                <a:xfrm>
                  <a:off x="576" y="3600"/>
                  <a:ext cx="192" cy="192"/>
                  <a:chOff x="1728" y="3792"/>
                  <a:chExt cx="192" cy="192"/>
                </a:xfrm>
              </p:grpSpPr>
              <p:sp>
                <p:nvSpPr>
                  <p:cNvPr id="444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45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46" name="Rectangle 444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47" name="Rectangle 445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  <p:grpSp>
              <p:nvGrpSpPr>
                <p:cNvPr id="439" name="Group 446"/>
                <p:cNvGrpSpPr>
                  <a:grpSpLocks/>
                </p:cNvGrpSpPr>
                <p:nvPr/>
              </p:nvGrpSpPr>
              <p:grpSpPr bwMode="auto">
                <a:xfrm>
                  <a:off x="768" y="3600"/>
                  <a:ext cx="192" cy="192"/>
                  <a:chOff x="1728" y="3792"/>
                  <a:chExt cx="192" cy="192"/>
                </a:xfrm>
              </p:grpSpPr>
              <p:sp>
                <p:nvSpPr>
                  <p:cNvPr id="440" name="Rectangle 447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41" name="Rectangle 448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42" name="Rectangle 449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43" name="Rectangle 450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</p:grpSp>
          <p:sp>
            <p:nvSpPr>
              <p:cNvPr id="433" name="Rectangle 451"/>
              <p:cNvSpPr>
                <a:spLocks noChangeArrowheads="1"/>
              </p:cNvSpPr>
              <p:nvPr/>
            </p:nvSpPr>
            <p:spPr bwMode="auto">
              <a:xfrm>
                <a:off x="614" y="3154"/>
                <a:ext cx="397" cy="171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sz="1200" b="1">
                    <a:solidFill>
                      <a:srgbClr val="FFFFFF"/>
                    </a:solidFill>
                  </a:rPr>
                  <a:t>L2</a:t>
                </a:r>
              </a:p>
            </p:txBody>
          </p:sp>
          <p:sp>
            <p:nvSpPr>
              <p:cNvPr id="434" name="Rectangle 452"/>
              <p:cNvSpPr>
                <a:spLocks noChangeArrowheads="1"/>
              </p:cNvSpPr>
              <p:nvPr/>
            </p:nvSpPr>
            <p:spPr bwMode="auto">
              <a:xfrm>
                <a:off x="174" y="3463"/>
                <a:ext cx="837" cy="171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sz="1200" b="1">
                    <a:solidFill>
                      <a:srgbClr val="FFFFFF"/>
                    </a:solidFill>
                  </a:rPr>
                  <a:t>FB</a:t>
                </a:r>
              </a:p>
            </p:txBody>
          </p:sp>
        </p:grpSp>
        <p:grpSp>
          <p:nvGrpSpPr>
            <p:cNvPr id="456" name="Group 453"/>
            <p:cNvGrpSpPr>
              <a:grpSpLocks/>
            </p:cNvGrpSpPr>
            <p:nvPr/>
          </p:nvGrpSpPr>
          <p:grpSpPr bwMode="auto">
            <a:xfrm>
              <a:off x="3022669" y="5049769"/>
              <a:ext cx="817944" cy="688795"/>
              <a:chOff x="174" y="3154"/>
              <a:chExt cx="837" cy="480"/>
            </a:xfrm>
          </p:grpSpPr>
          <p:cxnSp>
            <p:nvCxnSpPr>
              <p:cNvPr id="457" name="AutoShape 454"/>
              <p:cNvCxnSpPr>
                <a:cxnSpLocks noChangeShapeType="1"/>
              </p:cNvCxnSpPr>
              <p:nvPr/>
            </p:nvCxnSpPr>
            <p:spPr bwMode="auto">
              <a:xfrm>
                <a:off x="815" y="3325"/>
                <a:ext cx="0" cy="138"/>
              </a:xfrm>
              <a:prstGeom prst="straightConnector1">
                <a:avLst/>
              </a:prstGeom>
              <a:noFill/>
              <a:ln w="19050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8" name="AutoShape 455"/>
              <p:cNvCxnSpPr>
                <a:cxnSpLocks noChangeShapeType="1"/>
              </p:cNvCxnSpPr>
              <p:nvPr/>
            </p:nvCxnSpPr>
            <p:spPr bwMode="auto">
              <a:xfrm>
                <a:off x="375" y="3325"/>
                <a:ext cx="0" cy="138"/>
              </a:xfrm>
              <a:prstGeom prst="straightConnector1">
                <a:avLst/>
              </a:prstGeom>
              <a:noFill/>
              <a:ln w="19050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459" name="Group 456"/>
              <p:cNvGrpSpPr>
                <a:grpSpLocks/>
              </p:cNvGrpSpPr>
              <p:nvPr/>
            </p:nvGrpSpPr>
            <p:grpSpPr bwMode="auto">
              <a:xfrm>
                <a:off x="174" y="3154"/>
                <a:ext cx="397" cy="171"/>
                <a:chOff x="144" y="3552"/>
                <a:chExt cx="864" cy="288"/>
              </a:xfrm>
            </p:grpSpPr>
            <p:sp>
              <p:nvSpPr>
                <p:cNvPr id="462" name="Rectangle 457"/>
                <p:cNvSpPr>
                  <a:spLocks noChangeArrowheads="1"/>
                </p:cNvSpPr>
                <p:nvPr/>
              </p:nvSpPr>
              <p:spPr bwMode="auto">
                <a:xfrm>
                  <a:off x="144" y="3552"/>
                  <a:ext cx="864" cy="288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grpSp>
              <p:nvGrpSpPr>
                <p:cNvPr id="463" name="Group 458"/>
                <p:cNvGrpSpPr>
                  <a:grpSpLocks/>
                </p:cNvGrpSpPr>
                <p:nvPr/>
              </p:nvGrpSpPr>
              <p:grpSpPr bwMode="auto">
                <a:xfrm>
                  <a:off x="192" y="3600"/>
                  <a:ext cx="192" cy="192"/>
                  <a:chOff x="1728" y="3792"/>
                  <a:chExt cx="192" cy="192"/>
                </a:xfrm>
              </p:grpSpPr>
              <p:sp>
                <p:nvSpPr>
                  <p:cNvPr id="479" name="Rectangle 459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80" name="Rectangle 460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81" name="Rectangle 461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82" name="Rectangle 462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  <p:grpSp>
              <p:nvGrpSpPr>
                <p:cNvPr id="464" name="Group 463"/>
                <p:cNvGrpSpPr>
                  <a:grpSpLocks/>
                </p:cNvGrpSpPr>
                <p:nvPr/>
              </p:nvGrpSpPr>
              <p:grpSpPr bwMode="auto">
                <a:xfrm>
                  <a:off x="384" y="3600"/>
                  <a:ext cx="192" cy="192"/>
                  <a:chOff x="1728" y="3792"/>
                  <a:chExt cx="192" cy="192"/>
                </a:xfrm>
              </p:grpSpPr>
              <p:sp>
                <p:nvSpPr>
                  <p:cNvPr id="475" name="Rectangle 464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76" name="Rectangle 465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77" name="Rectangle 466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78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  <p:grpSp>
              <p:nvGrpSpPr>
                <p:cNvPr id="465" name="Group 468"/>
                <p:cNvGrpSpPr>
                  <a:grpSpLocks/>
                </p:cNvGrpSpPr>
                <p:nvPr/>
              </p:nvGrpSpPr>
              <p:grpSpPr bwMode="auto">
                <a:xfrm>
                  <a:off x="576" y="3600"/>
                  <a:ext cx="192" cy="192"/>
                  <a:chOff x="1728" y="3792"/>
                  <a:chExt cx="192" cy="192"/>
                </a:xfrm>
              </p:grpSpPr>
              <p:sp>
                <p:nvSpPr>
                  <p:cNvPr id="471" name="Rectangle 469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72" name="Rectangle 470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73" name="Rectangle 471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74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  <p:grpSp>
              <p:nvGrpSpPr>
                <p:cNvPr id="466" name="Group 473"/>
                <p:cNvGrpSpPr>
                  <a:grpSpLocks/>
                </p:cNvGrpSpPr>
                <p:nvPr/>
              </p:nvGrpSpPr>
              <p:grpSpPr bwMode="auto">
                <a:xfrm>
                  <a:off x="768" y="3600"/>
                  <a:ext cx="192" cy="192"/>
                  <a:chOff x="1728" y="3792"/>
                  <a:chExt cx="192" cy="192"/>
                </a:xfrm>
              </p:grpSpPr>
              <p:sp>
                <p:nvSpPr>
                  <p:cNvPr id="467" name="Rectangle 474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68" name="Rectangle 475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69" name="Rectangle 476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70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</p:grpSp>
          <p:sp>
            <p:nvSpPr>
              <p:cNvPr id="460" name="Rectangle 478"/>
              <p:cNvSpPr>
                <a:spLocks noChangeArrowheads="1"/>
              </p:cNvSpPr>
              <p:nvPr/>
            </p:nvSpPr>
            <p:spPr bwMode="auto">
              <a:xfrm>
                <a:off x="614" y="3154"/>
                <a:ext cx="397" cy="171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sz="1200" b="1">
                    <a:solidFill>
                      <a:srgbClr val="FFFFFF"/>
                    </a:solidFill>
                  </a:rPr>
                  <a:t>L2</a:t>
                </a:r>
              </a:p>
            </p:txBody>
          </p:sp>
          <p:sp>
            <p:nvSpPr>
              <p:cNvPr id="461" name="Rectangle 479"/>
              <p:cNvSpPr>
                <a:spLocks noChangeArrowheads="1"/>
              </p:cNvSpPr>
              <p:nvPr/>
            </p:nvSpPr>
            <p:spPr bwMode="auto">
              <a:xfrm>
                <a:off x="174" y="3463"/>
                <a:ext cx="837" cy="171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sz="1200" b="1">
                    <a:solidFill>
                      <a:srgbClr val="FFFFFF"/>
                    </a:solidFill>
                  </a:rPr>
                  <a:t>FB</a:t>
                </a:r>
              </a:p>
            </p:txBody>
          </p:sp>
        </p:grpSp>
        <p:grpSp>
          <p:nvGrpSpPr>
            <p:cNvPr id="483" name="Group 480"/>
            <p:cNvGrpSpPr>
              <a:grpSpLocks/>
            </p:cNvGrpSpPr>
            <p:nvPr/>
          </p:nvGrpSpPr>
          <p:grpSpPr bwMode="auto">
            <a:xfrm>
              <a:off x="3909493" y="5049769"/>
              <a:ext cx="817944" cy="688795"/>
              <a:chOff x="174" y="3154"/>
              <a:chExt cx="837" cy="480"/>
            </a:xfrm>
          </p:grpSpPr>
          <p:cxnSp>
            <p:nvCxnSpPr>
              <p:cNvPr id="484" name="AutoShape 481"/>
              <p:cNvCxnSpPr>
                <a:cxnSpLocks noChangeShapeType="1"/>
              </p:cNvCxnSpPr>
              <p:nvPr/>
            </p:nvCxnSpPr>
            <p:spPr bwMode="auto">
              <a:xfrm>
                <a:off x="815" y="3325"/>
                <a:ext cx="0" cy="138"/>
              </a:xfrm>
              <a:prstGeom prst="straightConnector1">
                <a:avLst/>
              </a:prstGeom>
              <a:noFill/>
              <a:ln w="19050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5" name="AutoShape 482"/>
              <p:cNvCxnSpPr>
                <a:cxnSpLocks noChangeShapeType="1"/>
              </p:cNvCxnSpPr>
              <p:nvPr/>
            </p:nvCxnSpPr>
            <p:spPr bwMode="auto">
              <a:xfrm>
                <a:off x="375" y="3325"/>
                <a:ext cx="0" cy="138"/>
              </a:xfrm>
              <a:prstGeom prst="straightConnector1">
                <a:avLst/>
              </a:prstGeom>
              <a:noFill/>
              <a:ln w="19050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486" name="Group 483"/>
              <p:cNvGrpSpPr>
                <a:grpSpLocks/>
              </p:cNvGrpSpPr>
              <p:nvPr/>
            </p:nvGrpSpPr>
            <p:grpSpPr bwMode="auto">
              <a:xfrm>
                <a:off x="174" y="3154"/>
                <a:ext cx="397" cy="171"/>
                <a:chOff x="144" y="3552"/>
                <a:chExt cx="864" cy="288"/>
              </a:xfrm>
            </p:grpSpPr>
            <p:sp>
              <p:nvSpPr>
                <p:cNvPr id="489" name="Rectangle 484"/>
                <p:cNvSpPr>
                  <a:spLocks noChangeArrowheads="1"/>
                </p:cNvSpPr>
                <p:nvPr/>
              </p:nvSpPr>
              <p:spPr bwMode="auto">
                <a:xfrm>
                  <a:off x="144" y="3552"/>
                  <a:ext cx="864" cy="288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grpSp>
              <p:nvGrpSpPr>
                <p:cNvPr id="490" name="Group 485"/>
                <p:cNvGrpSpPr>
                  <a:grpSpLocks/>
                </p:cNvGrpSpPr>
                <p:nvPr/>
              </p:nvGrpSpPr>
              <p:grpSpPr bwMode="auto">
                <a:xfrm>
                  <a:off x="192" y="3600"/>
                  <a:ext cx="192" cy="192"/>
                  <a:chOff x="1728" y="3792"/>
                  <a:chExt cx="192" cy="192"/>
                </a:xfrm>
              </p:grpSpPr>
              <p:sp>
                <p:nvSpPr>
                  <p:cNvPr id="506" name="Rectangle 486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507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508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509" name="Rectangle 489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  <p:grpSp>
              <p:nvGrpSpPr>
                <p:cNvPr id="491" name="Group 490"/>
                <p:cNvGrpSpPr>
                  <a:grpSpLocks/>
                </p:cNvGrpSpPr>
                <p:nvPr/>
              </p:nvGrpSpPr>
              <p:grpSpPr bwMode="auto">
                <a:xfrm>
                  <a:off x="384" y="3600"/>
                  <a:ext cx="192" cy="192"/>
                  <a:chOff x="1728" y="3792"/>
                  <a:chExt cx="192" cy="192"/>
                </a:xfrm>
              </p:grpSpPr>
              <p:sp>
                <p:nvSpPr>
                  <p:cNvPr id="502" name="Rectangle 491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503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504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505" name="Rectangle 494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  <p:grpSp>
              <p:nvGrpSpPr>
                <p:cNvPr id="492" name="Group 495"/>
                <p:cNvGrpSpPr>
                  <a:grpSpLocks/>
                </p:cNvGrpSpPr>
                <p:nvPr/>
              </p:nvGrpSpPr>
              <p:grpSpPr bwMode="auto">
                <a:xfrm>
                  <a:off x="576" y="3600"/>
                  <a:ext cx="192" cy="192"/>
                  <a:chOff x="1728" y="3792"/>
                  <a:chExt cx="192" cy="192"/>
                </a:xfrm>
              </p:grpSpPr>
              <p:sp>
                <p:nvSpPr>
                  <p:cNvPr id="498" name="Rectangle 496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99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500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501" name="Rectangle 499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  <p:grpSp>
              <p:nvGrpSpPr>
                <p:cNvPr id="493" name="Group 500"/>
                <p:cNvGrpSpPr>
                  <a:grpSpLocks/>
                </p:cNvGrpSpPr>
                <p:nvPr/>
              </p:nvGrpSpPr>
              <p:grpSpPr bwMode="auto">
                <a:xfrm>
                  <a:off x="768" y="3600"/>
                  <a:ext cx="192" cy="192"/>
                  <a:chOff x="1728" y="3792"/>
                  <a:chExt cx="192" cy="192"/>
                </a:xfrm>
              </p:grpSpPr>
              <p:sp>
                <p:nvSpPr>
                  <p:cNvPr id="494" name="Rectangle 501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95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96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497" name="Rectangle 504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</p:grpSp>
          <p:sp>
            <p:nvSpPr>
              <p:cNvPr id="487" name="Rectangle 505"/>
              <p:cNvSpPr>
                <a:spLocks noChangeArrowheads="1"/>
              </p:cNvSpPr>
              <p:nvPr/>
            </p:nvSpPr>
            <p:spPr bwMode="auto">
              <a:xfrm>
                <a:off x="614" y="3154"/>
                <a:ext cx="397" cy="171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sz="1200" b="1">
                    <a:solidFill>
                      <a:srgbClr val="FFFFFF"/>
                    </a:solidFill>
                  </a:rPr>
                  <a:t>L2</a:t>
                </a:r>
              </a:p>
            </p:txBody>
          </p:sp>
          <p:sp>
            <p:nvSpPr>
              <p:cNvPr id="488" name="Rectangle 506"/>
              <p:cNvSpPr>
                <a:spLocks noChangeArrowheads="1"/>
              </p:cNvSpPr>
              <p:nvPr/>
            </p:nvSpPr>
            <p:spPr bwMode="auto">
              <a:xfrm>
                <a:off x="174" y="3463"/>
                <a:ext cx="837" cy="171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sz="1200" b="1">
                    <a:solidFill>
                      <a:srgbClr val="FFFFFF"/>
                    </a:solidFill>
                  </a:rPr>
                  <a:t>FB</a:t>
                </a:r>
              </a:p>
            </p:txBody>
          </p:sp>
        </p:grpSp>
        <p:grpSp>
          <p:nvGrpSpPr>
            <p:cNvPr id="510" name="Group 507"/>
            <p:cNvGrpSpPr>
              <a:grpSpLocks/>
            </p:cNvGrpSpPr>
            <p:nvPr/>
          </p:nvGrpSpPr>
          <p:grpSpPr bwMode="auto">
            <a:xfrm>
              <a:off x="4825016" y="5049769"/>
              <a:ext cx="817944" cy="688795"/>
              <a:chOff x="174" y="3154"/>
              <a:chExt cx="837" cy="480"/>
            </a:xfrm>
          </p:grpSpPr>
          <p:cxnSp>
            <p:nvCxnSpPr>
              <p:cNvPr id="511" name="AutoShape 508"/>
              <p:cNvCxnSpPr>
                <a:cxnSpLocks noChangeShapeType="1"/>
              </p:cNvCxnSpPr>
              <p:nvPr/>
            </p:nvCxnSpPr>
            <p:spPr bwMode="auto">
              <a:xfrm>
                <a:off x="815" y="3325"/>
                <a:ext cx="0" cy="138"/>
              </a:xfrm>
              <a:prstGeom prst="straightConnector1">
                <a:avLst/>
              </a:prstGeom>
              <a:noFill/>
              <a:ln w="19050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2" name="AutoShape 509"/>
              <p:cNvCxnSpPr>
                <a:cxnSpLocks noChangeShapeType="1"/>
              </p:cNvCxnSpPr>
              <p:nvPr/>
            </p:nvCxnSpPr>
            <p:spPr bwMode="auto">
              <a:xfrm>
                <a:off x="375" y="3325"/>
                <a:ext cx="0" cy="138"/>
              </a:xfrm>
              <a:prstGeom prst="straightConnector1">
                <a:avLst/>
              </a:prstGeom>
              <a:noFill/>
              <a:ln w="19050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513" name="Group 510"/>
              <p:cNvGrpSpPr>
                <a:grpSpLocks/>
              </p:cNvGrpSpPr>
              <p:nvPr/>
            </p:nvGrpSpPr>
            <p:grpSpPr bwMode="auto">
              <a:xfrm>
                <a:off x="174" y="3154"/>
                <a:ext cx="397" cy="171"/>
                <a:chOff x="144" y="3552"/>
                <a:chExt cx="864" cy="288"/>
              </a:xfrm>
            </p:grpSpPr>
            <p:sp>
              <p:nvSpPr>
                <p:cNvPr id="516" name="Rectangle 511"/>
                <p:cNvSpPr>
                  <a:spLocks noChangeArrowheads="1"/>
                </p:cNvSpPr>
                <p:nvPr/>
              </p:nvSpPr>
              <p:spPr bwMode="auto">
                <a:xfrm>
                  <a:off x="144" y="3552"/>
                  <a:ext cx="864" cy="288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sz="2000" b="1">
                    <a:solidFill>
                      <a:srgbClr val="000000"/>
                    </a:solidFill>
                    <a:latin typeface="Trebuchet MS" panose="020B0603020202020204" pitchFamily="34" charset="0"/>
                  </a:endParaRPr>
                </a:p>
              </p:txBody>
            </p:sp>
            <p:grpSp>
              <p:nvGrpSpPr>
                <p:cNvPr id="517" name="Group 512"/>
                <p:cNvGrpSpPr>
                  <a:grpSpLocks/>
                </p:cNvGrpSpPr>
                <p:nvPr/>
              </p:nvGrpSpPr>
              <p:grpSpPr bwMode="auto">
                <a:xfrm>
                  <a:off x="192" y="3600"/>
                  <a:ext cx="192" cy="192"/>
                  <a:chOff x="1728" y="3792"/>
                  <a:chExt cx="192" cy="192"/>
                </a:xfrm>
              </p:grpSpPr>
              <p:sp>
                <p:nvSpPr>
                  <p:cNvPr id="533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534" name="Rectangle 514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535" name="Rectangle 515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536" name="Rectangle 516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  <p:grpSp>
              <p:nvGrpSpPr>
                <p:cNvPr id="518" name="Group 517"/>
                <p:cNvGrpSpPr>
                  <a:grpSpLocks/>
                </p:cNvGrpSpPr>
                <p:nvPr/>
              </p:nvGrpSpPr>
              <p:grpSpPr bwMode="auto">
                <a:xfrm>
                  <a:off x="384" y="3600"/>
                  <a:ext cx="192" cy="192"/>
                  <a:chOff x="1728" y="3792"/>
                  <a:chExt cx="192" cy="192"/>
                </a:xfrm>
              </p:grpSpPr>
              <p:sp>
                <p:nvSpPr>
                  <p:cNvPr id="529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530" name="Rectangle 519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531" name="Rectangle 520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532" name="Rectangle 521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  <p:grpSp>
              <p:nvGrpSpPr>
                <p:cNvPr id="519" name="Group 522"/>
                <p:cNvGrpSpPr>
                  <a:grpSpLocks/>
                </p:cNvGrpSpPr>
                <p:nvPr/>
              </p:nvGrpSpPr>
              <p:grpSpPr bwMode="auto">
                <a:xfrm>
                  <a:off x="576" y="3600"/>
                  <a:ext cx="192" cy="192"/>
                  <a:chOff x="1728" y="3792"/>
                  <a:chExt cx="192" cy="192"/>
                </a:xfrm>
              </p:grpSpPr>
              <p:sp>
                <p:nvSpPr>
                  <p:cNvPr id="525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526" name="Rectangle 524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527" name="Rectangle 525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528" name="Rectangle 526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  <p:grpSp>
              <p:nvGrpSpPr>
                <p:cNvPr id="520" name="Group 527"/>
                <p:cNvGrpSpPr>
                  <a:grpSpLocks/>
                </p:cNvGrpSpPr>
                <p:nvPr/>
              </p:nvGrpSpPr>
              <p:grpSpPr bwMode="auto">
                <a:xfrm>
                  <a:off x="768" y="3600"/>
                  <a:ext cx="192" cy="192"/>
                  <a:chOff x="1728" y="3792"/>
                  <a:chExt cx="192" cy="192"/>
                </a:xfrm>
              </p:grpSpPr>
              <p:sp>
                <p:nvSpPr>
                  <p:cNvPr id="521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522" name="Rectangle 529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792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523" name="Rectangle 530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524" name="Rectangle 531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888"/>
                    <a:ext cx="96" cy="96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sz="2000" b="1">
                      <a:solidFill>
                        <a:srgbClr val="000000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</p:grpSp>
          <p:sp>
            <p:nvSpPr>
              <p:cNvPr id="514" name="Rectangle 532"/>
              <p:cNvSpPr>
                <a:spLocks noChangeArrowheads="1"/>
              </p:cNvSpPr>
              <p:nvPr/>
            </p:nvSpPr>
            <p:spPr bwMode="auto">
              <a:xfrm>
                <a:off x="614" y="3154"/>
                <a:ext cx="397" cy="171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sz="1200" b="1">
                    <a:solidFill>
                      <a:srgbClr val="FFFFFF"/>
                    </a:solidFill>
                  </a:rPr>
                  <a:t>L2</a:t>
                </a:r>
              </a:p>
            </p:txBody>
          </p:sp>
          <p:sp>
            <p:nvSpPr>
              <p:cNvPr id="515" name="Rectangle 533"/>
              <p:cNvSpPr>
                <a:spLocks noChangeArrowheads="1"/>
              </p:cNvSpPr>
              <p:nvPr/>
            </p:nvSpPr>
            <p:spPr bwMode="auto">
              <a:xfrm>
                <a:off x="174" y="3463"/>
                <a:ext cx="837" cy="171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sz="1200" b="1">
                    <a:solidFill>
                      <a:srgbClr val="FFFFFF"/>
                    </a:solidFill>
                  </a:rPr>
                  <a:t>FB</a:t>
                </a:r>
              </a:p>
            </p:txBody>
          </p:sp>
        </p:grpSp>
        <p:sp>
          <p:nvSpPr>
            <p:cNvPr id="552" name="Text Box 549"/>
            <p:cNvSpPr txBox="1">
              <a:spLocks noChangeArrowheads="1"/>
            </p:cNvSpPr>
            <p:nvPr/>
          </p:nvSpPr>
          <p:spPr bwMode="auto">
            <a:xfrm>
              <a:off x="1355212" y="6001166"/>
              <a:ext cx="3237335" cy="413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000000"/>
                  </a:solidFill>
                  <a:latin typeface="Trebuchet MS" panose="020B0603020202020204" pitchFamily="34" charset="0"/>
                </a:rPr>
                <a:t>NVIDIA GeForce 8800</a:t>
              </a:r>
            </a:p>
          </p:txBody>
        </p:sp>
      </p:grpSp>
      <p:grpSp>
        <p:nvGrpSpPr>
          <p:cNvPr id="557" name="Group 556"/>
          <p:cNvGrpSpPr/>
          <p:nvPr/>
        </p:nvGrpSpPr>
        <p:grpSpPr>
          <a:xfrm>
            <a:off x="6172200" y="1524000"/>
            <a:ext cx="2617420" cy="4890443"/>
            <a:chOff x="6374180" y="1524000"/>
            <a:chExt cx="2617420" cy="4890443"/>
          </a:xfrm>
        </p:grpSpPr>
        <p:sp>
          <p:nvSpPr>
            <p:cNvPr id="537" name="Rectangle 534"/>
            <p:cNvSpPr>
              <a:spLocks noChangeArrowheads="1"/>
            </p:cNvSpPr>
            <p:nvPr/>
          </p:nvSpPr>
          <p:spPr bwMode="auto">
            <a:xfrm>
              <a:off x="6649698" y="2075036"/>
              <a:ext cx="2064950" cy="34439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77788" tIns="39688" rIns="77788" bIns="3968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40000"/>
                </a:spcBef>
              </a:pPr>
              <a:r>
                <a:rPr lang="en-US" b="1">
                  <a:solidFill>
                    <a:srgbClr val="000000"/>
                  </a:solidFill>
                  <a:latin typeface="Trebuchet MS" panose="020B0603020202020204" pitchFamily="34" charset="0"/>
                </a:rPr>
                <a:t>Vertex assembly</a:t>
              </a:r>
            </a:p>
          </p:txBody>
        </p:sp>
        <p:sp>
          <p:nvSpPr>
            <p:cNvPr id="538" name="Rectangle 535"/>
            <p:cNvSpPr>
              <a:spLocks noChangeArrowheads="1"/>
            </p:cNvSpPr>
            <p:nvPr/>
          </p:nvSpPr>
          <p:spPr bwMode="auto">
            <a:xfrm>
              <a:off x="6649698" y="3177107"/>
              <a:ext cx="2064950" cy="34439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77788" tIns="39688" rIns="77788" bIns="3968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40000"/>
                </a:spcBef>
              </a:pPr>
              <a:r>
                <a:rPr lang="en-US" b="1">
                  <a:solidFill>
                    <a:srgbClr val="000000"/>
                  </a:solidFill>
                  <a:latin typeface="Trebuchet MS" panose="020B0603020202020204" pitchFamily="34" charset="0"/>
                </a:rPr>
                <a:t>Primitive assembly</a:t>
              </a:r>
            </a:p>
          </p:txBody>
        </p:sp>
        <p:sp>
          <p:nvSpPr>
            <p:cNvPr id="539" name="Rectangle 536"/>
            <p:cNvSpPr>
              <a:spLocks noChangeArrowheads="1"/>
            </p:cNvSpPr>
            <p:nvPr/>
          </p:nvSpPr>
          <p:spPr bwMode="auto">
            <a:xfrm>
              <a:off x="6649698" y="4279179"/>
              <a:ext cx="2064950" cy="34439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77788" tIns="39688" rIns="77788" bIns="3968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40000"/>
                </a:spcBef>
              </a:pPr>
              <a:r>
                <a:rPr lang="en-US" b="1">
                  <a:solidFill>
                    <a:srgbClr val="000000"/>
                  </a:solidFill>
                  <a:latin typeface="Trebuchet MS" panose="020B0603020202020204" pitchFamily="34" charset="0"/>
                </a:rPr>
                <a:t>Rasterization</a:t>
              </a:r>
            </a:p>
          </p:txBody>
        </p:sp>
        <p:sp>
          <p:nvSpPr>
            <p:cNvPr id="540" name="Rectangle 537"/>
            <p:cNvSpPr>
              <a:spLocks noChangeArrowheads="1"/>
            </p:cNvSpPr>
            <p:nvPr/>
          </p:nvSpPr>
          <p:spPr bwMode="auto">
            <a:xfrm>
              <a:off x="6649698" y="4830215"/>
              <a:ext cx="2064950" cy="34439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77788" tIns="39688" rIns="77788" bIns="3968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40000"/>
                </a:spcBef>
              </a:pPr>
              <a:r>
                <a:rPr lang="en-US" b="1" dirty="0">
                  <a:solidFill>
                    <a:srgbClr val="000000"/>
                  </a:solidFill>
                  <a:latin typeface="Trebuchet MS" panose="020B0603020202020204" pitchFamily="34" charset="0"/>
                </a:rPr>
                <a:t>Fragment operations</a:t>
              </a:r>
            </a:p>
          </p:txBody>
        </p:sp>
        <p:sp>
          <p:nvSpPr>
            <p:cNvPr id="541" name="Rectangle 538"/>
            <p:cNvSpPr>
              <a:spLocks noChangeArrowheads="1"/>
            </p:cNvSpPr>
            <p:nvPr/>
          </p:nvSpPr>
          <p:spPr bwMode="auto">
            <a:xfrm>
              <a:off x="6649698" y="2626072"/>
              <a:ext cx="2064950" cy="34439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77788" tIns="39688" rIns="77788" bIns="3968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40000"/>
                </a:spcBef>
              </a:pPr>
              <a:r>
                <a:rPr lang="en-US" b="1">
                  <a:solidFill>
                    <a:srgbClr val="000000"/>
                  </a:solidFill>
                  <a:latin typeface="Trebuchet MS" panose="020B0603020202020204" pitchFamily="34" charset="0"/>
                </a:rPr>
                <a:t>Vertex operations</a:t>
              </a:r>
            </a:p>
          </p:txBody>
        </p:sp>
        <p:sp>
          <p:nvSpPr>
            <p:cNvPr id="542" name="Line 539"/>
            <p:cNvSpPr>
              <a:spLocks noChangeShapeType="1"/>
            </p:cNvSpPr>
            <p:nvPr/>
          </p:nvSpPr>
          <p:spPr bwMode="auto">
            <a:xfrm>
              <a:off x="7682890" y="2419433"/>
              <a:ext cx="0" cy="2066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82296" tIns="36576" rIns="82296" bIns="36576" anchor="ctr"/>
            <a:lstStyle/>
            <a:p>
              <a:endParaRPr lang="en-US"/>
            </a:p>
          </p:txBody>
        </p:sp>
        <p:sp>
          <p:nvSpPr>
            <p:cNvPr id="543" name="Line 540"/>
            <p:cNvSpPr>
              <a:spLocks noChangeShapeType="1"/>
            </p:cNvSpPr>
            <p:nvPr/>
          </p:nvSpPr>
          <p:spPr bwMode="auto">
            <a:xfrm>
              <a:off x="7682890" y="2970469"/>
              <a:ext cx="0" cy="2066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82296" tIns="36576" rIns="82296" bIns="36576" anchor="ctr"/>
            <a:lstStyle/>
            <a:p>
              <a:endParaRPr lang="en-US"/>
            </a:p>
          </p:txBody>
        </p:sp>
        <p:sp>
          <p:nvSpPr>
            <p:cNvPr id="544" name="Line 541"/>
            <p:cNvSpPr>
              <a:spLocks noChangeShapeType="1"/>
            </p:cNvSpPr>
            <p:nvPr/>
          </p:nvSpPr>
          <p:spPr bwMode="auto">
            <a:xfrm>
              <a:off x="7682890" y="4072541"/>
              <a:ext cx="0" cy="2066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82296" tIns="36576" rIns="82296" bIns="36576" anchor="ctr"/>
            <a:lstStyle/>
            <a:p>
              <a:endParaRPr lang="en-US"/>
            </a:p>
          </p:txBody>
        </p:sp>
        <p:sp>
          <p:nvSpPr>
            <p:cNvPr id="545" name="Line 542"/>
            <p:cNvSpPr>
              <a:spLocks noChangeShapeType="1"/>
            </p:cNvSpPr>
            <p:nvPr/>
          </p:nvSpPr>
          <p:spPr bwMode="auto">
            <a:xfrm>
              <a:off x="7682890" y="4623577"/>
              <a:ext cx="0" cy="2066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82296" tIns="36576" rIns="82296" bIns="36576" anchor="ctr"/>
            <a:lstStyle/>
            <a:p>
              <a:endParaRPr lang="en-US"/>
            </a:p>
          </p:txBody>
        </p:sp>
        <p:sp>
          <p:nvSpPr>
            <p:cNvPr id="546" name="Line 543"/>
            <p:cNvSpPr>
              <a:spLocks noChangeShapeType="1"/>
            </p:cNvSpPr>
            <p:nvPr/>
          </p:nvSpPr>
          <p:spPr bwMode="auto">
            <a:xfrm>
              <a:off x="7682890" y="1868397"/>
              <a:ext cx="0" cy="2066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82296" tIns="36576" rIns="82296" bIns="36576" anchor="ctr"/>
            <a:lstStyle/>
            <a:p>
              <a:endParaRPr lang="en-US"/>
            </a:p>
          </p:txBody>
        </p:sp>
        <p:sp>
          <p:nvSpPr>
            <p:cNvPr id="547" name="Rectangle 544"/>
            <p:cNvSpPr>
              <a:spLocks noChangeArrowheads="1"/>
            </p:cNvSpPr>
            <p:nvPr/>
          </p:nvSpPr>
          <p:spPr bwMode="auto">
            <a:xfrm>
              <a:off x="6651133" y="1524000"/>
              <a:ext cx="2064949" cy="344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7788" tIns="39688" rIns="77788" bIns="3968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40000"/>
                </a:spcBef>
              </a:pPr>
              <a:r>
                <a:rPr lang="en-US" sz="2000" b="1" dirty="0">
                  <a:solidFill>
                    <a:srgbClr val="000000"/>
                  </a:solidFill>
                  <a:latin typeface="Trebuchet MS" panose="020B0603020202020204" pitchFamily="34" charset="0"/>
                </a:rPr>
                <a:t>Application</a:t>
              </a:r>
            </a:p>
          </p:txBody>
        </p:sp>
        <p:sp>
          <p:nvSpPr>
            <p:cNvPr id="548" name="Rectangle 545"/>
            <p:cNvSpPr>
              <a:spLocks noChangeArrowheads="1"/>
            </p:cNvSpPr>
            <p:nvPr/>
          </p:nvSpPr>
          <p:spPr bwMode="auto">
            <a:xfrm>
              <a:off x="6649698" y="3728143"/>
              <a:ext cx="2064950" cy="34439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77788" tIns="39688" rIns="77788" bIns="3968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40000"/>
                </a:spcBef>
              </a:pPr>
              <a:r>
                <a:rPr lang="en-US" b="1" dirty="0">
                  <a:solidFill>
                    <a:srgbClr val="000000"/>
                  </a:solidFill>
                  <a:latin typeface="Trebuchet MS" panose="020B0603020202020204" pitchFamily="34" charset="0"/>
                </a:rPr>
                <a:t>Primitive operations</a:t>
              </a:r>
            </a:p>
          </p:txBody>
        </p:sp>
        <p:sp>
          <p:nvSpPr>
            <p:cNvPr id="549" name="Line 546"/>
            <p:cNvSpPr>
              <a:spLocks noChangeShapeType="1"/>
            </p:cNvSpPr>
            <p:nvPr/>
          </p:nvSpPr>
          <p:spPr bwMode="auto">
            <a:xfrm>
              <a:off x="7682890" y="3521505"/>
              <a:ext cx="0" cy="2066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82296" tIns="36576" rIns="82296" bIns="36576" anchor="ctr"/>
            <a:lstStyle/>
            <a:p>
              <a:endParaRPr lang="en-US"/>
            </a:p>
          </p:txBody>
        </p:sp>
        <p:sp>
          <p:nvSpPr>
            <p:cNvPr id="550" name="Line 547"/>
            <p:cNvSpPr>
              <a:spLocks noChangeShapeType="1"/>
            </p:cNvSpPr>
            <p:nvPr/>
          </p:nvSpPr>
          <p:spPr bwMode="auto">
            <a:xfrm>
              <a:off x="7614010" y="5174612"/>
              <a:ext cx="0" cy="2066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82296" tIns="36576" rIns="82296" bIns="36576" anchor="ctr"/>
            <a:lstStyle/>
            <a:p>
              <a:endParaRPr lang="en-US"/>
            </a:p>
          </p:txBody>
        </p:sp>
        <p:sp>
          <p:nvSpPr>
            <p:cNvPr id="551" name="Line 548"/>
            <p:cNvSpPr>
              <a:spLocks noChangeShapeType="1"/>
            </p:cNvSpPr>
            <p:nvPr/>
          </p:nvSpPr>
          <p:spPr bwMode="auto">
            <a:xfrm>
              <a:off x="7751769" y="5174612"/>
              <a:ext cx="0" cy="2066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82296" tIns="36576" rIns="82296" bIns="36576" anchor="ctr"/>
            <a:lstStyle/>
            <a:p>
              <a:endParaRPr lang="en-US"/>
            </a:p>
          </p:txBody>
        </p:sp>
        <p:sp>
          <p:nvSpPr>
            <p:cNvPr id="553" name="Text Box 550"/>
            <p:cNvSpPr txBox="1">
              <a:spLocks noChangeArrowheads="1"/>
            </p:cNvSpPr>
            <p:nvPr/>
          </p:nvSpPr>
          <p:spPr bwMode="auto">
            <a:xfrm>
              <a:off x="6374180" y="6001166"/>
              <a:ext cx="2617420" cy="413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000000"/>
                  </a:solidFill>
                  <a:latin typeface="Trebuchet MS" panose="020B0603020202020204" pitchFamily="34" charset="0"/>
                </a:rPr>
                <a:t>OpenGL Pipeline</a:t>
              </a:r>
            </a:p>
          </p:txBody>
        </p:sp>
        <p:sp>
          <p:nvSpPr>
            <p:cNvPr id="554" name="Oval 552"/>
            <p:cNvSpPr>
              <a:spLocks noChangeArrowheads="1"/>
            </p:cNvSpPr>
            <p:nvPr/>
          </p:nvSpPr>
          <p:spPr bwMode="auto">
            <a:xfrm>
              <a:off x="6649698" y="5381251"/>
              <a:ext cx="2066384" cy="34439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000000"/>
                  </a:solidFill>
                  <a:latin typeface="Trebuchet MS" panose="020B0603020202020204" pitchFamily="34" charset="0"/>
                </a:rPr>
                <a:t>Framebuffer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929772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Shaders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Motivation - Quality</a:t>
            </a:r>
          </a:p>
          <a:p>
            <a:pPr lvl="1"/>
            <a:r>
              <a:rPr lang="en-US" dirty="0"/>
              <a:t>Smooth shading, aka </a:t>
            </a:r>
            <a:r>
              <a:rPr lang="en-US" dirty="0" err="1"/>
              <a:t>Gouraud</a:t>
            </a:r>
            <a:r>
              <a:rPr lang="en-US" dirty="0"/>
              <a:t> shading, will not pick up the highlights due to lack of normal information across the triangle</a:t>
            </a:r>
          </a:p>
          <a:p>
            <a:pPr lvl="1"/>
            <a:r>
              <a:rPr lang="en-US" dirty="0" err="1"/>
              <a:t>Phong</a:t>
            </a:r>
            <a:r>
              <a:rPr lang="en-US" dirty="0"/>
              <a:t> shading</a:t>
            </a:r>
          </a:p>
          <a:p>
            <a:pPr lvl="1"/>
            <a:endParaRPr lang="en-US" u="sng" dirty="0">
              <a:sym typeface="Wingdings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19450"/>
            <a:ext cx="437197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1059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Shaders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Motivation - Quality</a:t>
            </a:r>
          </a:p>
          <a:p>
            <a:pPr lvl="1"/>
            <a:r>
              <a:rPr lang="en-US" dirty="0"/>
              <a:t>Smooth shading, aka </a:t>
            </a:r>
            <a:r>
              <a:rPr lang="en-US" dirty="0" err="1"/>
              <a:t>Gouraud</a:t>
            </a:r>
            <a:r>
              <a:rPr lang="en-US" dirty="0"/>
              <a:t> shading, will not pick up the highlights due to lack of normal information across the triangle</a:t>
            </a:r>
          </a:p>
          <a:p>
            <a:pPr lvl="1"/>
            <a:endParaRPr lang="en-US" u="sng" dirty="0">
              <a:sym typeface="Wingdings" pitchFamily="2" charset="2"/>
            </a:endParaRPr>
          </a:p>
          <a:p>
            <a:pPr marL="457200" lvl="1" indent="0">
              <a:buNone/>
            </a:pPr>
            <a:r>
              <a:rPr lang="en-US" u="sng" dirty="0">
                <a:sym typeface="Wingdings" pitchFamily="2" charset="2"/>
              </a:rPr>
              <a:t>Flat</a:t>
            </a:r>
            <a:r>
              <a:rPr lang="en-US" dirty="0">
                <a:sym typeface="Wingdings" pitchFamily="2" charset="2"/>
              </a:rPr>
              <a:t>			   </a:t>
            </a:r>
            <a:r>
              <a:rPr lang="en-US" u="sng" dirty="0" err="1">
                <a:sym typeface="Wingdings" pitchFamily="2" charset="2"/>
              </a:rPr>
              <a:t>Gouraud</a:t>
            </a:r>
            <a:r>
              <a:rPr lang="en-US" dirty="0">
                <a:sym typeface="Wingdings" pitchFamily="2" charset="2"/>
              </a:rPr>
              <a:t>		          </a:t>
            </a:r>
            <a:r>
              <a:rPr lang="en-US" u="sng" dirty="0" err="1">
                <a:sym typeface="Wingdings" pitchFamily="2" charset="2"/>
              </a:rPr>
              <a:t>Phong</a:t>
            </a:r>
            <a:endParaRPr lang="en-US" u="sng" dirty="0">
              <a:sym typeface="Wingdings" pitchFamily="2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267200"/>
            <a:ext cx="1790700" cy="2062935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3436003"/>
            <a:ext cx="3048000" cy="1288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ym typeface="Wingdings" pitchFamily="2" charset="2"/>
              </a:rPr>
              <a:t>All triangle points</a:t>
            </a:r>
          </a:p>
          <a:p>
            <a:pPr marL="0" indent="0">
              <a:buNone/>
            </a:pPr>
            <a:r>
              <a:rPr lang="en-US" sz="2000" dirty="0">
                <a:sym typeface="Wingdings" pitchFamily="2" charset="2"/>
              </a:rPr>
              <a:t>have the same color,</a:t>
            </a:r>
          </a:p>
          <a:p>
            <a:pPr marL="0" indent="0">
              <a:buNone/>
            </a:pPr>
            <a:r>
              <a:rPr lang="en-US" sz="2000" dirty="0">
                <a:sym typeface="Wingdings" pitchFamily="2" charset="2"/>
              </a:rPr>
              <a:t>say v1.color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4343400"/>
            <a:ext cx="1943100" cy="2061261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124200" y="3429000"/>
            <a:ext cx="3048000" cy="1288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ym typeface="Wingdings" pitchFamily="2" charset="2"/>
              </a:rPr>
              <a:t>Linearly interpolate vertex colors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275" y="4124088"/>
            <a:ext cx="2600325" cy="2499883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6019800" y="3352800"/>
            <a:ext cx="3124200" cy="1288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ym typeface="Wingdings" pitchFamily="2" charset="2"/>
              </a:rPr>
              <a:t>Linearly interpolate vertex </a:t>
            </a:r>
            <a:r>
              <a:rPr lang="en-US" sz="2000" dirty="0" err="1">
                <a:sym typeface="Wingdings" pitchFamily="2" charset="2"/>
              </a:rPr>
              <a:t>normals</a:t>
            </a:r>
            <a:r>
              <a:rPr lang="en-US" sz="2000" dirty="0">
                <a:sym typeface="Wingdings" pitchFamily="2" charset="2"/>
              </a:rPr>
              <a:t>, compute color with interpolated normal</a:t>
            </a:r>
          </a:p>
        </p:txBody>
      </p:sp>
    </p:spTree>
    <p:extLst>
      <p:ext uri="{BB962C8B-B14F-4D97-AF65-F5344CB8AC3E}">
        <p14:creationId xmlns:p14="http://schemas.microsoft.com/office/powerpoint/2010/main" val="378411784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Shaders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Motivation - Quality</a:t>
            </a:r>
          </a:p>
          <a:p>
            <a:pPr lvl="1"/>
            <a:r>
              <a:rPr lang="en-US" dirty="0"/>
              <a:t>Consequently we have not-so-realistic rendering with OpenGL forward pipeline</a:t>
            </a:r>
          </a:p>
          <a:p>
            <a:pPr lvl="1"/>
            <a:r>
              <a:rPr lang="en-US" dirty="0">
                <a:sym typeface="Wingdings" pitchFamily="2" charset="2"/>
              </a:rPr>
              <a:t>We can get realism</a:t>
            </a:r>
          </a:p>
          <a:p>
            <a:pPr lvl="2"/>
            <a:r>
              <a:rPr lang="en-US" dirty="0">
                <a:sym typeface="Wingdings" pitchFamily="2" charset="2"/>
              </a:rPr>
              <a:t>with the backward pipeline (ray tracing), or</a:t>
            </a:r>
          </a:p>
          <a:p>
            <a:pPr lvl="2"/>
            <a:r>
              <a:rPr lang="en-US" dirty="0">
                <a:sym typeface="Wingdings" pitchFamily="2" charset="2"/>
              </a:rPr>
              <a:t>using </a:t>
            </a:r>
            <a:r>
              <a:rPr lang="en-US" dirty="0" err="1">
                <a:sym typeface="Wingdings" pitchFamily="2" charset="2"/>
              </a:rPr>
              <a:t>shaders</a:t>
            </a:r>
            <a:r>
              <a:rPr lang="en-US" dirty="0">
                <a:sym typeface="Wingdings" pitchFamily="2" charset="2"/>
              </a:rPr>
              <a:t> in the forward pipeline, e.g., </a:t>
            </a:r>
            <a:r>
              <a:rPr lang="en-US" dirty="0" err="1">
                <a:sym typeface="Wingdings" pitchFamily="2" charset="2"/>
              </a:rPr>
              <a:t>Phong</a:t>
            </a:r>
            <a:r>
              <a:rPr lang="en-US" dirty="0">
                <a:sym typeface="Wingdings" pitchFamily="2" charset="2"/>
              </a:rPr>
              <a:t> shading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87" y="3962400"/>
            <a:ext cx="423862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5298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Shaders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Motivation - Quality</a:t>
            </a:r>
          </a:p>
          <a:p>
            <a:pPr lvl="1"/>
            <a:r>
              <a:rPr lang="en-US" dirty="0"/>
              <a:t>Consequently we have not-so-realistic rendering with OpenGL forward pipeline</a:t>
            </a:r>
          </a:p>
          <a:p>
            <a:pPr lvl="1"/>
            <a:r>
              <a:rPr lang="en-US" dirty="0">
                <a:sym typeface="Wingdings" pitchFamily="2" charset="2"/>
              </a:rPr>
              <a:t>We can get realism</a:t>
            </a:r>
          </a:p>
          <a:p>
            <a:pPr lvl="2"/>
            <a:r>
              <a:rPr lang="en-US" dirty="0">
                <a:sym typeface="Wingdings" pitchFamily="2" charset="2"/>
              </a:rPr>
              <a:t>with the backward pipeline (ray tracing), or</a:t>
            </a:r>
          </a:p>
          <a:p>
            <a:pPr lvl="2"/>
            <a:r>
              <a:rPr lang="en-US" dirty="0">
                <a:sym typeface="Wingdings" pitchFamily="2" charset="2"/>
              </a:rPr>
              <a:t>using </a:t>
            </a:r>
            <a:r>
              <a:rPr lang="en-US" dirty="0" err="1">
                <a:sym typeface="Wingdings" pitchFamily="2" charset="2"/>
              </a:rPr>
              <a:t>shaders</a:t>
            </a:r>
            <a:r>
              <a:rPr lang="en-US" dirty="0">
                <a:sym typeface="Wingdings" pitchFamily="2" charset="2"/>
              </a:rPr>
              <a:t> in the forward pipeline, e.g., </a:t>
            </a:r>
            <a:r>
              <a:rPr lang="en-US" dirty="0" err="1">
                <a:sym typeface="Wingdings" pitchFamily="2" charset="2"/>
              </a:rPr>
              <a:t>Phong</a:t>
            </a:r>
            <a:r>
              <a:rPr lang="en-US" dirty="0">
                <a:sym typeface="Wingdings" pitchFamily="2" charset="2"/>
              </a:rPr>
              <a:t> shading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0" y="3863181"/>
            <a:ext cx="430530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889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Shaders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Motivation - Quality</a:t>
            </a:r>
          </a:p>
          <a:p>
            <a:pPr lvl="1"/>
            <a:r>
              <a:rPr lang="en-US" dirty="0"/>
              <a:t>Consequently we have not-so-realistic rendering with OpenGL forward pipeline</a:t>
            </a:r>
          </a:p>
          <a:p>
            <a:pPr lvl="1"/>
            <a:r>
              <a:rPr lang="en-US" dirty="0">
                <a:sym typeface="Wingdings" pitchFamily="2" charset="2"/>
              </a:rPr>
              <a:t>We can get realism</a:t>
            </a:r>
          </a:p>
          <a:p>
            <a:pPr lvl="2"/>
            <a:r>
              <a:rPr lang="en-US" dirty="0">
                <a:sym typeface="Wingdings" pitchFamily="2" charset="2"/>
              </a:rPr>
              <a:t>with the backward pipeline (ray tracing), or</a:t>
            </a:r>
          </a:p>
          <a:p>
            <a:pPr lvl="2"/>
            <a:r>
              <a:rPr lang="en-US" dirty="0">
                <a:sym typeface="Wingdings" pitchFamily="2" charset="2"/>
              </a:rPr>
              <a:t>using </a:t>
            </a:r>
            <a:r>
              <a:rPr lang="en-US" dirty="0" err="1">
                <a:sym typeface="Wingdings" pitchFamily="2" charset="2"/>
              </a:rPr>
              <a:t>shaders</a:t>
            </a:r>
            <a:r>
              <a:rPr lang="en-US" dirty="0">
                <a:sym typeface="Wingdings" pitchFamily="2" charset="2"/>
              </a:rPr>
              <a:t> in the forward pipeline, e.g., </a:t>
            </a:r>
            <a:r>
              <a:rPr lang="en-US" dirty="0" err="1">
                <a:sym typeface="Wingdings" pitchFamily="2" charset="2"/>
              </a:rPr>
              <a:t>Phong</a:t>
            </a:r>
            <a:r>
              <a:rPr lang="en-US" dirty="0">
                <a:sym typeface="Wingdings" pitchFamily="2" charset="2"/>
              </a:rPr>
              <a:t> shading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863181"/>
            <a:ext cx="58578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6640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Shaders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Motivation - Quality</a:t>
            </a:r>
          </a:p>
          <a:p>
            <a:pPr lvl="1"/>
            <a:r>
              <a:rPr lang="en-US" dirty="0"/>
              <a:t>Consequently we have not-so-realistic rendering with OpenGL forward pipeline</a:t>
            </a:r>
          </a:p>
          <a:p>
            <a:pPr lvl="1"/>
            <a:r>
              <a:rPr lang="en-US" dirty="0">
                <a:sym typeface="Wingdings" pitchFamily="2" charset="2"/>
              </a:rPr>
              <a:t>We can get realism</a:t>
            </a:r>
          </a:p>
          <a:p>
            <a:pPr lvl="2"/>
            <a:r>
              <a:rPr lang="en-US" dirty="0">
                <a:sym typeface="Wingdings" pitchFamily="2" charset="2"/>
              </a:rPr>
              <a:t>with the backward pipeline (ray tracing), or</a:t>
            </a:r>
          </a:p>
          <a:p>
            <a:pPr lvl="2"/>
            <a:r>
              <a:rPr lang="en-US" dirty="0">
                <a:sym typeface="Wingdings" pitchFamily="2" charset="2"/>
              </a:rPr>
              <a:t>using </a:t>
            </a:r>
            <a:r>
              <a:rPr lang="en-US" dirty="0" err="1">
                <a:sym typeface="Wingdings" pitchFamily="2" charset="2"/>
              </a:rPr>
              <a:t>shaders</a:t>
            </a:r>
            <a:r>
              <a:rPr lang="en-US" dirty="0">
                <a:sym typeface="Wingdings" pitchFamily="2" charset="2"/>
              </a:rPr>
              <a:t> in the forward pipeline, e.g., </a:t>
            </a:r>
            <a:r>
              <a:rPr lang="en-US" dirty="0" err="1">
                <a:sym typeface="Wingdings" pitchFamily="2" charset="2"/>
              </a:rPr>
              <a:t>Phong</a:t>
            </a:r>
            <a:r>
              <a:rPr lang="en-US" dirty="0">
                <a:sym typeface="Wingdings" pitchFamily="2" charset="2"/>
              </a:rPr>
              <a:t> shading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733800"/>
            <a:ext cx="5210175" cy="291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5063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22223" r="1395" b="18518"/>
          <a:stretch>
            <a:fillRect/>
          </a:stretch>
        </p:blipFill>
        <p:spPr bwMode="auto">
          <a:xfrm>
            <a:off x="685800" y="2971800"/>
            <a:ext cx="3733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" t="24074" r="1434" b="18518"/>
          <a:stretch>
            <a:fillRect/>
          </a:stretch>
        </p:blipFill>
        <p:spPr bwMode="auto">
          <a:xfrm>
            <a:off x="4876800" y="3048000"/>
            <a:ext cx="3810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1554163" y="5562600"/>
            <a:ext cx="281679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 eaLnBrk="0" hangingPunct="0"/>
            <a:r>
              <a:rPr lang="en-US" sz="2400" dirty="0">
                <a:latin typeface="Times New Roman" panose="02020603050405020304" pitchFamily="18" charset="0"/>
              </a:rPr>
              <a:t>per-vertex lighting</a:t>
            </a:r>
          </a:p>
          <a:p>
            <a:pPr eaLnBrk="0" hangingPunct="0"/>
            <a:r>
              <a:rPr lang="en-US" sz="2400" dirty="0">
                <a:latin typeface="Times New Roman" panose="02020603050405020304" pitchFamily="18" charset="0"/>
              </a:rPr>
              <a:t>e.g. </a:t>
            </a:r>
            <a:r>
              <a:rPr lang="en-US" sz="2400" dirty="0" err="1">
                <a:latin typeface="Times New Roman" panose="02020603050405020304" pitchFamily="18" charset="0"/>
              </a:rPr>
              <a:t>Gouraud</a:t>
            </a:r>
            <a:r>
              <a:rPr lang="en-US" sz="2400" dirty="0">
                <a:latin typeface="Times New Roman" panose="02020603050405020304" pitchFamily="18" charset="0"/>
              </a:rPr>
              <a:t> shading</a:t>
            </a:r>
          </a:p>
        </p:txBody>
      </p:sp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5195888" y="5638800"/>
            <a:ext cx="281545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 eaLnBrk="0" hangingPunct="0"/>
            <a:r>
              <a:rPr lang="en-US" sz="2400" dirty="0">
                <a:latin typeface="Times New Roman" panose="02020603050405020304" pitchFamily="18" charset="0"/>
              </a:rPr>
              <a:t>per-fragment lighting</a:t>
            </a:r>
          </a:p>
          <a:p>
            <a:pPr eaLnBrk="0" hangingPunct="0"/>
            <a:r>
              <a:rPr lang="en-US" sz="2400" dirty="0">
                <a:latin typeface="Times New Roman" panose="02020603050405020304" pitchFamily="18" charset="0"/>
              </a:rPr>
              <a:t>e.g. </a:t>
            </a:r>
            <a:r>
              <a:rPr lang="en-US" sz="2400" dirty="0" err="1">
                <a:latin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</a:rPr>
              <a:t> shading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Shaders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Motivation - Quality</a:t>
            </a:r>
          </a:p>
          <a:p>
            <a:pPr lvl="1"/>
            <a:r>
              <a:rPr lang="en-US" dirty="0"/>
              <a:t>With a </a:t>
            </a:r>
            <a:r>
              <a:rPr lang="en-US" dirty="0" err="1"/>
              <a:t>shader</a:t>
            </a:r>
            <a:r>
              <a:rPr lang="en-US" dirty="0"/>
              <a:t>, e.g.,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shader</a:t>
            </a:r>
            <a:r>
              <a:rPr lang="en-US" dirty="0"/>
              <a:t>, we can compute the color explicitly per-pixel (= per-fragment) instead of interpolating 3 vertex colors of a triangle (or 4 of a quad)</a:t>
            </a:r>
          </a:p>
        </p:txBody>
      </p:sp>
    </p:spTree>
    <p:extLst>
      <p:ext uri="{BB962C8B-B14F-4D97-AF65-F5344CB8AC3E}">
        <p14:creationId xmlns:p14="http://schemas.microsoft.com/office/powerpoint/2010/main" val="207750652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Shaders</a:t>
            </a:r>
            <a:endParaRPr lang="en-US" dirty="0"/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r>
              <a:rPr lang="en-US" sz="2600" dirty="0"/>
              <a:t>Written using GPU language</a:t>
            </a:r>
          </a:p>
          <a:p>
            <a:pPr lvl="1"/>
            <a:r>
              <a:rPr lang="en-US" sz="2200" dirty="0"/>
              <a:t>Low-level: assembly language</a:t>
            </a:r>
          </a:p>
          <a:p>
            <a:pPr lvl="1"/>
            <a:r>
              <a:rPr lang="en-US" sz="2200" dirty="0"/>
              <a:t>High-level: </a:t>
            </a:r>
            <a:r>
              <a:rPr lang="en-US" sz="2200" dirty="0">
                <a:solidFill>
                  <a:srgbClr val="FF0000"/>
                </a:solidFill>
              </a:rPr>
              <a:t>GLSL</a:t>
            </a:r>
          </a:p>
          <a:p>
            <a:r>
              <a:rPr lang="en-US" sz="2600" dirty="0"/>
              <a:t>Run on GPU while the application runs at the same time on CPU</a:t>
            </a:r>
          </a:p>
          <a:p>
            <a:r>
              <a:rPr lang="en-US" sz="2600" dirty="0"/>
              <a:t>GPU is often parallel: SIMD (single instruction multiple data)</a:t>
            </a:r>
          </a:p>
          <a:p>
            <a:r>
              <a:rPr lang="en-US" sz="2600" dirty="0"/>
              <a:t>GPU is much faster than CPU</a:t>
            </a:r>
          </a:p>
          <a:p>
            <a:pPr lvl="1"/>
            <a:r>
              <a:rPr lang="en-US" sz="2200" dirty="0"/>
              <a:t>Use GPU for other computations other than Graphics (</a:t>
            </a:r>
            <a:r>
              <a:rPr lang="en-US" sz="1800" dirty="0"/>
              <a:t>GPGPU)</a:t>
            </a:r>
          </a:p>
        </p:txBody>
      </p:sp>
    </p:spTree>
    <p:extLst>
      <p:ext uri="{BB962C8B-B14F-4D97-AF65-F5344CB8AC3E}">
        <p14:creationId xmlns:p14="http://schemas.microsoft.com/office/powerpoint/2010/main" val="58519778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858000" y="6286500"/>
            <a:ext cx="19875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hangingPunct="1"/>
            <a:r>
              <a:rPr lang="en-US" altLang="ko-KR">
                <a:latin typeface="Gill Sans MT" panose="020B0502020104020203" pitchFamily="34" charset="0"/>
              </a:rPr>
              <a:t>http://wikipedia.org</a:t>
            </a:r>
            <a:endParaRPr lang="ko-KR" altLang="en-US">
              <a:latin typeface="Gill Sans MT" panose="020B05020201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057400"/>
            <a:ext cx="4687253" cy="2466975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/>
              <a:t>Shaders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03219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 bwMode="auto">
          <a:xfrm>
            <a:off x="1435100" y="274638"/>
            <a:ext cx="749935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ko-KR">
                <a:effectLst/>
              </a:rPr>
              <a:t>Toon Shading</a:t>
            </a:r>
          </a:p>
        </p:txBody>
      </p:sp>
      <p:pic>
        <p:nvPicPr>
          <p:cNvPr id="38915" name="Picture 12" descr="http://upload.wikimedia.org/wikipedia/commons/b/b7/Toon-sha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928813"/>
            <a:ext cx="482917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58000" y="6286500"/>
            <a:ext cx="19875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hangingPunct="1"/>
            <a:r>
              <a:rPr lang="en-US" altLang="ko-KR">
                <a:latin typeface="Gill Sans MT" panose="020B0502020104020203" pitchFamily="34" charset="0"/>
              </a:rPr>
              <a:t>http://wikipedia.org</a:t>
            </a:r>
            <a:endParaRPr lang="ko-KR" altLang="en-US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132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Data Flow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12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609600" y="2362200"/>
            <a:ext cx="7763132" cy="3958584"/>
            <a:chOff x="762000" y="2747016"/>
            <a:chExt cx="7763132" cy="3958584"/>
          </a:xfrm>
        </p:grpSpPr>
        <p:sp>
          <p:nvSpPr>
            <p:cNvPr id="7" name="Rounded Rectangle 6"/>
            <p:cNvSpPr/>
            <p:nvPr/>
          </p:nvSpPr>
          <p:spPr>
            <a:xfrm>
              <a:off x="762000" y="2747016"/>
              <a:ext cx="1905000" cy="1143000"/>
            </a:xfrm>
            <a:prstGeom prst="roundRect">
              <a:avLst/>
            </a:prstGeom>
            <a:solidFill>
              <a:srgbClr val="C2CE5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User Program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657600" y="2782027"/>
              <a:ext cx="1905000" cy="114300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Geometry Processing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553200" y="2782027"/>
              <a:ext cx="1905000" cy="114300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Fragment Processing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620132" y="4804416"/>
              <a:ext cx="1905000" cy="114300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Framebuffer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95400" y="3944936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CPU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74110" y="3944936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GPU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63298" y="3944936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GPU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684373" y="4829130"/>
              <a:ext cx="1905000" cy="11430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Displayed Image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14800" y="6031468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Monitor</a:t>
              </a: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2819400" y="3128016"/>
              <a:ext cx="6858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46789" y="3459086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Bus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5715000" y="3128016"/>
              <a:ext cx="6858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Arrow 18"/>
            <p:cNvSpPr/>
            <p:nvPr/>
          </p:nvSpPr>
          <p:spPr>
            <a:xfrm rot="5400000">
              <a:off x="7284377" y="4366184"/>
              <a:ext cx="464709" cy="2065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162800" y="5959084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GPU</a:t>
              </a:r>
            </a:p>
          </p:txBody>
        </p:sp>
        <p:sp>
          <p:nvSpPr>
            <p:cNvPr id="21" name="Right Arrow 20"/>
            <p:cNvSpPr/>
            <p:nvPr/>
          </p:nvSpPr>
          <p:spPr>
            <a:xfrm rot="10800000">
              <a:off x="5772664" y="5223516"/>
              <a:ext cx="6858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91200" y="5505271"/>
              <a:ext cx="83869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VGA,</a:t>
              </a:r>
            </a:p>
            <a:p>
              <a:r>
                <a:rPr lang="en-US" dirty="0"/>
                <a:t>DVI,</a:t>
              </a:r>
            </a:p>
            <a:p>
              <a:r>
                <a:rPr lang="en-US" dirty="0"/>
                <a:t>HDMI,</a:t>
              </a:r>
            </a:p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830567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3" name="Picture 10" descr="http://www.lighthouse3d.com/opengl/glsl/images/toonv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0"/>
            <a:ext cx="1900238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/>
          <p:cNvSpPr>
            <a:spLocks noGrp="1"/>
          </p:cNvSpPr>
          <p:nvPr>
            <p:ph type="title"/>
          </p:nvPr>
        </p:nvSpPr>
        <p:spPr bwMode="auto">
          <a:xfrm>
            <a:off x="28574" y="260351"/>
            <a:ext cx="7467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ko-KR" dirty="0">
                <a:effectLst/>
              </a:rPr>
              <a:t>Toon Shading Example I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2362200" y="1143000"/>
            <a:ext cx="6697663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uniform vec3 </a:t>
            </a:r>
            <a:r>
              <a:rPr lang="en-US" dirty="0" err="1"/>
              <a:t>lightDir</a:t>
            </a:r>
            <a:r>
              <a:rPr lang="en-US" dirty="0"/>
              <a:t>; //same for each vertex</a:t>
            </a:r>
          </a:p>
          <a:p>
            <a:pPr>
              <a:defRPr/>
            </a:pPr>
            <a:r>
              <a:rPr lang="en-US" dirty="0"/>
              <a:t>varying float intensity; //output of VS that will then go into the FS</a:t>
            </a:r>
          </a:p>
          <a:p>
            <a:pPr>
              <a:defRPr/>
            </a:pPr>
            <a:r>
              <a:rPr lang="en-US" dirty="0"/>
              <a:t>void main() //all vertices call here</a:t>
            </a:r>
          </a:p>
          <a:p>
            <a:pPr>
              <a:defRPr/>
            </a:pPr>
            <a:r>
              <a:rPr lang="en-US" dirty="0"/>
              <a:t>{ </a:t>
            </a:r>
          </a:p>
          <a:p>
            <a:pPr>
              <a:defRPr/>
            </a:pPr>
            <a:r>
              <a:rPr lang="en-US" dirty="0"/>
              <a:t>   vec3 ld; </a:t>
            </a:r>
          </a:p>
          <a:p>
            <a:pPr>
              <a:defRPr/>
            </a:pPr>
            <a:r>
              <a:rPr lang="en-US" dirty="0"/>
              <a:t>   intensity = dot(</a:t>
            </a:r>
            <a:r>
              <a:rPr lang="en-US" dirty="0" err="1"/>
              <a:t>lightDir,gl_Normal</a:t>
            </a:r>
            <a:r>
              <a:rPr lang="en-US" dirty="0"/>
              <a:t>); </a:t>
            </a:r>
          </a:p>
          <a:p>
            <a:pPr>
              <a:defRPr/>
            </a:pPr>
            <a:r>
              <a:rPr lang="en-US" dirty="0"/>
              <a:t>   </a:t>
            </a:r>
            <a:r>
              <a:rPr lang="en-US" dirty="0" err="1"/>
              <a:t>gl_Position</a:t>
            </a:r>
            <a:r>
              <a:rPr lang="en-US" dirty="0"/>
              <a:t> = </a:t>
            </a:r>
            <a:r>
              <a:rPr lang="en-US" dirty="0" err="1"/>
              <a:t>ftransform</a:t>
            </a:r>
            <a:r>
              <a:rPr lang="en-US" dirty="0"/>
              <a:t>(</a:t>
            </a:r>
            <a:r>
              <a:rPr lang="en-US" dirty="0" err="1"/>
              <a:t>gl_Vertex</a:t>
            </a:r>
            <a:r>
              <a:rPr lang="en-US" dirty="0"/>
              <a:t>); //deprecated in new GLSL</a:t>
            </a:r>
          </a:p>
          <a:p>
            <a:pPr>
              <a:defRPr/>
            </a:pPr>
            <a:r>
              <a:rPr lang="en-US" dirty="0"/>
              <a:t>   //</a:t>
            </a:r>
            <a:r>
              <a:rPr lang="en-US" dirty="0" err="1"/>
              <a:t>gl_Position</a:t>
            </a:r>
            <a:r>
              <a:rPr lang="en-US" dirty="0"/>
              <a:t> = </a:t>
            </a:r>
            <a:r>
              <a:rPr lang="en-US" dirty="0" err="1"/>
              <a:t>gl_ModelViewProjectionMatrix</a:t>
            </a:r>
            <a:r>
              <a:rPr lang="en-US" dirty="0"/>
              <a:t> * </a:t>
            </a:r>
            <a:r>
              <a:rPr lang="en-US" dirty="0" err="1"/>
              <a:t>gl_Vertex</a:t>
            </a:r>
            <a:r>
              <a:rPr lang="en-US" dirty="0"/>
              <a:t>;</a:t>
            </a:r>
          </a:p>
          <a:p>
            <a:pPr>
              <a:defRPr/>
            </a:pPr>
            <a:r>
              <a:rPr lang="en-US" dirty="0"/>
              <a:t>   //</a:t>
            </a:r>
            <a:r>
              <a:rPr lang="en-US" dirty="0" err="1"/>
              <a:t>gl_Position</a:t>
            </a:r>
            <a:r>
              <a:rPr lang="en-US" dirty="0"/>
              <a:t> = </a:t>
            </a:r>
            <a:r>
              <a:rPr lang="en-US" dirty="0" err="1"/>
              <a:t>gl_ProjectionMatrix</a:t>
            </a:r>
            <a:r>
              <a:rPr lang="en-US" dirty="0"/>
              <a:t> * </a:t>
            </a:r>
            <a:r>
              <a:rPr lang="en-US" dirty="0" err="1"/>
              <a:t>gl_ModelViewMatrix</a:t>
            </a:r>
            <a:r>
              <a:rPr lang="en-US" dirty="0"/>
              <a:t> * </a:t>
            </a:r>
            <a:r>
              <a:rPr lang="en-US" dirty="0" err="1"/>
              <a:t>gl_Vertex</a:t>
            </a:r>
            <a:r>
              <a:rPr lang="en-US" dirty="0"/>
              <a:t>; }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3200401" y="3962400"/>
            <a:ext cx="5715000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rgbClr val="3891A7"/>
              </a:buClr>
              <a:defRPr/>
            </a:pPr>
            <a:r>
              <a:rPr lang="en-US" dirty="0"/>
              <a:t>varying float intensity; //coming from vertex </a:t>
            </a:r>
            <a:r>
              <a:rPr lang="en-US" dirty="0" err="1"/>
              <a:t>shader</a:t>
            </a:r>
            <a:r>
              <a:rPr lang="en-US" dirty="0"/>
              <a:t>, </a:t>
            </a:r>
          </a:p>
          <a:p>
            <a:pPr>
              <a:buClr>
                <a:srgbClr val="3891A7"/>
              </a:buClr>
              <a:defRPr/>
            </a:pPr>
            <a:r>
              <a:rPr lang="en-US" dirty="0"/>
              <a:t>		       //interpolated by rasterizer</a:t>
            </a:r>
          </a:p>
          <a:p>
            <a:pPr>
              <a:buClr>
                <a:srgbClr val="3891A7"/>
              </a:buClr>
              <a:defRPr/>
            </a:pPr>
            <a:r>
              <a:rPr lang="en-US" dirty="0"/>
              <a:t>void main() //all pixels call here</a:t>
            </a:r>
          </a:p>
          <a:p>
            <a:pPr>
              <a:buClr>
                <a:srgbClr val="3891A7"/>
              </a:buClr>
              <a:defRPr/>
            </a:pPr>
            <a:r>
              <a:rPr lang="en-US" dirty="0"/>
              <a:t>{ </a:t>
            </a:r>
          </a:p>
          <a:p>
            <a:pPr>
              <a:buClr>
                <a:srgbClr val="3891A7"/>
              </a:buClr>
              <a:defRPr/>
            </a:pPr>
            <a:r>
              <a:rPr lang="en-US" dirty="0"/>
              <a:t>   vec4 color; </a:t>
            </a:r>
          </a:p>
          <a:p>
            <a:pPr>
              <a:buClr>
                <a:srgbClr val="3891A7"/>
              </a:buClr>
              <a:defRPr/>
            </a:pPr>
            <a:r>
              <a:rPr lang="en-US" dirty="0"/>
              <a:t>   if (intensity &gt; 0.95) color = vec4(1.0,0.5,0.5,1.0); </a:t>
            </a:r>
          </a:p>
          <a:p>
            <a:pPr>
              <a:buClr>
                <a:srgbClr val="3891A7"/>
              </a:buClr>
              <a:defRPr/>
            </a:pPr>
            <a:r>
              <a:rPr lang="en-US" dirty="0"/>
              <a:t>   else if (intensity &gt; 0.5) color = vec4(0.6,0.3,0.3,1.0); </a:t>
            </a:r>
          </a:p>
          <a:p>
            <a:pPr>
              <a:buClr>
                <a:srgbClr val="3891A7"/>
              </a:buClr>
              <a:defRPr/>
            </a:pPr>
            <a:r>
              <a:rPr lang="en-US" dirty="0"/>
              <a:t>   else if (intensity &gt; 0.25) color = vec4(0.4,0.2,0.2,1.0); </a:t>
            </a:r>
          </a:p>
          <a:p>
            <a:pPr>
              <a:buClr>
                <a:srgbClr val="3891A7"/>
              </a:buClr>
              <a:defRPr/>
            </a:pPr>
            <a:r>
              <a:rPr lang="en-US" dirty="0"/>
              <a:t>   else color = vec4(0.2,0.1,0.1,1.0); </a:t>
            </a:r>
          </a:p>
          <a:p>
            <a:pPr>
              <a:buClr>
                <a:srgbClr val="3891A7"/>
              </a:buClr>
              <a:defRPr/>
            </a:pPr>
            <a:r>
              <a:rPr lang="en-US" dirty="0"/>
              <a:t>   </a:t>
            </a:r>
            <a:r>
              <a:rPr lang="en-US" dirty="0" err="1"/>
              <a:t>gl_FragColor</a:t>
            </a:r>
            <a:r>
              <a:rPr lang="en-US" dirty="0"/>
              <a:t> = color; } //per-pixel coloring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1593055"/>
            <a:ext cx="1706686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hangingPunct="1"/>
            <a:r>
              <a:rPr lang="en-US" altLang="ko-KR" sz="3200" dirty="0">
                <a:latin typeface="Gill Sans MT" panose="020B0502020104020203" pitchFamily="34" charset="0"/>
                <a:ea typeface="HY엽서L" pitchFamily="18" charset="-127"/>
              </a:rPr>
              <a:t>1. Vertex </a:t>
            </a:r>
            <a:br>
              <a:rPr lang="en-US" altLang="ko-KR" sz="3200" dirty="0">
                <a:latin typeface="Gill Sans MT" panose="020B0502020104020203" pitchFamily="34" charset="0"/>
                <a:ea typeface="HY엽서L" pitchFamily="18" charset="-127"/>
              </a:rPr>
            </a:br>
            <a:r>
              <a:rPr lang="en-US" altLang="ko-KR" sz="3200" dirty="0" err="1">
                <a:latin typeface="Gill Sans MT" panose="020B0502020104020203" pitchFamily="34" charset="0"/>
                <a:ea typeface="HY엽서L" pitchFamily="18" charset="-127"/>
              </a:rPr>
              <a:t>Shader</a:t>
            </a:r>
            <a:r>
              <a:rPr lang="en-US" altLang="ko-KR" sz="3200" dirty="0">
                <a:latin typeface="Gill Sans MT" panose="020B0502020104020203" pitchFamily="34" charset="0"/>
                <a:ea typeface="HY엽서L" pitchFamily="18" charset="-127"/>
              </a:rPr>
              <a:t>:</a:t>
            </a:r>
            <a:endParaRPr lang="ko-KR" altLang="en-US" sz="3200" dirty="0">
              <a:latin typeface="Gill Sans MT" panose="020B0502020104020203" pitchFamily="34" charset="0"/>
              <a:ea typeface="HY엽서L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88" y="4866382"/>
            <a:ext cx="2110450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hangingPunct="1"/>
            <a:r>
              <a:rPr lang="en-US" altLang="ko-KR" sz="3200" dirty="0">
                <a:latin typeface="Gill Sans MT" panose="020B0502020104020203" pitchFamily="34" charset="0"/>
                <a:ea typeface="HY엽서L" pitchFamily="18" charset="-127"/>
              </a:rPr>
              <a:t>3. Fragment</a:t>
            </a:r>
          </a:p>
          <a:p>
            <a:pPr eaLnBrk="1" hangingPunct="1"/>
            <a:r>
              <a:rPr lang="en-US" altLang="ko-KR" sz="3200" dirty="0" err="1">
                <a:latin typeface="Gill Sans MT" panose="020B0502020104020203" pitchFamily="34" charset="0"/>
                <a:ea typeface="HY엽서L" pitchFamily="18" charset="-127"/>
              </a:rPr>
              <a:t>Shader</a:t>
            </a:r>
            <a:r>
              <a:rPr lang="en-US" altLang="ko-KR" sz="3200" dirty="0">
                <a:latin typeface="Gill Sans MT" panose="020B0502020104020203" pitchFamily="34" charset="0"/>
                <a:ea typeface="HY엽서L" pitchFamily="18" charset="-127"/>
              </a:rPr>
              <a:t>:</a:t>
            </a:r>
            <a:endParaRPr lang="ko-KR" altLang="en-US" sz="3200" dirty="0">
              <a:latin typeface="Gill Sans MT" panose="020B0502020104020203" pitchFamily="34" charset="0"/>
              <a:ea typeface="HY엽서L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788" y="3459540"/>
            <a:ext cx="2703176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hangingPunct="1"/>
            <a:r>
              <a:rPr lang="en-US" altLang="ko-KR" sz="3200" dirty="0">
                <a:solidFill>
                  <a:schemeClr val="bg2"/>
                </a:solidFill>
                <a:latin typeface="Gill Sans MT" panose="020B0502020104020203" pitchFamily="34" charset="0"/>
                <a:ea typeface="HY엽서L" pitchFamily="18" charset="-127"/>
              </a:rPr>
              <a:t>2. Rasterizer</a:t>
            </a:r>
          </a:p>
          <a:p>
            <a:pPr eaLnBrk="1" hangingPunct="1"/>
            <a:r>
              <a:rPr lang="en-US" altLang="ko-KR" sz="3200" dirty="0">
                <a:solidFill>
                  <a:schemeClr val="bg2"/>
                </a:solidFill>
                <a:latin typeface="Gill Sans MT" panose="020B0502020104020203" pitchFamily="34" charset="0"/>
                <a:ea typeface="HY엽서L" pitchFamily="18" charset="-127"/>
              </a:rPr>
              <a:t>(invisible to us)</a:t>
            </a:r>
          </a:p>
          <a:p>
            <a:pPr eaLnBrk="1" hangingPunct="1"/>
            <a:endParaRPr lang="ko-KR" altLang="en-US" sz="3200" dirty="0">
              <a:latin typeface="Gill Sans MT" panose="020B0502020104020203" pitchFamily="34" charset="0"/>
              <a:ea typeface="HY엽서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73981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/>
          </p:nvPr>
        </p:nvSpPr>
        <p:spPr bwMode="auto">
          <a:xfrm>
            <a:off x="76200" y="152400"/>
            <a:ext cx="728662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ko-KR" dirty="0">
                <a:effectLst/>
              </a:rPr>
              <a:t>Toon Shading Example II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447800"/>
            <a:ext cx="141128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ctr" eaLnBrk="1" hangingPunct="1"/>
            <a:r>
              <a:rPr lang="en-US" altLang="ko-KR" sz="3200" dirty="0">
                <a:latin typeface="Gill Sans MT" panose="020B0502020104020203" pitchFamily="34" charset="0"/>
                <a:ea typeface="HY엽서L" pitchFamily="18" charset="-127"/>
              </a:rPr>
              <a:t>Vertex </a:t>
            </a:r>
            <a:br>
              <a:rPr lang="en-US" altLang="ko-KR" sz="3200" dirty="0">
                <a:latin typeface="Gill Sans MT" panose="020B0502020104020203" pitchFamily="34" charset="0"/>
                <a:ea typeface="HY엽서L" pitchFamily="18" charset="-127"/>
              </a:rPr>
            </a:br>
            <a:r>
              <a:rPr lang="en-US" altLang="ko-KR" sz="3200" dirty="0" err="1">
                <a:latin typeface="Gill Sans MT" panose="020B0502020104020203" pitchFamily="34" charset="0"/>
                <a:ea typeface="HY엽서L" pitchFamily="18" charset="-127"/>
              </a:rPr>
              <a:t>Shader</a:t>
            </a:r>
            <a:endParaRPr lang="ko-KR" altLang="en-US" sz="3200" dirty="0">
              <a:latin typeface="Gill Sans MT" panose="020B0502020104020203" pitchFamily="34" charset="0"/>
              <a:ea typeface="HY엽서L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949" y="3581400"/>
            <a:ext cx="1855788" cy="107791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ctr" eaLnBrk="1" hangingPunct="1"/>
            <a:r>
              <a:rPr lang="en-US" altLang="ko-KR" sz="3200" dirty="0">
                <a:latin typeface="Gill Sans MT" panose="020B0502020104020203" pitchFamily="34" charset="0"/>
                <a:ea typeface="HY엽서L" pitchFamily="18" charset="-127"/>
              </a:rPr>
              <a:t>Fragment </a:t>
            </a:r>
            <a:br>
              <a:rPr lang="en-US" altLang="ko-KR" sz="3200" dirty="0">
                <a:latin typeface="Gill Sans MT" panose="020B0502020104020203" pitchFamily="34" charset="0"/>
                <a:ea typeface="HY엽서L" pitchFamily="18" charset="-127"/>
              </a:rPr>
            </a:br>
            <a:r>
              <a:rPr lang="en-US" altLang="ko-KR" sz="3200" dirty="0" err="1">
                <a:latin typeface="Gill Sans MT" panose="020B0502020104020203" pitchFamily="34" charset="0"/>
                <a:ea typeface="HY엽서L" pitchFamily="18" charset="-127"/>
              </a:rPr>
              <a:t>Shader</a:t>
            </a:r>
            <a:endParaRPr lang="ko-KR" altLang="en-US" sz="3200" dirty="0">
              <a:latin typeface="Gill Sans MT" panose="020B0502020104020203" pitchFamily="34" charset="0"/>
              <a:ea typeface="HY엽서L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640012" y="1255713"/>
            <a:ext cx="6361113" cy="17541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varying vec3 normal; </a:t>
            </a:r>
          </a:p>
          <a:p>
            <a:pPr>
              <a:defRPr/>
            </a:pPr>
            <a:r>
              <a:rPr lang="en-US" dirty="0"/>
              <a:t>void main() </a:t>
            </a:r>
          </a:p>
          <a:p>
            <a:pPr>
              <a:defRPr/>
            </a:pPr>
            <a:r>
              <a:rPr lang="en-US" dirty="0"/>
              <a:t>{ </a:t>
            </a:r>
          </a:p>
          <a:p>
            <a:pPr>
              <a:defRPr/>
            </a:pPr>
            <a:r>
              <a:rPr lang="en-US" dirty="0"/>
              <a:t>   normal = </a:t>
            </a:r>
            <a:r>
              <a:rPr lang="en-US" dirty="0" err="1"/>
              <a:t>gl_Normal</a:t>
            </a:r>
            <a:r>
              <a:rPr lang="en-US" dirty="0"/>
              <a:t>; </a:t>
            </a:r>
            <a:r>
              <a:rPr lang="en-US" sz="1400" dirty="0"/>
              <a:t>//color = </a:t>
            </a:r>
            <a:r>
              <a:rPr lang="en-US" sz="1400" dirty="0" err="1"/>
              <a:t>gl_Color</a:t>
            </a:r>
            <a:r>
              <a:rPr lang="en-US" sz="1400" dirty="0"/>
              <a:t>; gets the color (irrelevant here)</a:t>
            </a:r>
          </a:p>
          <a:p>
            <a:pPr>
              <a:defRPr/>
            </a:pPr>
            <a:r>
              <a:rPr lang="en-US" dirty="0"/>
              <a:t>   </a:t>
            </a:r>
            <a:r>
              <a:rPr lang="en-US" dirty="0" err="1"/>
              <a:t>gl_Position</a:t>
            </a:r>
            <a:r>
              <a:rPr lang="en-US" dirty="0"/>
              <a:t> = </a:t>
            </a:r>
            <a:r>
              <a:rPr lang="en-US" dirty="0" err="1"/>
              <a:t>ftransform</a:t>
            </a:r>
            <a:r>
              <a:rPr lang="en-US" dirty="0"/>
              <a:t>(</a:t>
            </a:r>
            <a:r>
              <a:rPr lang="en-US" dirty="0" err="1"/>
              <a:t>gl_Vertex</a:t>
            </a:r>
            <a:r>
              <a:rPr lang="en-US" dirty="0"/>
              <a:t>); </a:t>
            </a:r>
          </a:p>
          <a:p>
            <a:pPr>
              <a:defRPr/>
            </a:pPr>
            <a:r>
              <a:rPr lang="en-US" dirty="0"/>
              <a:t>}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2209800" y="3116263"/>
            <a:ext cx="6791325" cy="36925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rgbClr val="3891A7"/>
              </a:buClr>
              <a:defRPr/>
            </a:pPr>
            <a:r>
              <a:rPr lang="en-US" dirty="0"/>
              <a:t>uniform vec3 </a:t>
            </a:r>
            <a:r>
              <a:rPr lang="en-US" dirty="0" err="1"/>
              <a:t>lightDir</a:t>
            </a:r>
            <a:r>
              <a:rPr lang="en-US" dirty="0"/>
              <a:t>; </a:t>
            </a:r>
          </a:p>
          <a:p>
            <a:pPr>
              <a:buClr>
                <a:srgbClr val="3891A7"/>
              </a:buClr>
              <a:defRPr/>
            </a:pPr>
            <a:r>
              <a:rPr lang="en-US" dirty="0"/>
              <a:t>varying vec3 normal; //normal per-pixel is provided (by rasterizer)</a:t>
            </a:r>
          </a:p>
          <a:p>
            <a:pPr>
              <a:buClr>
                <a:srgbClr val="3891A7"/>
              </a:buClr>
              <a:defRPr/>
            </a:pPr>
            <a:r>
              <a:rPr lang="en-US" dirty="0"/>
              <a:t>void main()                //better result thanks to better </a:t>
            </a:r>
            <a:r>
              <a:rPr lang="en-US" dirty="0" err="1"/>
              <a:t>normals</a:t>
            </a:r>
            <a:endParaRPr lang="en-US" dirty="0"/>
          </a:p>
          <a:p>
            <a:pPr>
              <a:buClr>
                <a:srgbClr val="3891A7"/>
              </a:buClr>
              <a:defRPr/>
            </a:pPr>
            <a:r>
              <a:rPr lang="en-US" dirty="0"/>
              <a:t>{ </a:t>
            </a:r>
          </a:p>
          <a:p>
            <a:pPr>
              <a:buClr>
                <a:srgbClr val="3891A7"/>
              </a:buClr>
              <a:defRPr/>
            </a:pPr>
            <a:r>
              <a:rPr lang="en-US" dirty="0"/>
              <a:t>   float intensity; </a:t>
            </a:r>
          </a:p>
          <a:p>
            <a:pPr>
              <a:buClr>
                <a:srgbClr val="3891A7"/>
              </a:buClr>
              <a:defRPr/>
            </a:pPr>
            <a:r>
              <a:rPr lang="en-US" dirty="0"/>
              <a:t>   vec4 color; </a:t>
            </a:r>
          </a:p>
          <a:p>
            <a:pPr>
              <a:buClr>
                <a:srgbClr val="3891A7"/>
              </a:buClr>
              <a:defRPr/>
            </a:pPr>
            <a:r>
              <a:rPr lang="en-US" dirty="0"/>
              <a:t>   intensity = dot(</a:t>
            </a:r>
            <a:r>
              <a:rPr lang="en-US" dirty="0" err="1"/>
              <a:t>lightDir,normalize</a:t>
            </a:r>
            <a:r>
              <a:rPr lang="en-US" dirty="0"/>
              <a:t>(normal)); //compute w/ normal</a:t>
            </a:r>
          </a:p>
          <a:p>
            <a:pPr>
              <a:buClr>
                <a:srgbClr val="3891A7"/>
              </a:buClr>
              <a:defRPr/>
            </a:pPr>
            <a:r>
              <a:rPr lang="en-US" dirty="0"/>
              <a:t>   if (intensity &gt; 0.95) color = vec4(1.0,0.5,0.5,1.0); </a:t>
            </a:r>
          </a:p>
          <a:p>
            <a:pPr>
              <a:buClr>
                <a:srgbClr val="3891A7"/>
              </a:buClr>
              <a:defRPr/>
            </a:pPr>
            <a:r>
              <a:rPr lang="en-US" dirty="0"/>
              <a:t>   else if (intensity &gt; 0.5) color = vec4(0.6,0.3,0.3,1.0); </a:t>
            </a:r>
          </a:p>
          <a:p>
            <a:pPr>
              <a:buClr>
                <a:srgbClr val="3891A7"/>
              </a:buClr>
              <a:defRPr/>
            </a:pPr>
            <a:r>
              <a:rPr lang="en-US" dirty="0"/>
              <a:t>   else if (intensity &gt; 0.25) color = vec4(0.4,0.2,0.2,1.0); </a:t>
            </a:r>
          </a:p>
          <a:p>
            <a:pPr>
              <a:buClr>
                <a:srgbClr val="3891A7"/>
              </a:buClr>
              <a:defRPr/>
            </a:pPr>
            <a:r>
              <a:rPr lang="en-US" dirty="0"/>
              <a:t>   else color = vec4(0.2,0.1,0.1,1.0); </a:t>
            </a:r>
          </a:p>
          <a:p>
            <a:pPr>
              <a:buClr>
                <a:srgbClr val="3891A7"/>
              </a:buClr>
              <a:defRPr/>
            </a:pPr>
            <a:r>
              <a:rPr lang="en-US" dirty="0"/>
              <a:t>   </a:t>
            </a:r>
            <a:r>
              <a:rPr lang="en-US" dirty="0" err="1"/>
              <a:t>gl_FragColor</a:t>
            </a:r>
            <a:r>
              <a:rPr lang="en-US" dirty="0"/>
              <a:t> = color; </a:t>
            </a:r>
          </a:p>
          <a:p>
            <a:pPr>
              <a:buClr>
                <a:srgbClr val="3891A7"/>
              </a:buClr>
              <a:defRPr/>
            </a:pPr>
            <a:r>
              <a:rPr lang="en-US" dirty="0"/>
              <a:t>}</a:t>
            </a:r>
          </a:p>
        </p:txBody>
      </p:sp>
      <p:pic>
        <p:nvPicPr>
          <p:cNvPr id="40967" name="Picture 8" descr="C:\Documents and Settings\XP\My Documents\My Pictures\toonf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1931987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A6839D-045B-F647-9AD4-F248804CF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0600"/>
            <a:ext cx="2432092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6817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AutoShape 4"/>
          <p:cNvSpPr>
            <a:spLocks noChangeArrowheads="1"/>
          </p:cNvSpPr>
          <p:nvPr/>
        </p:nvSpPr>
        <p:spPr bwMode="auto">
          <a:xfrm>
            <a:off x="923924" y="4386116"/>
            <a:ext cx="7762875" cy="114300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Shading languages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6539" y="2210447"/>
            <a:ext cx="7886700" cy="43513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There are several popular languages for describing </a:t>
            </a:r>
            <a:r>
              <a:rPr lang="en-US" dirty="0" err="1"/>
              <a:t>shaders</a:t>
            </a:r>
            <a:r>
              <a:rPr lang="en-US" dirty="0"/>
              <a:t>, such as: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HLSL</a:t>
            </a:r>
            <a:r>
              <a:rPr lang="en-US" dirty="0"/>
              <a:t>, the </a:t>
            </a:r>
            <a:r>
              <a:rPr lang="en-US" i="1" dirty="0"/>
              <a:t>High Level Shading Language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/>
              <a:t>Author: Microsoft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DirectX 8+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Cg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/>
              <a:t>Author: </a:t>
            </a:r>
            <a:r>
              <a:rPr lang="en-US" dirty="0" err="1"/>
              <a:t>nvidia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i="1" dirty="0"/>
              <a:t>GLSL</a:t>
            </a:r>
            <a:r>
              <a:rPr lang="en-US" dirty="0"/>
              <a:t>, the </a:t>
            </a:r>
            <a:r>
              <a:rPr lang="en-US" i="1" dirty="0"/>
              <a:t>OpenGL Shading Language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/>
              <a:t>Author: the </a:t>
            </a:r>
            <a:r>
              <a:rPr lang="en-US" dirty="0" err="1"/>
              <a:t>Khronos</a:t>
            </a:r>
            <a:r>
              <a:rPr lang="en-US" dirty="0"/>
              <a:t> Group, a self-sponsored group of industry affiliates (ATI, 3DLabs,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8571972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04" name="Line 24"/>
          <p:cNvSpPr>
            <a:spLocks noChangeShapeType="1"/>
          </p:cNvSpPr>
          <p:nvPr/>
        </p:nvSpPr>
        <p:spPr bwMode="auto">
          <a:xfrm flipV="1">
            <a:off x="3657600" y="4495800"/>
            <a:ext cx="3810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Vertex </a:t>
            </a:r>
            <a:r>
              <a:rPr lang="en-US" dirty="0" err="1"/>
              <a:t>shader</a:t>
            </a:r>
            <a:r>
              <a:rPr lang="en-US" dirty="0"/>
              <a:t> – inputs and outputs</a:t>
            </a:r>
            <a:endParaRPr lang="en-US" sz="1800" dirty="0"/>
          </a:p>
        </p:txBody>
      </p:sp>
      <p:sp>
        <p:nvSpPr>
          <p:cNvPr id="46095" name="Line 15"/>
          <p:cNvSpPr>
            <a:spLocks noChangeShapeType="1"/>
          </p:cNvSpPr>
          <p:nvPr/>
        </p:nvSpPr>
        <p:spPr bwMode="auto">
          <a:xfrm>
            <a:off x="2667000" y="2667000"/>
            <a:ext cx="1295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6" name="Line 16"/>
          <p:cNvSpPr>
            <a:spLocks noChangeShapeType="1"/>
          </p:cNvSpPr>
          <p:nvPr/>
        </p:nvSpPr>
        <p:spPr bwMode="auto">
          <a:xfrm flipV="1">
            <a:off x="2438400" y="3657600"/>
            <a:ext cx="1524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 flipV="1">
            <a:off x="3048000" y="3886200"/>
            <a:ext cx="914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 flipV="1">
            <a:off x="2895600" y="4191000"/>
            <a:ext cx="10668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914400" y="1905000"/>
            <a:ext cx="1752600" cy="16240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/>
              <a:t>Color</a:t>
            </a:r>
          </a:p>
          <a:p>
            <a:r>
              <a:rPr lang="en-US"/>
              <a:t>Normal</a:t>
            </a:r>
          </a:p>
          <a:p>
            <a:r>
              <a:rPr lang="en-US"/>
              <a:t>Position</a:t>
            </a:r>
          </a:p>
          <a:p>
            <a:r>
              <a:rPr lang="en-US"/>
              <a:t>Texture coord</a:t>
            </a:r>
          </a:p>
          <a:p>
            <a:r>
              <a:rPr lang="en-US"/>
              <a:t>etc…</a:t>
            </a: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914400" y="3733800"/>
            <a:ext cx="1506538" cy="406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/>
              <a:t>Texture data</a:t>
            </a:r>
          </a:p>
        </p:txBody>
      </p:sp>
      <p:sp>
        <p:nvSpPr>
          <p:cNvPr id="46090" name="AutoShape 10"/>
          <p:cNvSpPr>
            <a:spLocks noChangeArrowheads="1"/>
          </p:cNvSpPr>
          <p:nvPr/>
        </p:nvSpPr>
        <p:spPr bwMode="auto">
          <a:xfrm>
            <a:off x="914400" y="4343400"/>
            <a:ext cx="2078038" cy="13192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/>
              <a:t>Modelview matrix</a:t>
            </a:r>
          </a:p>
          <a:p>
            <a:r>
              <a:rPr lang="en-US"/>
              <a:t>Material</a:t>
            </a:r>
          </a:p>
          <a:p>
            <a:r>
              <a:rPr lang="en-US"/>
              <a:t>Lighting</a:t>
            </a:r>
          </a:p>
          <a:p>
            <a:r>
              <a:rPr lang="en-US"/>
              <a:t>etc…</a:t>
            </a:r>
          </a:p>
        </p:txBody>
      </p:sp>
      <p:sp>
        <p:nvSpPr>
          <p:cNvPr id="46094" name="AutoShape 14"/>
          <p:cNvSpPr>
            <a:spLocks noChangeArrowheads="1"/>
          </p:cNvSpPr>
          <p:nvPr/>
        </p:nvSpPr>
        <p:spPr bwMode="auto">
          <a:xfrm>
            <a:off x="914400" y="5791200"/>
            <a:ext cx="1989138" cy="406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i="1"/>
              <a:t>Custom variables</a:t>
            </a:r>
          </a:p>
        </p:txBody>
      </p:sp>
      <p:sp>
        <p:nvSpPr>
          <p:cNvPr id="46099" name="Line 19"/>
          <p:cNvSpPr>
            <a:spLocks noChangeShapeType="1"/>
          </p:cNvSpPr>
          <p:nvPr/>
        </p:nvSpPr>
        <p:spPr bwMode="auto">
          <a:xfrm flipV="1">
            <a:off x="5486400" y="3505200"/>
            <a:ext cx="914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0" name="Line 20"/>
          <p:cNvSpPr>
            <a:spLocks noChangeShapeType="1"/>
          </p:cNvSpPr>
          <p:nvPr/>
        </p:nvSpPr>
        <p:spPr bwMode="auto">
          <a:xfrm>
            <a:off x="5486400" y="38100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2" name="AutoShape 12"/>
          <p:cNvSpPr>
            <a:spLocks noChangeArrowheads="1"/>
          </p:cNvSpPr>
          <p:nvPr/>
        </p:nvSpPr>
        <p:spPr bwMode="auto">
          <a:xfrm>
            <a:off x="6402388" y="3146425"/>
            <a:ext cx="1065212" cy="7096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/>
              <a:t>Color</a:t>
            </a:r>
          </a:p>
          <a:p>
            <a:r>
              <a:rPr lang="en-US"/>
              <a:t>Position</a:t>
            </a:r>
          </a:p>
        </p:txBody>
      </p:sp>
      <p:sp>
        <p:nvSpPr>
          <p:cNvPr id="46093" name="AutoShape 13"/>
          <p:cNvSpPr>
            <a:spLocks noChangeArrowheads="1"/>
          </p:cNvSpPr>
          <p:nvPr/>
        </p:nvSpPr>
        <p:spPr bwMode="auto">
          <a:xfrm>
            <a:off x="6392863" y="4013200"/>
            <a:ext cx="1989137" cy="406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i="1"/>
              <a:t>Custom variables</a:t>
            </a:r>
          </a:p>
        </p:txBody>
      </p:sp>
      <p:sp>
        <p:nvSpPr>
          <p:cNvPr id="46091" name="AutoShape 11"/>
          <p:cNvSpPr>
            <a:spLocks noChangeArrowheads="1"/>
          </p:cNvSpPr>
          <p:nvPr/>
        </p:nvSpPr>
        <p:spPr bwMode="auto">
          <a:xfrm>
            <a:off x="3962400" y="3048000"/>
            <a:ext cx="1524000" cy="144780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Vertex</a:t>
            </a:r>
          </a:p>
          <a:p>
            <a:pPr algn="ctr"/>
            <a:r>
              <a:rPr lang="en-US" dirty="0" err="1"/>
              <a:t>Shader</a:t>
            </a:r>
            <a:endParaRPr lang="en-US" dirty="0"/>
          </a:p>
        </p:txBody>
      </p:sp>
      <p:sp>
        <p:nvSpPr>
          <p:cNvPr id="46101" name="AutoShape 21"/>
          <p:cNvSpPr>
            <a:spLocks noChangeArrowheads="1"/>
          </p:cNvSpPr>
          <p:nvPr/>
        </p:nvSpPr>
        <p:spPr bwMode="auto">
          <a:xfrm>
            <a:off x="3276600" y="5791200"/>
            <a:ext cx="2281238" cy="406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i="1"/>
              <a:t>Per-vertex attributes</a:t>
            </a:r>
          </a:p>
        </p:txBody>
      </p:sp>
    </p:spTree>
    <p:extLst>
      <p:ext uri="{BB962C8B-B14F-4D97-AF65-F5344CB8AC3E}">
        <p14:creationId xmlns:p14="http://schemas.microsoft.com/office/powerpoint/2010/main" val="389899619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Fragment </a:t>
            </a:r>
            <a:r>
              <a:rPr lang="en-US" dirty="0" err="1"/>
              <a:t>shader</a:t>
            </a:r>
            <a:r>
              <a:rPr lang="en-US" dirty="0"/>
              <a:t> – inputs and outputs</a:t>
            </a:r>
            <a:endParaRPr lang="en-US" sz="1800" dirty="0"/>
          </a:p>
        </p:txBody>
      </p:sp>
      <p:sp>
        <p:nvSpPr>
          <p:cNvPr id="47107" name="Line 3"/>
          <p:cNvSpPr>
            <a:spLocks noChangeShapeType="1"/>
          </p:cNvSpPr>
          <p:nvPr/>
        </p:nvSpPr>
        <p:spPr bwMode="auto">
          <a:xfrm>
            <a:off x="2971800" y="2895600"/>
            <a:ext cx="990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 flipV="1">
            <a:off x="2438400" y="3733800"/>
            <a:ext cx="1524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 flipV="1">
            <a:off x="3048000" y="3810000"/>
            <a:ext cx="914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 flipV="1">
            <a:off x="2895600" y="3962400"/>
            <a:ext cx="10668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1" name="AutoShape 7"/>
          <p:cNvSpPr>
            <a:spLocks noChangeArrowheads="1"/>
          </p:cNvSpPr>
          <p:nvPr/>
        </p:nvSpPr>
        <p:spPr bwMode="auto">
          <a:xfrm>
            <a:off x="928688" y="2209800"/>
            <a:ext cx="2039937" cy="13192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/>
              <a:t>Color</a:t>
            </a:r>
          </a:p>
          <a:p>
            <a:r>
              <a:rPr lang="en-US"/>
              <a:t>Texture coords</a:t>
            </a:r>
          </a:p>
          <a:p>
            <a:r>
              <a:rPr lang="en-US"/>
              <a:t>Fragment coords</a:t>
            </a:r>
          </a:p>
          <a:p>
            <a:r>
              <a:rPr lang="en-US"/>
              <a:t>Front facing</a:t>
            </a:r>
          </a:p>
        </p:txBody>
      </p:sp>
      <p:sp>
        <p:nvSpPr>
          <p:cNvPr id="47112" name="AutoShape 8"/>
          <p:cNvSpPr>
            <a:spLocks noChangeArrowheads="1"/>
          </p:cNvSpPr>
          <p:nvPr/>
        </p:nvSpPr>
        <p:spPr bwMode="auto">
          <a:xfrm>
            <a:off x="914400" y="3740150"/>
            <a:ext cx="1506538" cy="406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/>
              <a:t>Texture data</a:t>
            </a:r>
          </a:p>
        </p:txBody>
      </p:sp>
      <p:sp>
        <p:nvSpPr>
          <p:cNvPr id="47113" name="AutoShape 9"/>
          <p:cNvSpPr>
            <a:spLocks noChangeArrowheads="1"/>
          </p:cNvSpPr>
          <p:nvPr/>
        </p:nvSpPr>
        <p:spPr bwMode="auto">
          <a:xfrm>
            <a:off x="914400" y="4322763"/>
            <a:ext cx="2078038" cy="131921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/>
              <a:t>Modelview matrix</a:t>
            </a:r>
          </a:p>
          <a:p>
            <a:r>
              <a:rPr lang="en-US"/>
              <a:t>Material</a:t>
            </a:r>
          </a:p>
          <a:p>
            <a:r>
              <a:rPr lang="en-US"/>
              <a:t>Lighting</a:t>
            </a:r>
          </a:p>
          <a:p>
            <a:r>
              <a:rPr lang="en-US"/>
              <a:t>etc…</a:t>
            </a:r>
          </a:p>
        </p:txBody>
      </p:sp>
      <p:sp>
        <p:nvSpPr>
          <p:cNvPr id="47114" name="AutoShape 10"/>
          <p:cNvSpPr>
            <a:spLocks noChangeArrowheads="1"/>
          </p:cNvSpPr>
          <p:nvPr/>
        </p:nvSpPr>
        <p:spPr bwMode="auto">
          <a:xfrm>
            <a:off x="914400" y="5815013"/>
            <a:ext cx="1989138" cy="406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i="1"/>
              <a:t>Custom variables</a:t>
            </a:r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 flipV="1">
            <a:off x="5486400" y="3733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7" name="AutoShape 13"/>
          <p:cNvSpPr>
            <a:spLocks noChangeArrowheads="1"/>
          </p:cNvSpPr>
          <p:nvPr/>
        </p:nvSpPr>
        <p:spPr bwMode="auto">
          <a:xfrm>
            <a:off x="6402388" y="3429000"/>
            <a:ext cx="1865312" cy="7096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/>
              <a:t>Fragment color</a:t>
            </a:r>
          </a:p>
          <a:p>
            <a:r>
              <a:rPr lang="en-US"/>
              <a:t>Fragment depth</a:t>
            </a:r>
          </a:p>
        </p:txBody>
      </p:sp>
      <p:sp>
        <p:nvSpPr>
          <p:cNvPr id="47119" name="AutoShape 15"/>
          <p:cNvSpPr>
            <a:spLocks noChangeArrowheads="1"/>
          </p:cNvSpPr>
          <p:nvPr/>
        </p:nvSpPr>
        <p:spPr bwMode="auto">
          <a:xfrm>
            <a:off x="3962400" y="3048000"/>
            <a:ext cx="1524000" cy="144780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Fragment</a:t>
            </a:r>
          </a:p>
          <a:p>
            <a:pPr algn="ctr"/>
            <a:r>
              <a:rPr lang="en-US" dirty="0" err="1"/>
              <a:t>Shader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65948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375" dirty="0"/>
              <a:t>Vertex </a:t>
            </a:r>
            <a:r>
              <a:rPr lang="en-US" sz="3375" dirty="0" err="1"/>
              <a:t>Shader</a:t>
            </a:r>
            <a:endParaRPr lang="en-US" sz="3375" dirty="0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7536656" cy="4429125"/>
          </a:xfrm>
        </p:spPr>
        <p:txBody>
          <a:bodyPr/>
          <a:lstStyle/>
          <a:p>
            <a:r>
              <a:rPr lang="en-US" dirty="0"/>
              <a:t>Vertex </a:t>
            </a:r>
            <a:r>
              <a:rPr lang="en-US" dirty="0" err="1"/>
              <a:t>shader</a:t>
            </a:r>
            <a:r>
              <a:rPr lang="en-US" dirty="0"/>
              <a:t> executed once for each vertex</a:t>
            </a:r>
          </a:p>
          <a:p>
            <a:r>
              <a:rPr lang="en-US" dirty="0"/>
              <a:t>Vertex position transformation usually using the </a:t>
            </a:r>
            <a:r>
              <a:rPr lang="en-US" dirty="0" err="1"/>
              <a:t>modelview</a:t>
            </a:r>
            <a:r>
              <a:rPr lang="en-US" dirty="0"/>
              <a:t> and projection matrices</a:t>
            </a:r>
          </a:p>
          <a:p>
            <a:r>
              <a:rPr lang="en-US" dirty="0"/>
              <a:t>Normal transformation, normalization</a:t>
            </a:r>
          </a:p>
          <a:p>
            <a:r>
              <a:rPr lang="en-US" dirty="0"/>
              <a:t>Texture coordinate generation and transformation</a:t>
            </a:r>
          </a:p>
          <a:p>
            <a:r>
              <a:rPr lang="en-US" dirty="0" err="1"/>
              <a:t>Lghting</a:t>
            </a:r>
            <a:r>
              <a:rPr lang="en-US" dirty="0"/>
              <a:t> per vertex</a:t>
            </a:r>
          </a:p>
          <a:p>
            <a:r>
              <a:rPr lang="en-US" dirty="0"/>
              <a:t>Color computation</a:t>
            </a:r>
          </a:p>
        </p:txBody>
      </p:sp>
    </p:spTree>
    <p:extLst>
      <p:ext uri="{BB962C8B-B14F-4D97-AF65-F5344CB8AC3E}">
        <p14:creationId xmlns:p14="http://schemas.microsoft.com/office/powerpoint/2010/main" val="300597596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375" dirty="0"/>
              <a:t>Fragment </a:t>
            </a:r>
            <a:r>
              <a:rPr lang="en-US" sz="3375" dirty="0" err="1"/>
              <a:t>Shader</a:t>
            </a:r>
            <a:endParaRPr lang="en-US" sz="3375" dirty="0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8240911" cy="4830961"/>
          </a:xfrm>
        </p:spPr>
        <p:txBody>
          <a:bodyPr/>
          <a:lstStyle/>
          <a:p>
            <a:r>
              <a:rPr lang="en-US" dirty="0"/>
              <a:t>Fragment - per pixel data</a:t>
            </a:r>
          </a:p>
          <a:p>
            <a:r>
              <a:rPr lang="en-US" dirty="0"/>
              <a:t>Fragment </a:t>
            </a:r>
            <a:r>
              <a:rPr lang="en-US" dirty="0" err="1"/>
              <a:t>shader</a:t>
            </a:r>
            <a:r>
              <a:rPr lang="en-US" dirty="0"/>
              <a:t> executed once for each fragment/pixel</a:t>
            </a:r>
          </a:p>
          <a:p>
            <a:r>
              <a:rPr lang="en-US" dirty="0"/>
              <a:t>Computing colors and texture coordinates per pixel</a:t>
            </a:r>
          </a:p>
          <a:p>
            <a:r>
              <a:rPr lang="en-US" dirty="0"/>
              <a:t>Texture application</a:t>
            </a:r>
          </a:p>
          <a:p>
            <a:r>
              <a:rPr lang="en-US" dirty="0"/>
              <a:t>Fog computation</a:t>
            </a:r>
          </a:p>
          <a:p>
            <a:r>
              <a:rPr lang="en-US" dirty="0"/>
              <a:t>Computing </a:t>
            </a:r>
            <a:r>
              <a:rPr lang="en-US" dirty="0" err="1"/>
              <a:t>normals</a:t>
            </a:r>
            <a:r>
              <a:rPr lang="en-US" dirty="0"/>
              <a:t> for lighting per pixel</a:t>
            </a:r>
          </a:p>
          <a:p>
            <a:r>
              <a:rPr lang="en-US" dirty="0"/>
              <a:t>Can discard the fragment or compute color</a:t>
            </a:r>
          </a:p>
        </p:txBody>
      </p:sp>
    </p:spTree>
    <p:extLst>
      <p:ext uri="{BB962C8B-B14F-4D97-AF65-F5344CB8AC3E}">
        <p14:creationId xmlns:p14="http://schemas.microsoft.com/office/powerpoint/2010/main" val="311618850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How do the shaders communicate?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5257800" cy="4038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200" dirty="0"/>
              <a:t>There are three types of </a:t>
            </a:r>
            <a:r>
              <a:rPr lang="en-US" sz="2200" dirty="0" err="1"/>
              <a:t>shader</a:t>
            </a:r>
            <a:r>
              <a:rPr lang="en-US" sz="2200" dirty="0"/>
              <a:t> parameter in GLSL:</a:t>
            </a:r>
          </a:p>
          <a:p>
            <a:pPr>
              <a:lnSpc>
                <a:spcPct val="80000"/>
              </a:lnSpc>
            </a:pPr>
            <a:r>
              <a:rPr lang="en-US" sz="2200" i="1" dirty="0"/>
              <a:t>Uniform parameters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Set throughout execution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Ex: surface color</a:t>
            </a:r>
          </a:p>
          <a:p>
            <a:pPr>
              <a:lnSpc>
                <a:spcPct val="80000"/>
              </a:lnSpc>
            </a:pPr>
            <a:r>
              <a:rPr lang="en-US" sz="2200" i="1" dirty="0"/>
              <a:t>Attribute parameters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Set per vertex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Ex: local tangent</a:t>
            </a:r>
          </a:p>
          <a:p>
            <a:pPr>
              <a:lnSpc>
                <a:spcPct val="80000"/>
              </a:lnSpc>
            </a:pPr>
            <a:r>
              <a:rPr lang="en-US" sz="2200" i="1" dirty="0"/>
              <a:t>Varying parameters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Passed from vertex processor to fragment processor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Ex: transformed normal</a:t>
            </a:r>
          </a:p>
        </p:txBody>
      </p:sp>
      <p:sp>
        <p:nvSpPr>
          <p:cNvPr id="49156" name="AutoShape 4"/>
          <p:cNvSpPr>
            <a:spLocks noChangeArrowheads="1"/>
          </p:cNvSpPr>
          <p:nvPr/>
        </p:nvSpPr>
        <p:spPr bwMode="auto">
          <a:xfrm>
            <a:off x="6477000" y="4648200"/>
            <a:ext cx="1143000" cy="106680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dirty="0"/>
              <a:t>Fragment</a:t>
            </a:r>
          </a:p>
          <a:p>
            <a:pPr algn="ctr"/>
            <a:r>
              <a:rPr lang="en-US" sz="1400" dirty="0" err="1"/>
              <a:t>Shader</a:t>
            </a:r>
            <a:endParaRPr lang="en-US" sz="1400" dirty="0"/>
          </a:p>
        </p:txBody>
      </p:sp>
      <p:sp>
        <p:nvSpPr>
          <p:cNvPr id="49157" name="AutoShape 5"/>
          <p:cNvSpPr>
            <a:spLocks noChangeArrowheads="1"/>
          </p:cNvSpPr>
          <p:nvPr/>
        </p:nvSpPr>
        <p:spPr bwMode="auto">
          <a:xfrm>
            <a:off x="6477000" y="2819400"/>
            <a:ext cx="1143000" cy="106680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dirty="0"/>
              <a:t>Vertex</a:t>
            </a:r>
          </a:p>
          <a:p>
            <a:pPr algn="ctr"/>
            <a:r>
              <a:rPr lang="en-US" sz="1400" dirty="0" err="1"/>
              <a:t>Shader</a:t>
            </a:r>
            <a:endParaRPr lang="en-US" sz="1400" dirty="0"/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>
            <a:off x="7086600" y="2362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553200" y="2057400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panose="02020603050405020304" pitchFamily="18" charset="0"/>
              </a:rPr>
              <a:t>Attributes</a:t>
            </a:r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>
            <a:off x="7086600" y="38862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5048250" y="3810000"/>
            <a:ext cx="971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panose="02020603050405020304" pitchFamily="18" charset="0"/>
              </a:rPr>
              <a:t>Uniform</a:t>
            </a:r>
          </a:p>
          <a:p>
            <a:r>
              <a:rPr lang="en-US">
                <a:latin typeface="Times New Roman" panose="02020603050405020304" pitchFamily="18" charset="0"/>
              </a:rPr>
              <a:t>params</a:t>
            </a:r>
          </a:p>
        </p:txBody>
      </p:sp>
      <p:sp>
        <p:nvSpPr>
          <p:cNvPr id="49162" name="AutoShape 10"/>
          <p:cNvSpPr>
            <a:spLocks/>
          </p:cNvSpPr>
          <p:nvPr/>
        </p:nvSpPr>
        <p:spPr bwMode="auto">
          <a:xfrm>
            <a:off x="6019800" y="2743200"/>
            <a:ext cx="304800" cy="2971800"/>
          </a:xfrm>
          <a:prstGeom prst="leftBrace">
            <a:avLst>
              <a:gd name="adj1" fmla="val 8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7753350" y="3962400"/>
            <a:ext cx="933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panose="02020603050405020304" pitchFamily="18" charset="0"/>
              </a:rPr>
              <a:t>Varying</a:t>
            </a:r>
          </a:p>
          <a:p>
            <a:r>
              <a:rPr lang="en-US">
                <a:latin typeface="Times New Roman" panose="02020603050405020304" pitchFamily="18" charset="0"/>
              </a:rPr>
              <a:t>params</a:t>
            </a:r>
          </a:p>
        </p:txBody>
      </p:sp>
      <p:sp>
        <p:nvSpPr>
          <p:cNvPr id="49164" name="AutoShape 12"/>
          <p:cNvSpPr>
            <a:spLocks/>
          </p:cNvSpPr>
          <p:nvPr/>
        </p:nvSpPr>
        <p:spPr bwMode="auto">
          <a:xfrm>
            <a:off x="7620000" y="3962400"/>
            <a:ext cx="152400" cy="6096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0694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What happens when you install a shader?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700" dirty="0"/>
              <a:t>All the fixed functionality is overridden</a:t>
            </a:r>
          </a:p>
          <a:p>
            <a:pPr>
              <a:lnSpc>
                <a:spcPct val="90000"/>
              </a:lnSpc>
            </a:pPr>
            <a:r>
              <a:rPr lang="en-US" sz="2700" dirty="0"/>
              <a:t>It’s up to you to replace it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You’ll have to transform each vertex into viewing coordinates manually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You’ll have to light each vertex manually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You’ll have to apply the current interpolated color to each fragment manually</a:t>
            </a:r>
          </a:p>
          <a:p>
            <a:pPr>
              <a:lnSpc>
                <a:spcPct val="90000"/>
              </a:lnSpc>
            </a:pPr>
            <a:r>
              <a:rPr lang="en-US" sz="2700" dirty="0"/>
              <a:t>The installed </a:t>
            </a:r>
            <a:r>
              <a:rPr lang="en-US" sz="2700" dirty="0" err="1"/>
              <a:t>shader</a:t>
            </a:r>
            <a:r>
              <a:rPr lang="en-US" sz="2700" dirty="0"/>
              <a:t> replaces all OpenGL fixed functionality for all renders until you remove it</a:t>
            </a:r>
          </a:p>
        </p:txBody>
      </p:sp>
    </p:spTree>
    <p:extLst>
      <p:ext uri="{BB962C8B-B14F-4D97-AF65-F5344CB8AC3E}">
        <p14:creationId xmlns:p14="http://schemas.microsoft.com/office/powerpoint/2010/main" val="107679339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install a </a:t>
            </a:r>
            <a:r>
              <a:rPr lang="en-US" dirty="0" err="1"/>
              <a:t>shader</a:t>
            </a:r>
            <a:r>
              <a:rPr lang="en-US" dirty="0"/>
              <a:t>?</a:t>
            </a:r>
          </a:p>
        </p:txBody>
      </p:sp>
      <p:sp>
        <p:nvSpPr>
          <p:cNvPr id="5" name="Rectangle 1"/>
          <p:cNvSpPr>
            <a:spLocks/>
          </p:cNvSpPr>
          <p:nvPr/>
        </p:nvSpPr>
        <p:spPr bwMode="auto">
          <a:xfrm>
            <a:off x="1300766" y="1156952"/>
            <a:ext cx="7614634" cy="562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1pPr>
            <a:lvl2pPr marL="742950" indent="-28575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2pPr>
            <a:lvl3pPr marL="11430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3pPr>
            <a:lvl4pPr marL="16002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4pPr>
            <a:lvl5pPr marL="20574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9pPr>
          </a:lstStyle>
          <a:p>
            <a:pPr algn="l" eaLnBrk="1" hangingPunct="1"/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void 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setShaders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() {</a:t>
            </a:r>
          </a:p>
          <a:p>
            <a:pPr algn="l" eaLnBrk="1" hangingPunct="1"/>
            <a:endParaRPr lang="en-US" sz="1200" b="1" dirty="0">
              <a:solidFill>
                <a:schemeClr val="tx2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algn="l" eaLnBrk="1" hangingPunct="1"/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char *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vs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,*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fs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;</a:t>
            </a:r>
          </a:p>
          <a:p>
            <a:pPr algn="l" eaLnBrk="1" hangingPunct="1"/>
            <a:endParaRPr lang="en-US" sz="1200" b="1" dirty="0">
              <a:solidFill>
                <a:schemeClr val="tx2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algn="l" eaLnBrk="1" hangingPunct="1"/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v = 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glCreateShader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(GL_VERTEX_SHADER);</a:t>
            </a:r>
          </a:p>
          <a:p>
            <a:pPr algn="l" eaLnBrk="1" hangingPunct="1"/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f = 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glCreateShader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(GL_FRAGMENT_SHADER);	</a:t>
            </a:r>
          </a:p>
          <a:p>
            <a:pPr algn="l" eaLnBrk="1" hangingPunct="1"/>
            <a:endParaRPr lang="en-US" sz="1200" b="1" dirty="0">
              <a:solidFill>
                <a:schemeClr val="tx2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algn="l" eaLnBrk="1" hangingPunct="1"/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vs = 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textFileRead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("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toon.vert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"); //put the whole 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shader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code in a string</a:t>
            </a:r>
          </a:p>
          <a:p>
            <a:pPr algn="l" eaLnBrk="1" hangingPunct="1"/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fs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= 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textFileRead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("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toon.frag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");</a:t>
            </a:r>
          </a:p>
          <a:p>
            <a:pPr algn="l" eaLnBrk="1" hangingPunct="1"/>
            <a:endParaRPr lang="en-US" sz="1200" b="1" dirty="0">
              <a:solidFill>
                <a:schemeClr val="tx2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algn="l" eaLnBrk="1" hangingPunct="1"/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const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char * 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vv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= 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vs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;</a:t>
            </a:r>
          </a:p>
          <a:p>
            <a:pPr algn="l" eaLnBrk="1" hangingPunct="1"/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const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char * 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ff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= 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fs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;</a:t>
            </a:r>
          </a:p>
          <a:p>
            <a:pPr algn="l" eaLnBrk="1" hangingPunct="1"/>
            <a:endParaRPr lang="en-US" sz="1200" b="1" dirty="0">
              <a:solidFill>
                <a:schemeClr val="tx2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algn="l" eaLnBrk="1" hangingPunct="1"/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glShaderSource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(v, 1, &amp;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vv,NULL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);</a:t>
            </a:r>
          </a:p>
          <a:p>
            <a:pPr algn="l" eaLnBrk="1" hangingPunct="1"/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glShaderSource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(f, 1, &amp;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ff,NULL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);</a:t>
            </a:r>
          </a:p>
          <a:p>
            <a:pPr algn="l" eaLnBrk="1" hangingPunct="1"/>
            <a:endParaRPr lang="en-US" sz="1200" b="1" dirty="0">
              <a:solidFill>
                <a:schemeClr val="tx2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algn="l" eaLnBrk="1" hangingPunct="1"/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free(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vs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);free(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fs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);</a:t>
            </a:r>
          </a:p>
          <a:p>
            <a:pPr algn="l" eaLnBrk="1" hangingPunct="1"/>
            <a:endParaRPr lang="en-US" sz="1200" b="1" dirty="0">
              <a:solidFill>
                <a:schemeClr val="tx2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algn="l" eaLnBrk="1" hangingPunct="1"/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glCompileShader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(v);</a:t>
            </a:r>
          </a:p>
          <a:p>
            <a:pPr algn="l" eaLnBrk="1" hangingPunct="1"/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glCompileShader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(f);</a:t>
            </a:r>
          </a:p>
          <a:p>
            <a:pPr algn="l" eaLnBrk="1" hangingPunct="1"/>
            <a:endParaRPr lang="en-US" sz="1200" b="1" dirty="0">
              <a:solidFill>
                <a:schemeClr val="tx2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algn="l" eaLnBrk="1" hangingPunct="1"/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p = 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glCreateProgram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();</a:t>
            </a:r>
          </a:p>
          <a:p>
            <a:pPr algn="l" eaLnBrk="1" hangingPunct="1"/>
            <a:endParaRPr lang="en-US" sz="1200" b="1" dirty="0">
              <a:solidFill>
                <a:schemeClr val="tx2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algn="l" eaLnBrk="1" hangingPunct="1"/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glAttachShader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p,v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);</a:t>
            </a:r>
          </a:p>
          <a:p>
            <a:pPr algn="l" eaLnBrk="1" hangingPunct="1"/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glAttachShader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p,f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);</a:t>
            </a:r>
          </a:p>
          <a:p>
            <a:pPr algn="l" eaLnBrk="1" hangingPunct="1"/>
            <a:endParaRPr lang="en-US" sz="1200" b="1" dirty="0">
              <a:solidFill>
                <a:schemeClr val="tx2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algn="l" eaLnBrk="1" hangingPunct="1"/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glLinkProgram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(p);</a:t>
            </a:r>
          </a:p>
          <a:p>
            <a:pPr algn="l" eaLnBrk="1" hangingPunct="1"/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</a:t>
            </a:r>
            <a:r>
              <a:rPr lang="en-US" sz="12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glUseProgram</a:t>
            </a:r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(p);</a:t>
            </a:r>
          </a:p>
          <a:p>
            <a:pPr algn="l" eaLnBrk="1" hangingPunct="1"/>
            <a:r>
              <a:rPr lang="en-US" sz="12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782421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Data Flow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Cem</a:t>
            </a:r>
            <a:r>
              <a:rPr lang="en-US" dirty="0"/>
              <a:t> </a:t>
            </a:r>
            <a:r>
              <a:rPr lang="en-US" dirty="0" err="1"/>
              <a:t>Yuksel’s</a:t>
            </a:r>
            <a:r>
              <a:rPr lang="en-US" dirty="0"/>
              <a:t> course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13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D7C9CFD-3A96-3043-BA9B-E6D79B875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46" y="2080337"/>
            <a:ext cx="4718508" cy="472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2647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install a </a:t>
            </a:r>
            <a:r>
              <a:rPr lang="en-US" dirty="0" err="1"/>
              <a:t>shader</a:t>
            </a:r>
            <a:r>
              <a:rPr lang="en-US" dirty="0"/>
              <a:t>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GLSL </a:t>
            </a:r>
            <a:r>
              <a:rPr lang="en-US" dirty="0" err="1"/>
              <a:t>shaders</a:t>
            </a:r>
            <a:r>
              <a:rPr lang="en-US" dirty="0"/>
              <a:t> themselves are simply a set of strings that are passed to the hardware vendor's driver for compilation from within an application using the OpenGL API's entry points</a:t>
            </a:r>
          </a:p>
          <a:p>
            <a:r>
              <a:rPr lang="en-US" dirty="0" err="1"/>
              <a:t>Shaders</a:t>
            </a:r>
            <a:r>
              <a:rPr lang="en-US" dirty="0"/>
              <a:t> can be created on the fly from within an application, or read-in as text files, but must be sent to the driver in the form of a string</a:t>
            </a:r>
          </a:p>
          <a:p>
            <a:r>
              <a:rPr lang="en-US" dirty="0"/>
              <a:t>Each hardware vendor (</a:t>
            </a:r>
            <a:r>
              <a:rPr lang="en-US" dirty="0" err="1"/>
              <a:t>e.g</a:t>
            </a:r>
            <a:r>
              <a:rPr lang="en-US" dirty="0"/>
              <a:t>, NVIDIA, AMD, Intel) includes the GLSL compiler in their driver, thus allowing each vendor to create code optimized for their particular graphics card’s architecture</a:t>
            </a:r>
          </a:p>
          <a:p>
            <a:endParaRPr lang="en-US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0591030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we targeting?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3810000" cy="3124200"/>
          </a:xfrm>
        </p:spPr>
        <p:txBody>
          <a:bodyPr/>
          <a:lstStyle/>
          <a:p>
            <a:r>
              <a:rPr lang="en-US" sz="2800" dirty="0"/>
              <a:t>OpenGL </a:t>
            </a:r>
            <a:r>
              <a:rPr lang="en-US" sz="2800" dirty="0" err="1"/>
              <a:t>shaders</a:t>
            </a:r>
            <a:r>
              <a:rPr lang="en-US" sz="2800" dirty="0"/>
              <a:t> give the user control over each </a:t>
            </a:r>
            <a:r>
              <a:rPr lang="en-US" sz="2800" i="1" dirty="0"/>
              <a:t>vertex</a:t>
            </a:r>
            <a:r>
              <a:rPr lang="en-US" sz="2800" dirty="0"/>
              <a:t> and each </a:t>
            </a:r>
            <a:r>
              <a:rPr lang="en-US" sz="2800" i="1" dirty="0"/>
              <a:t>fragment</a:t>
            </a:r>
            <a:r>
              <a:rPr lang="en-US" sz="2800" dirty="0"/>
              <a:t> (each pixel or partial pixel) interpolated between vertices</a:t>
            </a:r>
          </a:p>
        </p:txBody>
      </p:sp>
      <p:grpSp>
        <p:nvGrpSpPr>
          <p:cNvPr id="45075" name="Group 19"/>
          <p:cNvGrpSpPr>
            <a:grpSpLocks/>
          </p:cNvGrpSpPr>
          <p:nvPr/>
        </p:nvGrpSpPr>
        <p:grpSpPr bwMode="auto">
          <a:xfrm>
            <a:off x="5029200" y="1981200"/>
            <a:ext cx="3733800" cy="2438400"/>
            <a:chOff x="3120" y="1344"/>
            <a:chExt cx="2352" cy="1536"/>
          </a:xfrm>
        </p:grpSpPr>
        <p:sp>
          <p:nvSpPr>
            <p:cNvPr id="45060" name="AutoShape 4" descr="Woven mat"/>
            <p:cNvSpPr>
              <a:spLocks noChangeArrowheads="1"/>
            </p:cNvSpPr>
            <p:nvPr/>
          </p:nvSpPr>
          <p:spPr bwMode="auto">
            <a:xfrm rot="1951931">
              <a:off x="3216" y="1344"/>
              <a:ext cx="2256" cy="1008"/>
            </a:xfrm>
            <a:prstGeom prst="triangle">
              <a:avLst>
                <a:gd name="adj" fmla="val 50000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1" name="Line 5"/>
            <p:cNvSpPr>
              <a:spLocks noChangeShapeType="1"/>
            </p:cNvSpPr>
            <p:nvPr/>
          </p:nvSpPr>
          <p:spPr bwMode="auto">
            <a:xfrm flipV="1">
              <a:off x="3120" y="1440"/>
              <a:ext cx="1488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lg" len="lg"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2" name="Line 6"/>
            <p:cNvSpPr>
              <a:spLocks noChangeShapeType="1"/>
            </p:cNvSpPr>
            <p:nvPr/>
          </p:nvSpPr>
          <p:spPr bwMode="auto">
            <a:xfrm>
              <a:off x="3120" y="1680"/>
              <a:ext cx="1920" cy="1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lg" len="lg"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3" name="Line 7"/>
            <p:cNvSpPr>
              <a:spLocks noChangeShapeType="1"/>
            </p:cNvSpPr>
            <p:nvPr/>
          </p:nvSpPr>
          <p:spPr bwMode="auto">
            <a:xfrm>
              <a:off x="4608" y="1440"/>
              <a:ext cx="432" cy="14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lg" len="lg"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064" name="Line 8"/>
          <p:cNvSpPr>
            <a:spLocks noChangeShapeType="1"/>
          </p:cNvSpPr>
          <p:nvPr/>
        </p:nvSpPr>
        <p:spPr bwMode="auto">
          <a:xfrm flipV="1">
            <a:off x="3886200" y="2514600"/>
            <a:ext cx="1143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flipV="1">
            <a:off x="4194107" y="3200400"/>
            <a:ext cx="2206693" cy="334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5867400" y="3048000"/>
            <a:ext cx="304800" cy="304800"/>
          </a:xfrm>
          <a:prstGeom prst="rect">
            <a:avLst/>
          </a:prstGeom>
          <a:noFill/>
          <a:ln w="28575">
            <a:solidFill>
              <a:srgbClr val="B2B2B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6172200" y="2743200"/>
            <a:ext cx="304800" cy="304800"/>
          </a:xfrm>
          <a:prstGeom prst="rect">
            <a:avLst/>
          </a:prstGeom>
          <a:noFill/>
          <a:ln w="28575">
            <a:solidFill>
              <a:srgbClr val="B2B2B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6477000" y="3048000"/>
            <a:ext cx="304800" cy="304800"/>
          </a:xfrm>
          <a:prstGeom prst="rect">
            <a:avLst/>
          </a:prstGeom>
          <a:noFill/>
          <a:ln w="28575">
            <a:solidFill>
              <a:srgbClr val="B2B2B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6172200" y="3352800"/>
            <a:ext cx="304800" cy="304800"/>
          </a:xfrm>
          <a:prstGeom prst="rect">
            <a:avLst/>
          </a:prstGeom>
          <a:noFill/>
          <a:ln w="28575">
            <a:solidFill>
              <a:srgbClr val="B2B2B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5867400" y="3352800"/>
            <a:ext cx="304800" cy="304800"/>
          </a:xfrm>
          <a:prstGeom prst="rect">
            <a:avLst/>
          </a:prstGeom>
          <a:noFill/>
          <a:ln w="28575">
            <a:solidFill>
              <a:srgbClr val="B2B2B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6477000" y="3352800"/>
            <a:ext cx="304800" cy="304800"/>
          </a:xfrm>
          <a:prstGeom prst="rect">
            <a:avLst/>
          </a:prstGeom>
          <a:noFill/>
          <a:ln w="28575">
            <a:solidFill>
              <a:srgbClr val="B2B2B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6477000" y="2743200"/>
            <a:ext cx="304800" cy="304800"/>
          </a:xfrm>
          <a:prstGeom prst="rect">
            <a:avLst/>
          </a:prstGeom>
          <a:noFill/>
          <a:ln w="28575">
            <a:solidFill>
              <a:srgbClr val="B2B2B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5867400" y="2743200"/>
            <a:ext cx="304800" cy="304800"/>
          </a:xfrm>
          <a:prstGeom prst="rect">
            <a:avLst/>
          </a:prstGeom>
          <a:noFill/>
          <a:ln w="28575">
            <a:solidFill>
              <a:srgbClr val="B2B2B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6172200" y="3048000"/>
            <a:ext cx="304800" cy="304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762000" y="4953000"/>
            <a:ext cx="7620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2000" dirty="0"/>
              <a:t>After vertices are processed, polygons are </a:t>
            </a:r>
            <a:r>
              <a:rPr lang="en-US" sz="2000" i="1" dirty="0"/>
              <a:t>rasterized</a:t>
            </a:r>
            <a:r>
              <a:rPr lang="en-US" sz="2000" dirty="0"/>
              <a:t>.  During rasterization, values like position, color, depth, and others are interpolated across the polygon.  The interpolated values are passed to each pixel fragment.</a:t>
            </a:r>
          </a:p>
        </p:txBody>
      </p:sp>
    </p:spTree>
    <p:extLst>
      <p:ext uri="{BB962C8B-B14F-4D97-AF65-F5344CB8AC3E}">
        <p14:creationId xmlns:p14="http://schemas.microsoft.com/office/powerpoint/2010/main" val="288195294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</a:t>
            </a:r>
            <a:r>
              <a:rPr lang="en-US" dirty="0" err="1"/>
              <a:t>Shaders</a:t>
            </a:r>
            <a:endParaRPr lang="en-US" dirty="0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300" dirty="0"/>
              <a:t>Vertex </a:t>
            </a:r>
            <a:r>
              <a:rPr lang="en-US" sz="2300" dirty="0" err="1"/>
              <a:t>shaders</a:t>
            </a:r>
            <a:r>
              <a:rPr lang="en-US" sz="2300" dirty="0"/>
              <a:t> have several kinds of output. The most important are the transformed vertices and the color associated with each vertex. Of course, the vertex </a:t>
            </a:r>
            <a:r>
              <a:rPr lang="en-US" sz="2300" dirty="0" err="1"/>
              <a:t>shader</a:t>
            </a:r>
            <a:r>
              <a:rPr lang="en-US" sz="2300" dirty="0"/>
              <a:t> can compute or re-compute </a:t>
            </a:r>
            <a:r>
              <a:rPr lang="en-US" sz="2300" dirty="0" err="1"/>
              <a:t>normals</a:t>
            </a:r>
            <a:r>
              <a:rPr lang="en-US" sz="2300" dirty="0"/>
              <a:t> and texture coordinates as well as vertex coordinates</a:t>
            </a:r>
          </a:p>
          <a:p>
            <a:pPr>
              <a:lnSpc>
                <a:spcPct val="80000"/>
              </a:lnSpc>
            </a:pPr>
            <a:r>
              <a:rPr lang="en-US" sz="2300" dirty="0"/>
              <a:t>The actual display coordinates </a:t>
            </a:r>
            <a:r>
              <a:rPr lang="en-US" sz="2300" dirty="0" err="1"/>
              <a:t>gl_Position</a:t>
            </a:r>
            <a:r>
              <a:rPr lang="en-US" sz="2300" dirty="0"/>
              <a:t> are set by multiplying by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uniform mat4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uModelViewProjectionMatrix</a:t>
            </a:r>
            <a:r>
              <a:rPr lang="en-US" sz="23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300" dirty="0"/>
              <a:t>to apply the model, view, and projection transformations</a:t>
            </a:r>
          </a:p>
          <a:p>
            <a:pPr lvl="1">
              <a:lnSpc>
                <a:spcPct val="80000"/>
              </a:lnSpc>
            </a:pPr>
            <a:r>
              <a:rPr lang="en-US" sz="1900" dirty="0"/>
              <a:t>Alternatively you can use</a:t>
            </a:r>
          </a:p>
          <a:p>
            <a:pPr lvl="2">
              <a:lnSpc>
                <a:spcPct val="80000"/>
              </a:lnSpc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gl_Position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ftransform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gl_Vertex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 //deprecated</a:t>
            </a:r>
          </a:p>
          <a:p>
            <a:pPr lvl="2">
              <a:lnSpc>
                <a:spcPct val="80000"/>
              </a:lnSpc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gl_Position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gl_ModelViewProjectionMatrix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gl_Vertex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>
              <a:lnSpc>
                <a:spcPct val="80000"/>
              </a:lnSpc>
            </a:pPr>
            <a:r>
              <a:rPr lang="en-US" sz="2300" dirty="0"/>
              <a:t>Output of the vertex </a:t>
            </a:r>
            <a:r>
              <a:rPr lang="en-US" sz="2300" dirty="0" err="1"/>
              <a:t>shader</a:t>
            </a:r>
            <a:r>
              <a:rPr lang="en-US" sz="2300" dirty="0"/>
              <a:t> are often rasterized/interpolated and given to the fragment </a:t>
            </a:r>
            <a:r>
              <a:rPr lang="en-US" sz="2300" dirty="0" err="1"/>
              <a:t>shader</a:t>
            </a:r>
            <a:endParaRPr lang="en-US" sz="23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>
              <a:lnSpc>
                <a:spcPct val="80000"/>
              </a:lnSpc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59290028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Fragment </a:t>
            </a:r>
            <a:r>
              <a:rPr lang="en-US" dirty="0" err="1"/>
              <a:t>Shaders</a:t>
            </a:r>
            <a:endParaRPr lang="en-US" dirty="0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sz="2400" dirty="0"/>
              <a:t>We know that rasterization operations interpolate quantities such as colors, depths, and texture coordinates. Fragment </a:t>
            </a:r>
            <a:r>
              <a:rPr lang="en-US" sz="2400" dirty="0" err="1"/>
              <a:t>shaders</a:t>
            </a:r>
            <a:r>
              <a:rPr lang="en-US" sz="2400" dirty="0"/>
              <a:t>, aka pixel </a:t>
            </a:r>
            <a:r>
              <a:rPr lang="en-US" sz="2400" dirty="0" err="1"/>
              <a:t>shaders</a:t>
            </a:r>
            <a:r>
              <a:rPr lang="en-US" sz="2400" dirty="0"/>
              <a:t>, use these interpolated values, as well as many other kinds of information, to determine the color of each fragment’s pixel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In other words,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Takes in fragments from the rasterizer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Vertex values have been interpolated over primitive by rasterizer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Performs fragment operations, such as coloring, texture mapping, fog, anti-aliasing, scissoring, blending, etc.</a:t>
            </a:r>
          </a:p>
          <a:p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69042365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 </a:t>
            </a:r>
            <a:r>
              <a:rPr lang="en-US" dirty="0" err="1"/>
              <a:t>Shader</a:t>
            </a:r>
            <a:r>
              <a:rPr lang="en-US" dirty="0"/>
              <a:t> Outputs</a:t>
            </a:r>
          </a:p>
        </p:txBody>
      </p:sp>
      <p:pic>
        <p:nvPicPr>
          <p:cNvPr id="70663" name="Picture 7" descr="ATI-9700-NPRHatching-Demo-vL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4838" y="1905000"/>
            <a:ext cx="2698750" cy="1943100"/>
          </a:xfrm>
          <a:noFill/>
          <a:ln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 descr="ATI-9700-nl-l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8638" y="4000500"/>
            <a:ext cx="2849562" cy="1943100"/>
          </a:xfrm>
          <a:noFill/>
          <a:ln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9" name="Picture 13" descr="kamil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905000"/>
            <a:ext cx="4648200" cy="3479800"/>
          </a:xfrm>
          <a:noFill/>
          <a:ln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70" name="Text Box 14"/>
          <p:cNvSpPr txBox="1">
            <a:spLocks noChangeArrowheads="1"/>
          </p:cNvSpPr>
          <p:nvPr/>
        </p:nvSpPr>
        <p:spPr bwMode="auto">
          <a:xfrm>
            <a:off x="914400" y="5562600"/>
            <a:ext cx="43910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</a:rPr>
              <a:t>Above: Demo of Microsoft’s XNA game platform</a:t>
            </a:r>
          </a:p>
          <a:p>
            <a:r>
              <a:rPr lang="en-US" sz="1400">
                <a:latin typeface="Times New Roman" panose="02020603050405020304" pitchFamily="18" charset="0"/>
              </a:rPr>
              <a:t>Right: Product demos by nvidia (top) and Radeon (bottom)</a:t>
            </a:r>
          </a:p>
        </p:txBody>
      </p:sp>
    </p:spTree>
    <p:extLst>
      <p:ext uri="{BB962C8B-B14F-4D97-AF65-F5344CB8AC3E}">
        <p14:creationId xmlns:p14="http://schemas.microsoft.com/office/powerpoint/2010/main" val="21130930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 descr="realistic-nature-rendering-tre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425" y="1905000"/>
            <a:ext cx="3321050" cy="1943100"/>
          </a:xfrm>
          <a:noFill/>
          <a:ln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realistic-nature-rendering-gras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3967163"/>
            <a:ext cx="3314700" cy="1366837"/>
          </a:xfrm>
          <a:noFill/>
          <a:ln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990600" y="5486400"/>
            <a:ext cx="33528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</a:rPr>
              <a:t>Above: Kevin Boulanger (PhD thesis, “</a:t>
            </a:r>
            <a:r>
              <a:rPr lang="en-US" sz="1400" i="1">
                <a:latin typeface="Times New Roman" panose="02020603050405020304" pitchFamily="18" charset="0"/>
              </a:rPr>
              <a:t>Real-Time Realistic Rendering of Nature Scenes with Dynamic Lighting</a:t>
            </a:r>
            <a:r>
              <a:rPr lang="en-US" sz="1400">
                <a:latin typeface="Times New Roman" panose="02020603050405020304" pitchFamily="18" charset="0"/>
              </a:rPr>
              <a:t>”, 2005)</a:t>
            </a:r>
          </a:p>
        </p:txBody>
      </p:sp>
      <p:pic>
        <p:nvPicPr>
          <p:cNvPr id="75782" name="Picture 6" descr="shaders_carpaint_complete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205038"/>
            <a:ext cx="3771900" cy="2900362"/>
          </a:xfrm>
          <a:noFill/>
          <a:ln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5105400" y="5486400"/>
            <a:ext cx="3184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</a:rPr>
              <a:t>Above: Ben Cloward (“Car paint shader”)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 </a:t>
            </a:r>
            <a:r>
              <a:rPr lang="en-US" dirty="0" err="1"/>
              <a:t>Shader</a:t>
            </a:r>
            <a:r>
              <a:rPr lang="en-US" dirty="0"/>
              <a:t> Outputs</a:t>
            </a:r>
          </a:p>
        </p:txBody>
      </p:sp>
    </p:spTree>
    <p:extLst>
      <p:ext uri="{BB962C8B-B14F-4D97-AF65-F5344CB8AC3E}">
        <p14:creationId xmlns:p14="http://schemas.microsoft.com/office/powerpoint/2010/main" val="312871566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499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62000" y="533400"/>
            <a:ext cx="7696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Cool </a:t>
            </a:r>
            <a:r>
              <a:rPr lang="en-US" dirty="0" err="1"/>
              <a:t>Shader</a:t>
            </a:r>
            <a:r>
              <a:rPr lang="en-US" dirty="0"/>
              <a:t> Outputs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00100" y="5943600"/>
            <a:ext cx="76962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Gooch shading</a:t>
            </a:r>
          </a:p>
        </p:txBody>
      </p:sp>
      <p:pic>
        <p:nvPicPr>
          <p:cNvPr id="10" name="Picture 7" descr="part_colored_T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82593" y="925511"/>
            <a:ext cx="1522413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333333"/>
              </a:clrFrom>
              <a:clrTo>
                <a:srgbClr val="3333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" b="4698"/>
          <a:stretch>
            <a:fillRect/>
          </a:stretch>
        </p:blipFill>
        <p:spPr bwMode="auto">
          <a:xfrm>
            <a:off x="7315200" y="5153058"/>
            <a:ext cx="1676400" cy="158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22701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dirty="0"/>
              <a:t>Texture mapping can also be done through </a:t>
            </a:r>
            <a:r>
              <a:rPr lang="en-US" dirty="0" err="1"/>
              <a:t>shaders</a:t>
            </a:r>
            <a:endParaRPr lang="en-US" dirty="0"/>
          </a:p>
        </p:txBody>
      </p:sp>
      <p:pic>
        <p:nvPicPr>
          <p:cNvPr id="108548" name="Picture 4" descr="hue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90800"/>
            <a:ext cx="2771775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9" name="Picture 5" descr="hue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908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0" name="Picture 6" descr="hue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90800"/>
            <a:ext cx="2695575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51" name="Text Box 7"/>
          <p:cNvSpPr txBox="1">
            <a:spLocks noChangeArrowheads="1"/>
          </p:cNvSpPr>
          <p:nvPr/>
        </p:nvSpPr>
        <p:spPr bwMode="auto">
          <a:xfrm>
            <a:off x="609600" y="5562600"/>
            <a:ext cx="2105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 eaLnBrk="0" hangingPunct="0"/>
            <a:r>
              <a:rPr lang="en-US" sz="2400">
                <a:latin typeface="Times New Roman" panose="02020603050405020304" pitchFamily="18" charset="0"/>
              </a:rPr>
              <a:t>smooth shading</a:t>
            </a:r>
          </a:p>
        </p:txBody>
      </p:sp>
      <p:sp>
        <p:nvSpPr>
          <p:cNvPr id="108552" name="Text Box 8"/>
          <p:cNvSpPr txBox="1">
            <a:spLocks noChangeArrowheads="1"/>
          </p:cNvSpPr>
          <p:nvPr/>
        </p:nvSpPr>
        <p:spPr bwMode="auto">
          <a:xfrm>
            <a:off x="3843338" y="5562600"/>
            <a:ext cx="17224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 eaLnBrk="0" hangingPunct="0"/>
            <a:r>
              <a:rPr lang="en-US" sz="2400">
                <a:latin typeface="Times New Roman" panose="02020603050405020304" pitchFamily="18" charset="0"/>
              </a:rPr>
              <a:t>environment</a:t>
            </a:r>
          </a:p>
          <a:p>
            <a:pPr eaLnBrk="0" hangingPunct="0"/>
            <a:r>
              <a:rPr lang="en-US" sz="2400">
                <a:latin typeface="Times New Roman" panose="02020603050405020304" pitchFamily="18" charset="0"/>
              </a:rPr>
              <a:t>    mapping</a:t>
            </a:r>
          </a:p>
        </p:txBody>
      </p:sp>
      <p:sp>
        <p:nvSpPr>
          <p:cNvPr id="108553" name="Text Box 9"/>
          <p:cNvSpPr txBox="1">
            <a:spLocks noChangeArrowheads="1"/>
          </p:cNvSpPr>
          <p:nvPr/>
        </p:nvSpPr>
        <p:spPr bwMode="auto">
          <a:xfrm>
            <a:off x="6629400" y="5562600"/>
            <a:ext cx="2019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 eaLnBrk="0" hangingPunct="0"/>
            <a:r>
              <a:rPr lang="en-US" sz="2400">
                <a:latin typeface="Times New Roman" panose="02020603050405020304" pitchFamily="18" charset="0"/>
              </a:rPr>
              <a:t>bump mapping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en-US" dirty="0"/>
              <a:t>Cool </a:t>
            </a:r>
            <a:r>
              <a:rPr lang="en-US" dirty="0" err="1"/>
              <a:t>Shader</a:t>
            </a:r>
            <a:r>
              <a:rPr lang="en-US" dirty="0"/>
              <a:t> Outputs</a:t>
            </a:r>
          </a:p>
        </p:txBody>
      </p:sp>
    </p:spTree>
    <p:extLst>
      <p:ext uri="{BB962C8B-B14F-4D97-AF65-F5344CB8AC3E}">
        <p14:creationId xmlns:p14="http://schemas.microsoft.com/office/powerpoint/2010/main" val="144430983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More </a:t>
            </a:r>
            <a:r>
              <a:rPr lang="en-US" dirty="0" err="1"/>
              <a:t>Shader</a:t>
            </a:r>
            <a:r>
              <a:rPr lang="en-US" dirty="0"/>
              <a:t> Examples: </a:t>
            </a:r>
            <a:br>
              <a:rPr lang="en-US" dirty="0"/>
            </a:br>
            <a:r>
              <a:rPr lang="en-US" dirty="0"/>
              <a:t>ambient lighting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800" dirty="0">
                <a:latin typeface="Courier New" panose="02070309020205020404" pitchFamily="49" charset="0"/>
              </a:rPr>
              <a:t>// Vertex </a:t>
            </a:r>
            <a:r>
              <a:rPr lang="en-US" sz="1800" dirty="0" err="1">
                <a:latin typeface="Courier New" panose="02070309020205020404" pitchFamily="49" charset="0"/>
              </a:rPr>
              <a:t>Shader</a:t>
            </a:r>
            <a:endParaRPr lang="en-US" sz="1800" dirty="0">
              <a:latin typeface="Courier New" panose="02070309020205020404" pitchFamily="49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800" dirty="0">
                <a:latin typeface="Courier New" panose="02070309020205020404" pitchFamily="49" charset="0"/>
              </a:rPr>
              <a:t>void main() {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800" dirty="0">
                <a:latin typeface="Courier New" panose="02070309020205020404" pitchFamily="49" charset="0"/>
              </a:rPr>
              <a:t>  </a:t>
            </a:r>
            <a:r>
              <a:rPr lang="en-US" sz="1800" dirty="0" err="1">
                <a:latin typeface="Courier New" panose="02070309020205020404" pitchFamily="49" charset="0"/>
              </a:rPr>
              <a:t>gl_Position</a:t>
            </a:r>
            <a:r>
              <a:rPr lang="en-US" sz="1800" dirty="0">
                <a:latin typeface="Courier New" panose="02070309020205020404" pitchFamily="49" charset="0"/>
              </a:rPr>
              <a:t> =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800" dirty="0">
                <a:latin typeface="Courier New" panose="02070309020205020404" pitchFamily="49" charset="0"/>
              </a:rPr>
              <a:t>    </a:t>
            </a:r>
            <a:r>
              <a:rPr lang="en-US" sz="1800" dirty="0" err="1">
                <a:latin typeface="Courier New" panose="02070309020205020404" pitchFamily="49" charset="0"/>
              </a:rPr>
              <a:t>gl_ModelViewProjectionMatrix</a:t>
            </a:r>
            <a:r>
              <a:rPr lang="en-US" sz="1800" dirty="0">
                <a:latin typeface="Courier New" panose="02070309020205020404" pitchFamily="49" charset="0"/>
              </a:rPr>
              <a:t> * </a:t>
            </a:r>
            <a:r>
              <a:rPr lang="en-US" sz="1800" dirty="0" err="1">
                <a:latin typeface="Courier New" panose="02070309020205020404" pitchFamily="49" charset="0"/>
              </a:rPr>
              <a:t>gl_Vertex</a:t>
            </a:r>
            <a:r>
              <a:rPr lang="en-US" sz="1800" dirty="0">
                <a:latin typeface="Courier New" panose="02070309020205020404" pitchFamily="49" charset="0"/>
              </a:rPr>
              <a:t>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800" dirty="0">
                <a:latin typeface="Courier New" panose="02070309020205020404" pitchFamily="49" charset="0"/>
              </a:rPr>
              <a:t>}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2300" dirty="0">
              <a:latin typeface="Courier New" panose="02070309020205020404" pitchFamily="49" charset="0"/>
            </a:endParaRP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762000" y="4114800"/>
            <a:ext cx="76962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2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800" dirty="0">
                <a:latin typeface="Courier New" panose="02070309020205020404" pitchFamily="49" charset="0"/>
                <a:cs typeface="+mn-cs"/>
              </a:rPr>
              <a:t>// Fragment </a:t>
            </a:r>
            <a:r>
              <a:rPr lang="en-US" sz="1800" dirty="0" err="1">
                <a:latin typeface="Courier New" panose="02070309020205020404" pitchFamily="49" charset="0"/>
                <a:cs typeface="+mn-cs"/>
              </a:rPr>
              <a:t>Shader</a:t>
            </a:r>
            <a:endParaRPr lang="en-US" sz="1800" dirty="0">
              <a:latin typeface="Courier New" panose="02070309020205020404" pitchFamily="49" charset="0"/>
              <a:cs typeface="+mn-cs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800" dirty="0">
                <a:latin typeface="Courier New" panose="02070309020205020404" pitchFamily="49" charset="0"/>
                <a:cs typeface="+mn-cs"/>
              </a:rPr>
              <a:t>void main() {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800" dirty="0">
                <a:latin typeface="Courier New" panose="02070309020205020404" pitchFamily="49" charset="0"/>
                <a:cs typeface="+mn-cs"/>
              </a:rPr>
              <a:t>  </a:t>
            </a:r>
            <a:r>
              <a:rPr lang="en-US" sz="1800" dirty="0" err="1">
                <a:latin typeface="Courier New" panose="02070309020205020404" pitchFamily="49" charset="0"/>
                <a:cs typeface="+mn-cs"/>
              </a:rPr>
              <a:t>gl_FragColor</a:t>
            </a:r>
            <a:r>
              <a:rPr lang="en-US" sz="1800" dirty="0">
                <a:latin typeface="Courier New" panose="02070309020205020404" pitchFamily="49" charset="0"/>
                <a:cs typeface="+mn-cs"/>
              </a:rPr>
              <a:t> = vec4(0.2, 0.6, 0.8, 1);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800" dirty="0">
                <a:latin typeface="Courier New" panose="02070309020205020404" pitchFamily="49" charset="0"/>
                <a:cs typeface="+mn-cs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59030362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Ambient lighting</a:t>
            </a:r>
          </a:p>
        </p:txBody>
      </p:sp>
      <p:pic>
        <p:nvPicPr>
          <p:cNvPr id="54302" name="Picture 3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noFill/>
          <a:ln/>
        </p:spPr>
      </p:pic>
      <p:pic>
        <p:nvPicPr>
          <p:cNvPr id="54305" name="Picture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noFill/>
          <a:ln/>
        </p:spPr>
      </p:pic>
    </p:spTree>
    <p:extLst>
      <p:ext uri="{BB962C8B-B14F-4D97-AF65-F5344CB8AC3E}">
        <p14:creationId xmlns:p14="http://schemas.microsoft.com/office/powerpoint/2010/main" val="210221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Data Flow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Cem</a:t>
            </a:r>
            <a:r>
              <a:rPr lang="en-US" dirty="0"/>
              <a:t> </a:t>
            </a:r>
            <a:r>
              <a:rPr lang="en-US" dirty="0" err="1"/>
              <a:t>Yuksel’s</a:t>
            </a:r>
            <a:r>
              <a:rPr lang="en-US" dirty="0"/>
              <a:t> course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ADB8F1-75D5-D74A-A472-FAEE9D045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54137"/>
            <a:ext cx="5378450" cy="470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3736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lighting</a:t>
            </a:r>
          </a:p>
        </p:txBody>
      </p:sp>
      <p:pic>
        <p:nvPicPr>
          <p:cNvPr id="61454" name="Picture 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noFill/>
          <a:ln/>
        </p:spPr>
      </p:pic>
      <p:pic>
        <p:nvPicPr>
          <p:cNvPr id="61456" name="Picture 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noFill/>
          <a:ln/>
        </p:spPr>
      </p:pic>
    </p:spTree>
    <p:extLst>
      <p:ext uri="{BB962C8B-B14F-4D97-AF65-F5344CB8AC3E}">
        <p14:creationId xmlns:p14="http://schemas.microsoft.com/office/powerpoint/2010/main" val="58019230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lighting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500" dirty="0">
                <a:latin typeface="Courier New" panose="02070309020205020404" pitchFamily="49" charset="0"/>
              </a:rPr>
              <a:t>// Vertex </a:t>
            </a:r>
            <a:r>
              <a:rPr lang="en-US" sz="1500" dirty="0" err="1">
                <a:latin typeface="Courier New" panose="02070309020205020404" pitchFamily="49" charset="0"/>
              </a:rPr>
              <a:t>Shader</a:t>
            </a:r>
            <a:endParaRPr lang="en-US" sz="1500" dirty="0"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1500" dirty="0"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500" dirty="0">
                <a:latin typeface="Courier New" panose="02070309020205020404" pitchFamily="49" charset="0"/>
              </a:rPr>
              <a:t>varying vec3 Norm;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500" dirty="0">
                <a:latin typeface="Courier New" panose="02070309020205020404" pitchFamily="49" charset="0"/>
              </a:rPr>
              <a:t>varying vec3 </a:t>
            </a:r>
            <a:r>
              <a:rPr lang="en-US" sz="1500" dirty="0" err="1">
                <a:latin typeface="Courier New" panose="02070309020205020404" pitchFamily="49" charset="0"/>
              </a:rPr>
              <a:t>ToLight</a:t>
            </a:r>
            <a:r>
              <a:rPr lang="en-US" sz="1500" dirty="0">
                <a:latin typeface="Courier New" panose="02070309020205020404" pitchFamily="49" charset="0"/>
              </a:rPr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1500" dirty="0"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500" dirty="0">
                <a:latin typeface="Courier New" panose="02070309020205020404" pitchFamily="49" charset="0"/>
              </a:rPr>
              <a:t>void main()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500" dirty="0">
                <a:latin typeface="Courier New" panose="02070309020205020404" pitchFamily="49" charset="0"/>
              </a:rPr>
              <a:t>{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500" dirty="0">
                <a:latin typeface="Courier New" panose="02070309020205020404" pitchFamily="49" charset="0"/>
              </a:rPr>
              <a:t>  </a:t>
            </a:r>
            <a:r>
              <a:rPr lang="en-US" sz="1500" dirty="0" err="1">
                <a:latin typeface="Courier New" panose="02070309020205020404" pitchFamily="49" charset="0"/>
              </a:rPr>
              <a:t>gl_Position</a:t>
            </a:r>
            <a:r>
              <a:rPr lang="en-US" sz="1500" dirty="0">
                <a:latin typeface="Courier New" panose="02070309020205020404" pitchFamily="49" charset="0"/>
              </a:rPr>
              <a:t> =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500" dirty="0">
                <a:latin typeface="Courier New" panose="02070309020205020404" pitchFamily="49" charset="0"/>
              </a:rPr>
              <a:t>   </a:t>
            </a:r>
            <a:r>
              <a:rPr lang="en-US" sz="1500" dirty="0" err="1">
                <a:latin typeface="Courier New" panose="02070309020205020404" pitchFamily="49" charset="0"/>
              </a:rPr>
              <a:t>gl_ModelViewProjectionMatrix</a:t>
            </a:r>
            <a:r>
              <a:rPr lang="en-US" sz="1500" dirty="0">
                <a:latin typeface="Courier New" panose="02070309020205020404" pitchFamily="49" charset="0"/>
              </a:rPr>
              <a:t> * </a:t>
            </a:r>
            <a:r>
              <a:rPr lang="en-US" sz="1500" dirty="0" err="1">
                <a:latin typeface="Courier New" panose="02070309020205020404" pitchFamily="49" charset="0"/>
              </a:rPr>
              <a:t>gl_Vertex</a:t>
            </a:r>
            <a:r>
              <a:rPr lang="en-US" sz="1500" dirty="0">
                <a:latin typeface="Courier New" panose="02070309020205020404" pitchFamily="49" charset="0"/>
              </a:rPr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500" dirty="0">
                <a:latin typeface="Courier New" panose="02070309020205020404" pitchFamily="49" charset="0"/>
              </a:rPr>
              <a:t>  Norm =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500" dirty="0">
                <a:latin typeface="Courier New" panose="02070309020205020404" pitchFamily="49" charset="0"/>
              </a:rPr>
              <a:t>   </a:t>
            </a:r>
            <a:r>
              <a:rPr lang="en-US" sz="1500" dirty="0" err="1">
                <a:latin typeface="Courier New" panose="02070309020205020404" pitchFamily="49" charset="0"/>
              </a:rPr>
              <a:t>gl_NormalMatrix</a:t>
            </a:r>
            <a:r>
              <a:rPr lang="en-US" sz="1500" dirty="0">
                <a:latin typeface="Courier New" panose="02070309020205020404" pitchFamily="49" charset="0"/>
              </a:rPr>
              <a:t> * </a:t>
            </a:r>
            <a:r>
              <a:rPr lang="en-US" sz="1500" dirty="0" err="1">
                <a:latin typeface="Courier New" panose="02070309020205020404" pitchFamily="49" charset="0"/>
              </a:rPr>
              <a:t>gl_Normal</a:t>
            </a:r>
            <a:r>
              <a:rPr lang="en-US" sz="1500" dirty="0">
                <a:latin typeface="Courier New" panose="02070309020205020404" pitchFamily="49" charset="0"/>
              </a:rPr>
              <a:t>;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500" dirty="0">
                <a:latin typeface="Courier New" panose="02070309020205020404" pitchFamily="49" charset="0"/>
              </a:rPr>
              <a:t>  </a:t>
            </a:r>
            <a:r>
              <a:rPr lang="en-US" sz="1500" dirty="0" err="1">
                <a:latin typeface="Courier New" panose="02070309020205020404" pitchFamily="49" charset="0"/>
              </a:rPr>
              <a:t>ToLight</a:t>
            </a:r>
            <a:r>
              <a:rPr lang="en-US" sz="1500" dirty="0">
                <a:latin typeface="Courier New" panose="02070309020205020404" pitchFamily="49" charset="0"/>
              </a:rPr>
              <a:t> = vec3(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500" dirty="0">
                <a:latin typeface="Courier New" panose="02070309020205020404" pitchFamily="49" charset="0"/>
              </a:rPr>
              <a:t>   </a:t>
            </a:r>
            <a:r>
              <a:rPr lang="en-US" sz="1500" dirty="0" err="1">
                <a:latin typeface="Courier New" panose="02070309020205020404" pitchFamily="49" charset="0"/>
              </a:rPr>
              <a:t>gl_LightSource</a:t>
            </a:r>
            <a:r>
              <a:rPr lang="en-US" sz="1500" dirty="0">
                <a:latin typeface="Courier New" panose="02070309020205020404" pitchFamily="49" charset="0"/>
              </a:rPr>
              <a:t>[0].position - (</a:t>
            </a:r>
            <a:r>
              <a:rPr lang="en-US" sz="1500" dirty="0" err="1">
                <a:latin typeface="Courier New" panose="02070309020205020404" pitchFamily="49" charset="0"/>
              </a:rPr>
              <a:t>gl_ModelViewMatrix</a:t>
            </a:r>
            <a:r>
              <a:rPr lang="en-US" sz="1500" dirty="0">
                <a:latin typeface="Courier New" panose="02070309020205020404" pitchFamily="49" charset="0"/>
              </a:rPr>
              <a:t> *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500" dirty="0">
                <a:latin typeface="Courier New" panose="02070309020205020404" pitchFamily="49" charset="0"/>
              </a:rPr>
              <a:t>    </a:t>
            </a:r>
            <a:r>
              <a:rPr lang="en-US" sz="1500" dirty="0" err="1">
                <a:latin typeface="Courier New" panose="02070309020205020404" pitchFamily="49" charset="0"/>
              </a:rPr>
              <a:t>gl_Vertex</a:t>
            </a:r>
            <a:r>
              <a:rPr lang="en-US" sz="1500" dirty="0">
                <a:latin typeface="Courier New" panose="02070309020205020404" pitchFamily="49" charset="0"/>
              </a:rPr>
              <a:t>));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500" dirty="0">
                <a:latin typeface="Courier New" panose="02070309020205020404" pitchFamily="49" charset="0"/>
              </a:rPr>
              <a:t>}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body" sz="half" idx="2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500" dirty="0">
                <a:latin typeface="Courier New" panose="02070309020205020404" pitchFamily="49" charset="0"/>
              </a:rPr>
              <a:t>// Fragment </a:t>
            </a:r>
            <a:r>
              <a:rPr lang="en-US" sz="1500" dirty="0" err="1">
                <a:latin typeface="Courier New" panose="02070309020205020404" pitchFamily="49" charset="0"/>
              </a:rPr>
              <a:t>Shader</a:t>
            </a:r>
            <a:endParaRPr lang="en-US" sz="1500" dirty="0"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1500" dirty="0"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500" dirty="0">
                <a:latin typeface="Courier New" panose="02070309020205020404" pitchFamily="49" charset="0"/>
              </a:rPr>
              <a:t>varying vec3 Norm;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500" dirty="0">
                <a:latin typeface="Courier New" panose="02070309020205020404" pitchFamily="49" charset="0"/>
              </a:rPr>
              <a:t>varying vec3 </a:t>
            </a:r>
            <a:r>
              <a:rPr lang="en-US" sz="1500" dirty="0" err="1">
                <a:latin typeface="Courier New" panose="02070309020205020404" pitchFamily="49" charset="0"/>
              </a:rPr>
              <a:t>ToLight</a:t>
            </a:r>
            <a:r>
              <a:rPr lang="en-US" sz="1500" dirty="0">
                <a:latin typeface="Courier New" panose="02070309020205020404" pitchFamily="49" charset="0"/>
              </a:rPr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1500" dirty="0"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500" dirty="0">
                <a:latin typeface="Courier New" panose="02070309020205020404" pitchFamily="49" charset="0"/>
              </a:rPr>
              <a:t>void main()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500" dirty="0">
                <a:latin typeface="Courier New" panose="02070309020205020404" pitchFamily="49" charset="0"/>
              </a:rPr>
              <a:t>{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500" dirty="0">
                <a:latin typeface="Courier New" panose="02070309020205020404" pitchFamily="49" charset="0"/>
              </a:rPr>
              <a:t>  </a:t>
            </a:r>
            <a:r>
              <a:rPr lang="en-US" sz="1500" dirty="0" err="1">
                <a:latin typeface="Courier New" panose="02070309020205020404" pitchFamily="49" charset="0"/>
              </a:rPr>
              <a:t>const</a:t>
            </a:r>
            <a:r>
              <a:rPr lang="en-US" sz="1500" dirty="0">
                <a:latin typeface="Courier New" panose="02070309020205020404" pitchFamily="49" charset="0"/>
              </a:rPr>
              <a:t> vec3 </a:t>
            </a:r>
            <a:r>
              <a:rPr lang="en-US" sz="1500" dirty="0" err="1">
                <a:latin typeface="Courier New" panose="02070309020205020404" pitchFamily="49" charset="0"/>
              </a:rPr>
              <a:t>DiffuseColor</a:t>
            </a:r>
            <a:r>
              <a:rPr lang="en-US" sz="1500" dirty="0">
                <a:latin typeface="Courier New" panose="02070309020205020404" pitchFamily="49" charset="0"/>
              </a:rPr>
              <a:t> = vec3(0.2, 0.6, 0.8);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500" dirty="0">
                <a:latin typeface="Courier New" panose="02070309020205020404" pitchFamily="49" charset="0"/>
              </a:rPr>
              <a:t>  float diff = clamp(dot(normalize(Norm), normalize(</a:t>
            </a:r>
            <a:r>
              <a:rPr lang="en-US" sz="1500" dirty="0" err="1">
                <a:latin typeface="Courier New" panose="02070309020205020404" pitchFamily="49" charset="0"/>
              </a:rPr>
              <a:t>ToLight</a:t>
            </a:r>
            <a:r>
              <a:rPr lang="en-US" sz="1500" dirty="0">
                <a:latin typeface="Courier New" panose="02070309020205020404" pitchFamily="49" charset="0"/>
              </a:rPr>
              <a:t>)), 0.0, 1.0);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1500" dirty="0"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500" dirty="0">
                <a:latin typeface="Courier New" panose="02070309020205020404" pitchFamily="49" charset="0"/>
              </a:rPr>
              <a:t>  </a:t>
            </a:r>
            <a:r>
              <a:rPr lang="en-US" sz="1500" dirty="0" err="1">
                <a:latin typeface="Courier New" panose="02070309020205020404" pitchFamily="49" charset="0"/>
              </a:rPr>
              <a:t>gl_FragColor</a:t>
            </a:r>
            <a:r>
              <a:rPr lang="en-US" sz="1500" dirty="0">
                <a:latin typeface="Courier New" panose="02070309020205020404" pitchFamily="49" charset="0"/>
              </a:rPr>
              <a:t> = vec4(</a:t>
            </a:r>
            <a:r>
              <a:rPr lang="en-US" sz="1500" dirty="0" err="1">
                <a:latin typeface="Courier New" panose="02070309020205020404" pitchFamily="49" charset="0"/>
              </a:rPr>
              <a:t>DiffuseColor</a:t>
            </a:r>
            <a:r>
              <a:rPr lang="en-US" sz="1500" dirty="0">
                <a:latin typeface="Courier New" panose="02070309020205020404" pitchFamily="49" charset="0"/>
              </a:rPr>
              <a:t> * diff, 1.0);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500" dirty="0">
                <a:latin typeface="Courier New" panose="02070309020205020404" pitchFamily="49" charset="0"/>
              </a:rPr>
              <a:t>}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14985523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98637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//free fall under gravity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uniform vec3 </a:t>
            </a:r>
            <a:r>
              <a:rPr lang="en-US" sz="1900" dirty="0" err="1">
                <a:latin typeface="Courier New" panose="02070309020205020404" pitchFamily="49" charset="0"/>
              </a:rPr>
              <a:t>vel</a:t>
            </a:r>
            <a:r>
              <a:rPr lang="en-US" sz="1900" dirty="0">
                <a:latin typeface="Courier New" panose="02070309020205020404" pitchFamily="49" charset="0"/>
              </a:rPr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uniform float g, t;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void main()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{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	vec3 </a:t>
            </a:r>
            <a:r>
              <a:rPr lang="en-US" sz="1900" dirty="0" err="1">
                <a:latin typeface="Courier New" panose="02070309020205020404" pitchFamily="49" charset="0"/>
              </a:rPr>
              <a:t>object_pos</a:t>
            </a:r>
            <a:r>
              <a:rPr lang="en-US" sz="1900" dirty="0">
                <a:latin typeface="Courier New" panose="02070309020205020404" pitchFamily="49" charset="0"/>
              </a:rPr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	</a:t>
            </a:r>
            <a:r>
              <a:rPr lang="en-US" sz="1900" dirty="0" err="1">
                <a:latin typeface="Courier New" panose="02070309020205020404" pitchFamily="49" charset="0"/>
              </a:rPr>
              <a:t>object_pos.x</a:t>
            </a:r>
            <a:r>
              <a:rPr lang="en-US" sz="1900" dirty="0">
                <a:latin typeface="Courier New" panose="02070309020205020404" pitchFamily="49" charset="0"/>
              </a:rPr>
              <a:t> = </a:t>
            </a:r>
            <a:r>
              <a:rPr lang="en-US" sz="1900" dirty="0" err="1">
                <a:latin typeface="Courier New" panose="02070309020205020404" pitchFamily="49" charset="0"/>
              </a:rPr>
              <a:t>gl_Vertex.x</a:t>
            </a:r>
            <a:r>
              <a:rPr lang="en-US" sz="1900" dirty="0">
                <a:latin typeface="Courier New" panose="02070309020205020404" pitchFamily="49" charset="0"/>
              </a:rPr>
              <a:t> + </a:t>
            </a:r>
            <a:r>
              <a:rPr lang="en-US" sz="1900" dirty="0" err="1">
                <a:latin typeface="Courier New" panose="02070309020205020404" pitchFamily="49" charset="0"/>
              </a:rPr>
              <a:t>vel.x</a:t>
            </a:r>
            <a:r>
              <a:rPr lang="en-US" sz="1900" dirty="0">
                <a:latin typeface="Courier New" panose="02070309020205020404" pitchFamily="49" charset="0"/>
              </a:rPr>
              <a:t>*t;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	</a:t>
            </a:r>
            <a:r>
              <a:rPr lang="en-US" sz="1900" dirty="0" err="1">
                <a:latin typeface="Courier New" panose="02070309020205020404" pitchFamily="49" charset="0"/>
              </a:rPr>
              <a:t>object_pos.y</a:t>
            </a:r>
            <a:r>
              <a:rPr lang="en-US" sz="1900" dirty="0">
                <a:latin typeface="Courier New" panose="02070309020205020404" pitchFamily="49" charset="0"/>
              </a:rPr>
              <a:t> = </a:t>
            </a:r>
            <a:r>
              <a:rPr lang="en-US" sz="1900" dirty="0" err="1">
                <a:latin typeface="Courier New" panose="02070309020205020404" pitchFamily="49" charset="0"/>
              </a:rPr>
              <a:t>gl_Vertex.y</a:t>
            </a:r>
            <a:r>
              <a:rPr lang="en-US" sz="1900" dirty="0">
                <a:latin typeface="Courier New" panose="02070309020205020404" pitchFamily="49" charset="0"/>
              </a:rPr>
              <a:t> + </a:t>
            </a:r>
            <a:r>
              <a:rPr lang="en-US" sz="1900" dirty="0" err="1">
                <a:latin typeface="Courier New" panose="02070309020205020404" pitchFamily="49" charset="0"/>
              </a:rPr>
              <a:t>vel.y</a:t>
            </a:r>
            <a:r>
              <a:rPr lang="en-US" sz="1900" dirty="0">
                <a:latin typeface="Courier New" panose="02070309020205020404" pitchFamily="49" charset="0"/>
              </a:rPr>
              <a:t>*t + g/(2.0)*t*t;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	</a:t>
            </a:r>
            <a:r>
              <a:rPr lang="en-US" sz="1900" dirty="0" err="1">
                <a:latin typeface="Courier New" panose="02070309020205020404" pitchFamily="49" charset="0"/>
              </a:rPr>
              <a:t>object_pos.z</a:t>
            </a:r>
            <a:r>
              <a:rPr lang="en-US" sz="1900" dirty="0">
                <a:latin typeface="Courier New" panose="02070309020205020404" pitchFamily="49" charset="0"/>
              </a:rPr>
              <a:t> = </a:t>
            </a:r>
            <a:r>
              <a:rPr lang="en-US" sz="1900" dirty="0" err="1">
                <a:latin typeface="Courier New" panose="02070309020205020404" pitchFamily="49" charset="0"/>
              </a:rPr>
              <a:t>gl_Vertex.z</a:t>
            </a:r>
            <a:r>
              <a:rPr lang="en-US" sz="1900" dirty="0">
                <a:latin typeface="Courier New" panose="02070309020205020404" pitchFamily="49" charset="0"/>
              </a:rPr>
              <a:t> + </a:t>
            </a:r>
            <a:r>
              <a:rPr lang="en-US" sz="1900" dirty="0" err="1">
                <a:latin typeface="Courier New" panose="02070309020205020404" pitchFamily="49" charset="0"/>
              </a:rPr>
              <a:t>vel.z</a:t>
            </a:r>
            <a:r>
              <a:rPr lang="en-US" sz="1900" dirty="0">
                <a:latin typeface="Courier New" panose="02070309020205020404" pitchFamily="49" charset="0"/>
              </a:rPr>
              <a:t>*t;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	</a:t>
            </a:r>
            <a:r>
              <a:rPr lang="en-US" sz="1900" dirty="0" err="1">
                <a:latin typeface="Courier New" panose="02070309020205020404" pitchFamily="49" charset="0"/>
              </a:rPr>
              <a:t>gl_Position</a:t>
            </a:r>
            <a:r>
              <a:rPr lang="en-US" sz="1900" dirty="0">
                <a:latin typeface="Courier New" panose="02070309020205020404" pitchFamily="49" charset="0"/>
              </a:rPr>
              <a:t> =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	    </a:t>
            </a:r>
            <a:r>
              <a:rPr lang="en-US" sz="1900" dirty="0" err="1">
                <a:latin typeface="Courier New" panose="02070309020205020404" pitchFamily="49" charset="0"/>
              </a:rPr>
              <a:t>gl_ModelViewProjectionMatrix</a:t>
            </a:r>
            <a:r>
              <a:rPr lang="en-US" sz="1900" dirty="0">
                <a:latin typeface="Courier New" panose="02070309020205020404" pitchFamily="49" charset="0"/>
              </a:rPr>
              <a:t>*vec4(object_pos,1);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}</a:t>
            </a:r>
          </a:p>
          <a:p>
            <a:pPr>
              <a:lnSpc>
                <a:spcPct val="80000"/>
              </a:lnSpc>
            </a:pPr>
            <a:endParaRPr lang="en-US" sz="1900" dirty="0">
              <a:latin typeface="Courier New" panose="02070309020205020404" pitchFamily="49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001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More </a:t>
            </a:r>
            <a:r>
              <a:rPr lang="en-US" dirty="0" err="1"/>
              <a:t>Shader</a:t>
            </a:r>
            <a:r>
              <a:rPr lang="en-US" dirty="0"/>
              <a:t> Examples: </a:t>
            </a:r>
            <a:br>
              <a:rPr lang="en-US" dirty="0"/>
            </a:br>
            <a:r>
              <a:rPr lang="en-US" dirty="0"/>
              <a:t>moving vertices via vertex </a:t>
            </a:r>
            <a:r>
              <a:rPr lang="en-US" dirty="0" err="1"/>
              <a:t>shader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905000"/>
            <a:ext cx="204787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5572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2185193"/>
            <a:ext cx="1905000" cy="3752850"/>
          </a:xfrm>
          <a:prstGeom prst="rect">
            <a:avLst/>
          </a:prstGeom>
        </p:spPr>
      </p:pic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98637"/>
            <a:ext cx="8686800" cy="48307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varying vec3 </a:t>
            </a:r>
            <a:r>
              <a:rPr lang="en-US" sz="1900" dirty="0" err="1">
                <a:latin typeface="Courier New" panose="02070309020205020404" pitchFamily="49" charset="0"/>
              </a:rPr>
              <a:t>vc</a:t>
            </a:r>
            <a:r>
              <a:rPr lang="en-US" sz="1900" dirty="0">
                <a:latin typeface="Courier New" panose="02070309020205020404" pitchFamily="49" charset="0"/>
              </a:rPr>
              <a:t>; </a:t>
            </a:r>
            <a:r>
              <a:rPr lang="en-US" sz="1700" dirty="0">
                <a:latin typeface="Courier New" panose="02070309020205020404" pitchFamily="49" charset="0"/>
              </a:rPr>
              <a:t>//written in VS, read in FS w/ interpolation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void main() {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	</a:t>
            </a:r>
            <a:r>
              <a:rPr lang="en-US" sz="1900" dirty="0" err="1">
                <a:latin typeface="Courier New" panose="02070309020205020404" pitchFamily="49" charset="0"/>
              </a:rPr>
              <a:t>gl_Position</a:t>
            </a:r>
            <a:r>
              <a:rPr lang="en-US" sz="1900" dirty="0">
                <a:latin typeface="Courier New" panose="02070309020205020404" pitchFamily="49" charset="0"/>
              </a:rPr>
              <a:t> = </a:t>
            </a:r>
            <a:r>
              <a:rPr lang="en-US" sz="1900" dirty="0" err="1">
                <a:latin typeface="Courier New" panose="02070309020205020404" pitchFamily="49" charset="0"/>
              </a:rPr>
              <a:t>ftransform</a:t>
            </a:r>
            <a:r>
              <a:rPr lang="en-US" sz="1900" dirty="0">
                <a:latin typeface="Courier New" panose="02070309020205020404" pitchFamily="49" charset="0"/>
              </a:rPr>
              <a:t>();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	</a:t>
            </a:r>
            <a:r>
              <a:rPr lang="en-US" sz="1900" dirty="0" err="1">
                <a:latin typeface="Courier New" panose="02070309020205020404" pitchFamily="49" charset="0"/>
              </a:rPr>
              <a:t>vc</a:t>
            </a:r>
            <a:r>
              <a:rPr lang="en-US" sz="1900" dirty="0">
                <a:latin typeface="Courier New" panose="02070309020205020404" pitchFamily="49" charset="0"/>
              </a:rPr>
              <a:t> = </a:t>
            </a:r>
            <a:r>
              <a:rPr lang="en-US" sz="1900" dirty="0" err="1">
                <a:latin typeface="Courier New" panose="02070309020205020404" pitchFamily="49" charset="0"/>
              </a:rPr>
              <a:t>gl_Vertex.xyz</a:t>
            </a:r>
            <a:r>
              <a:rPr lang="en-US" sz="1900" dirty="0">
                <a:latin typeface="Courier New" panose="02070309020205020404" pitchFamily="49" charset="0"/>
              </a:rPr>
              <a:t>; //same as vec3(</a:t>
            </a:r>
            <a:r>
              <a:rPr lang="en-US" sz="1900" dirty="0" err="1">
                <a:latin typeface="Courier New" panose="02070309020205020404" pitchFamily="49" charset="0"/>
              </a:rPr>
              <a:t>gl_Vertex</a:t>
            </a:r>
            <a:r>
              <a:rPr lang="en-US" sz="1900" dirty="0">
                <a:latin typeface="Courier New" panose="02070309020205020404" pitchFamily="49" charset="0"/>
              </a:rPr>
              <a:t>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} </a:t>
            </a:r>
            <a:r>
              <a:rPr lang="en-US" sz="1900" b="1" dirty="0">
                <a:solidFill>
                  <a:srgbClr val="0070C0"/>
                </a:solidFill>
                <a:latin typeface="Courier New" panose="02070309020205020404" pitchFamily="49" charset="0"/>
              </a:rPr>
              <a:t>//end of Vertex </a:t>
            </a:r>
            <a:r>
              <a:rPr lang="en-US" sz="1900" b="1" dirty="0" err="1">
                <a:solidFill>
                  <a:srgbClr val="0070C0"/>
                </a:solidFill>
                <a:latin typeface="Courier New" panose="02070309020205020404" pitchFamily="49" charset="0"/>
              </a:rPr>
              <a:t>Shader</a:t>
            </a:r>
            <a:endParaRPr lang="en-US" sz="1900" b="1" dirty="0">
              <a:solidFill>
                <a:srgbClr val="0070C0"/>
              </a:solidFill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1900" dirty="0"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varying vec3 </a:t>
            </a:r>
            <a:r>
              <a:rPr lang="en-US" sz="1900" dirty="0" err="1">
                <a:latin typeface="Courier New" panose="02070309020205020404" pitchFamily="49" charset="0"/>
              </a:rPr>
              <a:t>vc</a:t>
            </a:r>
            <a:r>
              <a:rPr lang="en-US" sz="1900" dirty="0">
                <a:latin typeface="Courier New" panose="02070309020205020404" pitchFamily="49" charset="0"/>
              </a:rPr>
              <a:t>; //value is interpolated by rasterizer </a:t>
            </a:r>
          </a:p>
          <a:p>
            <a:pPr>
              <a:lnSpc>
                <a:spcPct val="80000"/>
              </a:lnSpc>
              <a:buNone/>
            </a:pPr>
            <a:r>
              <a:rPr lang="en-US" sz="1900" dirty="0">
                <a:latin typeface="Courier New" panose="02070309020205020404" pitchFamily="49" charset="0"/>
              </a:rPr>
              <a:t>			    //across each primitive (usually triangle)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void main() {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	</a:t>
            </a:r>
            <a:r>
              <a:rPr lang="en-US" sz="1900" dirty="0" err="1">
                <a:latin typeface="Courier New" panose="02070309020205020404" pitchFamily="49" charset="0"/>
              </a:rPr>
              <a:t>gl_FragColor</a:t>
            </a:r>
            <a:r>
              <a:rPr lang="en-US" sz="1900" dirty="0">
                <a:latin typeface="Courier New" panose="02070309020205020404" pitchFamily="49" charset="0"/>
              </a:rPr>
              <a:t> = vec4(</a:t>
            </a:r>
            <a:r>
              <a:rPr lang="en-US" sz="1900" dirty="0" err="1">
                <a:latin typeface="Courier New" panose="02070309020205020404" pitchFamily="49" charset="0"/>
              </a:rPr>
              <a:t>vc</a:t>
            </a:r>
            <a:r>
              <a:rPr lang="en-US" sz="1900" dirty="0">
                <a:latin typeface="Courier New" panose="02070309020205020404" pitchFamily="49" charset="0"/>
              </a:rPr>
              <a:t>, 1.0);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} </a:t>
            </a:r>
            <a:r>
              <a:rPr lang="en-US" sz="1900" b="1" dirty="0">
                <a:solidFill>
                  <a:srgbClr val="0070C0"/>
                </a:solidFill>
                <a:latin typeface="Courier New" panose="02070309020205020404" pitchFamily="49" charset="0"/>
              </a:rPr>
              <a:t>//end of Fragment </a:t>
            </a:r>
            <a:r>
              <a:rPr lang="en-US" sz="1900" b="1" dirty="0" err="1">
                <a:solidFill>
                  <a:srgbClr val="0070C0"/>
                </a:solidFill>
                <a:latin typeface="Courier New" panose="02070309020205020404" pitchFamily="49" charset="0"/>
              </a:rPr>
              <a:t>Shader</a:t>
            </a:r>
            <a:endParaRPr lang="en-US" sz="1900" b="1" dirty="0">
              <a:solidFill>
                <a:srgbClr val="0070C0"/>
              </a:solidFill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</a:pPr>
            <a:endParaRPr lang="en-US" sz="1900" dirty="0"/>
          </a:p>
          <a:p>
            <a:pPr>
              <a:lnSpc>
                <a:spcPct val="80000"/>
              </a:lnSpc>
            </a:pPr>
            <a:endParaRPr lang="en-US" sz="1900" dirty="0"/>
          </a:p>
          <a:p>
            <a:pPr>
              <a:lnSpc>
                <a:spcPct val="80000"/>
              </a:lnSpc>
            </a:pPr>
            <a:r>
              <a:rPr lang="en-US" sz="1900" dirty="0"/>
              <a:t>Notice how colors are smoothly interpolated (</a:t>
            </a:r>
            <a:r>
              <a:rPr lang="en-US" sz="1900" dirty="0">
                <a:latin typeface="Courier New" panose="02070309020205020404" pitchFamily="49" charset="0"/>
              </a:rPr>
              <a:t>varying</a:t>
            </a:r>
            <a:r>
              <a:rPr lang="en-US" sz="1900" dirty="0"/>
              <a:t>)</a:t>
            </a:r>
          </a:p>
          <a:p>
            <a:pPr>
              <a:lnSpc>
                <a:spcPct val="80000"/>
              </a:lnSpc>
            </a:pPr>
            <a:r>
              <a:rPr lang="en-US" sz="1900" dirty="0"/>
              <a:t>xyz </a:t>
            </a:r>
            <a:r>
              <a:rPr lang="en-US" sz="1900" dirty="0" err="1"/>
              <a:t>unnormalized</a:t>
            </a:r>
            <a:r>
              <a:rPr lang="en-US" sz="1900" dirty="0"/>
              <a:t> but OK ‘cos GLSL clamps </a:t>
            </a:r>
            <a:r>
              <a:rPr lang="en-US" sz="1900" dirty="0" err="1"/>
              <a:t>gl_FragColor</a:t>
            </a:r>
            <a:r>
              <a:rPr lang="en-US" sz="1900" dirty="0"/>
              <a:t> values into [0,1]</a:t>
            </a:r>
          </a:p>
          <a:p>
            <a:pPr>
              <a:lnSpc>
                <a:spcPct val="80000"/>
              </a:lnSpc>
            </a:pPr>
            <a:r>
              <a:rPr lang="en-US" sz="1900" dirty="0"/>
              <a:t>Use </a:t>
            </a:r>
            <a:r>
              <a:rPr lang="en-US" sz="1900" dirty="0" err="1"/>
              <a:t>gl_Normal.xyz</a:t>
            </a:r>
            <a:r>
              <a:rPr lang="en-US" sz="1900" dirty="0"/>
              <a:t> instead to see </a:t>
            </a:r>
            <a:r>
              <a:rPr lang="en-US" sz="1900" u="sng" dirty="0"/>
              <a:t>	??????			</a:t>
            </a:r>
          </a:p>
          <a:p>
            <a:pPr>
              <a:lnSpc>
                <a:spcPct val="80000"/>
              </a:lnSpc>
            </a:pPr>
            <a:endParaRPr lang="en-US" sz="19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1900" b="1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001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More </a:t>
            </a:r>
            <a:r>
              <a:rPr lang="en-US" dirty="0" err="1"/>
              <a:t>Shader</a:t>
            </a:r>
            <a:r>
              <a:rPr lang="en-US" dirty="0"/>
              <a:t> Examples: </a:t>
            </a:r>
            <a:br>
              <a:rPr lang="en-US" dirty="0"/>
            </a:br>
            <a:r>
              <a:rPr lang="en-US" dirty="0"/>
              <a:t>RGB Cube</a:t>
            </a:r>
          </a:p>
        </p:txBody>
      </p:sp>
    </p:spTree>
    <p:extLst>
      <p:ext uri="{BB962C8B-B14F-4D97-AF65-F5344CB8AC3E}">
        <p14:creationId xmlns:p14="http://schemas.microsoft.com/office/powerpoint/2010/main" val="237410758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2185193"/>
            <a:ext cx="1905000" cy="3752850"/>
          </a:xfrm>
          <a:prstGeom prst="rect">
            <a:avLst/>
          </a:prstGeom>
        </p:spPr>
      </p:pic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98637"/>
            <a:ext cx="8686800" cy="48307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varying vec3 </a:t>
            </a:r>
            <a:r>
              <a:rPr lang="en-US" sz="1900" dirty="0" err="1">
                <a:latin typeface="Courier New" panose="02070309020205020404" pitchFamily="49" charset="0"/>
              </a:rPr>
              <a:t>vc</a:t>
            </a:r>
            <a:r>
              <a:rPr lang="en-US" sz="1900" dirty="0">
                <a:latin typeface="Courier New" panose="02070309020205020404" pitchFamily="49" charset="0"/>
              </a:rPr>
              <a:t>; </a:t>
            </a:r>
            <a:r>
              <a:rPr lang="en-US" sz="1700" dirty="0">
                <a:latin typeface="Courier New" panose="02070309020205020404" pitchFamily="49" charset="0"/>
              </a:rPr>
              <a:t>//written in VS, read in FS w/ interpolation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void main() {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	</a:t>
            </a:r>
            <a:r>
              <a:rPr lang="en-US" sz="1900" dirty="0" err="1">
                <a:latin typeface="Courier New" panose="02070309020205020404" pitchFamily="49" charset="0"/>
              </a:rPr>
              <a:t>gl_Position</a:t>
            </a:r>
            <a:r>
              <a:rPr lang="en-US" sz="1900" dirty="0">
                <a:latin typeface="Courier New" panose="02070309020205020404" pitchFamily="49" charset="0"/>
              </a:rPr>
              <a:t> = </a:t>
            </a:r>
            <a:r>
              <a:rPr lang="en-US" sz="1900" dirty="0" err="1">
                <a:latin typeface="Courier New" panose="02070309020205020404" pitchFamily="49" charset="0"/>
              </a:rPr>
              <a:t>ftransform</a:t>
            </a:r>
            <a:r>
              <a:rPr lang="en-US" sz="1900" dirty="0">
                <a:latin typeface="Courier New" panose="02070309020205020404" pitchFamily="49" charset="0"/>
              </a:rPr>
              <a:t>();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	</a:t>
            </a:r>
            <a:r>
              <a:rPr lang="en-US" sz="1900" dirty="0" err="1">
                <a:latin typeface="Courier New" panose="02070309020205020404" pitchFamily="49" charset="0"/>
              </a:rPr>
              <a:t>vc</a:t>
            </a:r>
            <a:r>
              <a:rPr lang="en-US" sz="1900" dirty="0">
                <a:latin typeface="Courier New" panose="02070309020205020404" pitchFamily="49" charset="0"/>
              </a:rPr>
              <a:t> = </a:t>
            </a:r>
            <a:r>
              <a:rPr lang="en-US" sz="1900" dirty="0" err="1">
                <a:latin typeface="Courier New" panose="02070309020205020404" pitchFamily="49" charset="0"/>
              </a:rPr>
              <a:t>gl_Vertex.xyz</a:t>
            </a:r>
            <a:r>
              <a:rPr lang="en-US" sz="1900" dirty="0">
                <a:latin typeface="Courier New" panose="02070309020205020404" pitchFamily="49" charset="0"/>
              </a:rPr>
              <a:t>; //same as vec3(</a:t>
            </a:r>
            <a:r>
              <a:rPr lang="en-US" sz="1900" dirty="0" err="1">
                <a:latin typeface="Courier New" panose="02070309020205020404" pitchFamily="49" charset="0"/>
              </a:rPr>
              <a:t>gl_Vertex</a:t>
            </a:r>
            <a:r>
              <a:rPr lang="en-US" sz="1900" dirty="0">
                <a:latin typeface="Courier New" panose="02070309020205020404" pitchFamily="49" charset="0"/>
              </a:rPr>
              <a:t>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} </a:t>
            </a:r>
            <a:r>
              <a:rPr lang="en-US" sz="1900" b="1" dirty="0">
                <a:solidFill>
                  <a:srgbClr val="0070C0"/>
                </a:solidFill>
                <a:latin typeface="Courier New" panose="02070309020205020404" pitchFamily="49" charset="0"/>
              </a:rPr>
              <a:t>//end of Vertex </a:t>
            </a:r>
            <a:r>
              <a:rPr lang="en-US" sz="1900" b="1" dirty="0" err="1">
                <a:solidFill>
                  <a:srgbClr val="0070C0"/>
                </a:solidFill>
                <a:latin typeface="Courier New" panose="02070309020205020404" pitchFamily="49" charset="0"/>
              </a:rPr>
              <a:t>Shader</a:t>
            </a:r>
            <a:endParaRPr lang="en-US" sz="1900" b="1" dirty="0">
              <a:solidFill>
                <a:srgbClr val="0070C0"/>
              </a:solidFill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1900" dirty="0"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varying vec3 </a:t>
            </a:r>
            <a:r>
              <a:rPr lang="en-US" sz="1900" dirty="0" err="1">
                <a:latin typeface="Courier New" panose="02070309020205020404" pitchFamily="49" charset="0"/>
              </a:rPr>
              <a:t>vc</a:t>
            </a:r>
            <a:r>
              <a:rPr lang="en-US" sz="1900" dirty="0">
                <a:latin typeface="Courier New" panose="02070309020205020404" pitchFamily="49" charset="0"/>
              </a:rPr>
              <a:t>; //value is interpolated by rasterizer </a:t>
            </a:r>
          </a:p>
          <a:p>
            <a:pPr>
              <a:lnSpc>
                <a:spcPct val="80000"/>
              </a:lnSpc>
              <a:buNone/>
            </a:pPr>
            <a:r>
              <a:rPr lang="en-US" sz="1900" dirty="0">
                <a:latin typeface="Courier New" panose="02070309020205020404" pitchFamily="49" charset="0"/>
              </a:rPr>
              <a:t>			    //across each primitive (usually triangle)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void main() {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	</a:t>
            </a:r>
            <a:r>
              <a:rPr lang="en-US" sz="1900" dirty="0" err="1">
                <a:latin typeface="Courier New" panose="02070309020205020404" pitchFamily="49" charset="0"/>
              </a:rPr>
              <a:t>gl_FragColor</a:t>
            </a:r>
            <a:r>
              <a:rPr lang="en-US" sz="1900" dirty="0">
                <a:latin typeface="Courier New" panose="02070309020205020404" pitchFamily="49" charset="0"/>
              </a:rPr>
              <a:t> = vec4(</a:t>
            </a:r>
            <a:r>
              <a:rPr lang="en-US" sz="1900" dirty="0" err="1">
                <a:latin typeface="Courier New" panose="02070309020205020404" pitchFamily="49" charset="0"/>
              </a:rPr>
              <a:t>vc</a:t>
            </a:r>
            <a:r>
              <a:rPr lang="en-US" sz="1900" dirty="0">
                <a:latin typeface="Courier New" panose="02070309020205020404" pitchFamily="49" charset="0"/>
              </a:rPr>
              <a:t>, 1.0);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} </a:t>
            </a:r>
            <a:r>
              <a:rPr lang="en-US" sz="1900" b="1" dirty="0">
                <a:solidFill>
                  <a:srgbClr val="0070C0"/>
                </a:solidFill>
                <a:latin typeface="Courier New" panose="02070309020205020404" pitchFamily="49" charset="0"/>
              </a:rPr>
              <a:t>//end of Fragment </a:t>
            </a:r>
            <a:r>
              <a:rPr lang="en-US" sz="1900" b="1" dirty="0" err="1">
                <a:solidFill>
                  <a:srgbClr val="0070C0"/>
                </a:solidFill>
                <a:latin typeface="Courier New" panose="02070309020205020404" pitchFamily="49" charset="0"/>
              </a:rPr>
              <a:t>Shader</a:t>
            </a:r>
            <a:endParaRPr lang="en-US" sz="1900" b="1" dirty="0">
              <a:solidFill>
                <a:srgbClr val="0070C0"/>
              </a:solidFill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</a:pPr>
            <a:endParaRPr lang="en-US" sz="1900" dirty="0"/>
          </a:p>
          <a:p>
            <a:pPr>
              <a:lnSpc>
                <a:spcPct val="80000"/>
              </a:lnSpc>
            </a:pPr>
            <a:endParaRPr lang="en-US" sz="1900" dirty="0"/>
          </a:p>
          <a:p>
            <a:pPr>
              <a:lnSpc>
                <a:spcPct val="80000"/>
              </a:lnSpc>
            </a:pPr>
            <a:r>
              <a:rPr lang="en-US" sz="1900" dirty="0"/>
              <a:t>Notice how colors are smoothly interpolated (</a:t>
            </a:r>
            <a:r>
              <a:rPr lang="en-US" sz="1900" dirty="0">
                <a:latin typeface="Courier New" panose="02070309020205020404" pitchFamily="49" charset="0"/>
              </a:rPr>
              <a:t>varying</a:t>
            </a:r>
            <a:r>
              <a:rPr lang="en-US" sz="1900" dirty="0"/>
              <a:t>)</a:t>
            </a:r>
          </a:p>
          <a:p>
            <a:pPr>
              <a:lnSpc>
                <a:spcPct val="80000"/>
              </a:lnSpc>
            </a:pPr>
            <a:r>
              <a:rPr lang="en-US" sz="1900" dirty="0"/>
              <a:t>xyz </a:t>
            </a:r>
            <a:r>
              <a:rPr lang="en-US" sz="1900" dirty="0" err="1"/>
              <a:t>unnormalized</a:t>
            </a:r>
            <a:r>
              <a:rPr lang="en-US" sz="1900" dirty="0"/>
              <a:t> but OK ‘cos GLSL clamps </a:t>
            </a:r>
            <a:r>
              <a:rPr lang="en-US" sz="1900" dirty="0" err="1"/>
              <a:t>gl_FragColor</a:t>
            </a:r>
            <a:r>
              <a:rPr lang="en-US" sz="1900" dirty="0"/>
              <a:t> values into [0,1]</a:t>
            </a:r>
          </a:p>
          <a:p>
            <a:pPr>
              <a:lnSpc>
                <a:spcPct val="80000"/>
              </a:lnSpc>
            </a:pPr>
            <a:r>
              <a:rPr lang="en-US" sz="1900" dirty="0"/>
              <a:t>Use </a:t>
            </a:r>
            <a:r>
              <a:rPr lang="en-US" sz="1900" dirty="0" err="1"/>
              <a:t>gl_Normal.xyz</a:t>
            </a:r>
            <a:r>
              <a:rPr lang="en-US" sz="1900" dirty="0"/>
              <a:t> instead to see the </a:t>
            </a:r>
            <a:r>
              <a:rPr lang="en-US" sz="1900" dirty="0" err="1"/>
              <a:t>normals</a:t>
            </a:r>
            <a:r>
              <a:rPr lang="en-US" sz="1900" dirty="0"/>
              <a:t> encoded as RGB</a:t>
            </a:r>
          </a:p>
          <a:p>
            <a:pPr>
              <a:lnSpc>
                <a:spcPct val="80000"/>
              </a:lnSpc>
            </a:pPr>
            <a:endParaRPr lang="en-US" sz="19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1900" b="1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001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More </a:t>
            </a:r>
            <a:r>
              <a:rPr lang="en-US" dirty="0" err="1"/>
              <a:t>Shader</a:t>
            </a:r>
            <a:r>
              <a:rPr lang="en-US" dirty="0"/>
              <a:t> Examples: </a:t>
            </a:r>
            <a:br>
              <a:rPr lang="en-US" dirty="0"/>
            </a:br>
            <a:r>
              <a:rPr lang="en-US" dirty="0"/>
              <a:t>RGB Cube</a:t>
            </a:r>
          </a:p>
        </p:txBody>
      </p:sp>
    </p:spTree>
    <p:extLst>
      <p:ext uri="{BB962C8B-B14F-4D97-AF65-F5344CB8AC3E}">
        <p14:creationId xmlns:p14="http://schemas.microsoft.com/office/powerpoint/2010/main" val="294654226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001000" cy="1143000"/>
          </a:xfrm>
        </p:spPr>
        <p:txBody>
          <a:bodyPr>
            <a:normAutofit/>
          </a:bodyPr>
          <a:lstStyle/>
          <a:p>
            <a:r>
              <a:rPr lang="en-US" dirty="0"/>
              <a:t>Interesting Questions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57200" y="1600200"/>
            <a:ext cx="8610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As fragment </a:t>
            </a:r>
            <a:r>
              <a:rPr lang="en-US" dirty="0" err="1"/>
              <a:t>shader</a:t>
            </a:r>
            <a:r>
              <a:rPr lang="en-US" dirty="0"/>
              <a:t> gets interpolated colors from rasterizer, how can you implement Flat shading with a </a:t>
            </a:r>
            <a:r>
              <a:rPr lang="en-US" dirty="0" err="1"/>
              <a:t>shader</a:t>
            </a:r>
            <a:r>
              <a:rPr lang="en-US" dirty="0"/>
              <a:t>?</a:t>
            </a:r>
          </a:p>
          <a:p>
            <a:endParaRPr lang="en-US" sz="2300" dirty="0"/>
          </a:p>
          <a:p>
            <a:endParaRPr lang="en-US" sz="2300" dirty="0"/>
          </a:p>
          <a:p>
            <a:r>
              <a:rPr lang="en-US" sz="2300" dirty="0"/>
              <a:t>Fragment </a:t>
            </a:r>
            <a:r>
              <a:rPr lang="en-US" sz="2300" dirty="0" err="1"/>
              <a:t>shader</a:t>
            </a:r>
            <a:r>
              <a:rPr lang="en-US" sz="2300" dirty="0"/>
              <a:t> computes colors for </a:t>
            </a:r>
            <a:r>
              <a:rPr lang="en-US" sz="2300" i="1" dirty="0"/>
              <a:t>potential </a:t>
            </a:r>
            <a:r>
              <a:rPr lang="en-US" sz="2300" dirty="0"/>
              <a:t>pixels in that some computations (</a:t>
            </a:r>
            <a:r>
              <a:rPr lang="en-US" sz="2000" dirty="0" err="1">
                <a:latin typeface="Courier New" panose="02070309020205020404" pitchFamily="49" charset="0"/>
              </a:rPr>
              <a:t>gl_FragColor</a:t>
            </a:r>
            <a:r>
              <a:rPr lang="en-US" sz="2300" dirty="0"/>
              <a:t>) may not make into a pixel and discarded if, for instance, that 2D point happens to be invisible (occluded by a front </a:t>
            </a:r>
            <a:r>
              <a:rPr lang="en-US" sz="2300" dirty="0" err="1"/>
              <a:t>obj</a:t>
            </a:r>
            <a:r>
              <a:rPr lang="en-US" sz="2300" dirty="0"/>
              <a:t>). Can we ask the rasterizer (who feeds FS) to do something about it?</a:t>
            </a:r>
          </a:p>
        </p:txBody>
      </p:sp>
    </p:spTree>
    <p:extLst>
      <p:ext uri="{BB962C8B-B14F-4D97-AF65-F5344CB8AC3E}">
        <p14:creationId xmlns:p14="http://schemas.microsoft.com/office/powerpoint/2010/main" val="234907121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305800" cy="1143000"/>
          </a:xfrm>
        </p:spPr>
        <p:txBody>
          <a:bodyPr>
            <a:normAutofit/>
          </a:bodyPr>
          <a:lstStyle/>
          <a:p>
            <a:r>
              <a:rPr lang="en-US" dirty="0"/>
              <a:t>Interesting Questions Answered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57200" y="1600200"/>
            <a:ext cx="86106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As fragment </a:t>
            </a:r>
            <a:r>
              <a:rPr lang="en-US" dirty="0" err="1"/>
              <a:t>shader</a:t>
            </a:r>
            <a:r>
              <a:rPr lang="en-US" dirty="0"/>
              <a:t> gets interpolated colors from rasterizer, how can you implement Flat shading with a </a:t>
            </a:r>
            <a:r>
              <a:rPr lang="en-US" dirty="0" err="1"/>
              <a:t>shader</a:t>
            </a:r>
            <a:r>
              <a:rPr lang="en-US" dirty="0"/>
              <a:t>?</a:t>
            </a:r>
          </a:p>
          <a:p>
            <a:pPr lvl="1"/>
            <a:r>
              <a:rPr lang="en-US" sz="1900" dirty="0"/>
              <a:t>Duplicate the triangle vertices in OpenGL and keep the same color on all of them. Interpolation of the </a:t>
            </a:r>
            <a:r>
              <a:rPr lang="en-US" sz="1900" dirty="0" err="1"/>
              <a:t>sames</a:t>
            </a:r>
            <a:r>
              <a:rPr lang="en-US" sz="1900" dirty="0"/>
              <a:t> will give the same across triangle</a:t>
            </a:r>
          </a:p>
          <a:p>
            <a:endParaRPr lang="en-US" sz="2300" dirty="0"/>
          </a:p>
          <a:p>
            <a:r>
              <a:rPr lang="en-US" sz="2300" dirty="0"/>
              <a:t>Fragment </a:t>
            </a:r>
            <a:r>
              <a:rPr lang="en-US" sz="2300" dirty="0" err="1"/>
              <a:t>shader</a:t>
            </a:r>
            <a:r>
              <a:rPr lang="en-US" sz="2300" dirty="0"/>
              <a:t> computes colors for </a:t>
            </a:r>
            <a:r>
              <a:rPr lang="en-US" sz="2300" i="1" dirty="0"/>
              <a:t>potential </a:t>
            </a:r>
            <a:r>
              <a:rPr lang="en-US" sz="2300" dirty="0"/>
              <a:t>pixels in that some computations (</a:t>
            </a:r>
            <a:r>
              <a:rPr lang="en-US" sz="2000" dirty="0" err="1">
                <a:latin typeface="Courier New" panose="02070309020205020404" pitchFamily="49" charset="0"/>
              </a:rPr>
              <a:t>gl_FragColor</a:t>
            </a:r>
            <a:r>
              <a:rPr lang="en-US" sz="2300" dirty="0"/>
              <a:t>) may not make into a pixel and discarded if, for instance, that 2D point happens to be invisible (occluded by a front </a:t>
            </a:r>
            <a:r>
              <a:rPr lang="en-US" sz="2300" dirty="0" err="1"/>
              <a:t>obj</a:t>
            </a:r>
            <a:r>
              <a:rPr lang="en-US" sz="2300" dirty="0"/>
              <a:t>). Can we ask the rasterizer (who feeds FS) to do something about it?</a:t>
            </a:r>
          </a:p>
          <a:p>
            <a:pPr lvl="1"/>
            <a:r>
              <a:rPr lang="en-US" sz="1900" dirty="0"/>
              <a:t>Rasterizer knows </a:t>
            </a:r>
            <a:r>
              <a:rPr lang="en-US" sz="1900" dirty="0" err="1"/>
              <a:t>x,y</a:t>
            </a:r>
            <a:r>
              <a:rPr lang="en-US" sz="1900" dirty="0"/>
              <a:t> (e.g., endpoints of a line to be rasterized) and z. It can contact with the depth buffer and decide that current z is behind someone. Updating depth buffer in the presence of high parallelism is nontrivial (race conditions); so it is OK to keep the rasterizer simple and make it feed everything to the FS.</a:t>
            </a:r>
          </a:p>
        </p:txBody>
      </p:sp>
    </p:spTree>
    <p:extLst>
      <p:ext uri="{BB962C8B-B14F-4D97-AF65-F5344CB8AC3E}">
        <p14:creationId xmlns:p14="http://schemas.microsoft.com/office/powerpoint/2010/main" val="300690720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GLSL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100" dirty="0"/>
              <a:t>The remaining slides are devoted to the explanation of GLSL</a:t>
            </a:r>
          </a:p>
          <a:p>
            <a:pPr>
              <a:lnSpc>
                <a:spcPct val="90000"/>
              </a:lnSpc>
            </a:pPr>
            <a:r>
              <a:rPr lang="en-US" sz="2100" dirty="0"/>
              <a:t>You can study them and/or other sources/tutorials around the web to become an expert at this interesting language</a:t>
            </a:r>
          </a:p>
          <a:p>
            <a:pPr>
              <a:lnSpc>
                <a:spcPct val="90000"/>
              </a:lnSpc>
            </a:pPr>
            <a:r>
              <a:rPr lang="en-US" sz="2100" dirty="0"/>
              <a:t>See sample codes in </a:t>
            </a:r>
            <a:r>
              <a:rPr lang="en-US" sz="2100" dirty="0">
                <a:hlinkClick r:id="rId3"/>
              </a:rPr>
              <a:t>http://user.ceng.metu.edu.tr/~ys/ceng477-gfx/GLSL</a:t>
            </a:r>
            <a:r>
              <a:rPr lang="en-US" sz="2100" dirty="0"/>
              <a:t> and many other places to practice GLSL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882578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GLSL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100"/>
              <a:t>Part of OpenGL 2.0</a:t>
            </a:r>
          </a:p>
          <a:p>
            <a:pPr>
              <a:lnSpc>
                <a:spcPct val="90000"/>
              </a:lnSpc>
            </a:pPr>
            <a:r>
              <a:rPr lang="en-US" sz="2100"/>
              <a:t>High level C-like language, but different</a:t>
            </a:r>
          </a:p>
          <a:p>
            <a:pPr>
              <a:lnSpc>
                <a:spcPct val="90000"/>
              </a:lnSpc>
            </a:pPr>
            <a:r>
              <a:rPr lang="en-US" sz="2100"/>
              <a:t>New data types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Matrices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Vectors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Samplers</a:t>
            </a:r>
          </a:p>
          <a:p>
            <a:pPr>
              <a:lnSpc>
                <a:spcPct val="90000"/>
              </a:lnSpc>
            </a:pPr>
            <a:r>
              <a:rPr lang="en-US" sz="2100"/>
              <a:t>Built-in variables and functions</a:t>
            </a:r>
          </a:p>
          <a:p>
            <a:pPr>
              <a:lnSpc>
                <a:spcPct val="90000"/>
              </a:lnSpc>
            </a:pPr>
            <a:r>
              <a:rPr lang="en-US" sz="2100"/>
              <a:t>Each shader has a main() function as the entrance point.</a:t>
            </a:r>
          </a:p>
          <a:p>
            <a:pPr>
              <a:lnSpc>
                <a:spcPct val="90000"/>
              </a:lnSpc>
            </a:pPr>
            <a:r>
              <a:rPr lang="en-US" sz="2200"/>
              <a:t>Compiler built into driver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Presumably they know your card best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IHV’s must produce (good) compilers</a:t>
            </a:r>
          </a:p>
        </p:txBody>
      </p:sp>
    </p:spTree>
    <p:extLst>
      <p:ext uri="{BB962C8B-B14F-4D97-AF65-F5344CB8AC3E}">
        <p14:creationId xmlns:p14="http://schemas.microsoft.com/office/powerpoint/2010/main" val="288798690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GLSL – design goals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200" dirty="0"/>
              <a:t>GLSL was designed with the following in mind: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Work well with OpenGL</a:t>
            </a:r>
          </a:p>
          <a:p>
            <a:pPr lvl="2">
              <a:lnSpc>
                <a:spcPct val="80000"/>
              </a:lnSpc>
            </a:pPr>
            <a:r>
              <a:rPr lang="en-US" sz="1800" dirty="0" err="1"/>
              <a:t>Shaders</a:t>
            </a:r>
            <a:r>
              <a:rPr lang="en-US" sz="1800" dirty="0"/>
              <a:t> should be optional extras, not required.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Fit into the design model of “set the state first, then render the data in the context of the state”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Support upcoming flexibility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Be hardware-independent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The GLSL folks, as a broad consortium, are far more invested in hardware-independence than, say, </a:t>
            </a:r>
            <a:r>
              <a:rPr lang="en-US" sz="1800" dirty="0" err="1"/>
              <a:t>nvidia</a:t>
            </a:r>
            <a:r>
              <a:rPr lang="en-US" sz="1800" dirty="0"/>
              <a:t>.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Not %100 compatibility: different compiler behavior and different crash-handling between an high-end home </a:t>
            </a:r>
            <a:r>
              <a:rPr lang="en-US" sz="1800" dirty="0" err="1"/>
              <a:t>nVidia</a:t>
            </a:r>
            <a:r>
              <a:rPr lang="en-US" sz="1800" dirty="0"/>
              <a:t> chip and a laptop Intel x3100.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Support inherent parallelization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Keep it streamlined, small and simple</a:t>
            </a:r>
          </a:p>
        </p:txBody>
      </p:sp>
    </p:spTree>
    <p:extLst>
      <p:ext uri="{BB962C8B-B14F-4D97-AF65-F5344CB8AC3E}">
        <p14:creationId xmlns:p14="http://schemas.microsoft.com/office/powerpoint/2010/main" val="2373545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user program is an </a:t>
            </a:r>
            <a:r>
              <a:rPr lang="en-US" dirty="0">
                <a:solidFill>
                  <a:srgbClr val="C00000"/>
                </a:solidFill>
              </a:rPr>
              <a:t>OpenGL</a:t>
            </a:r>
            <a:r>
              <a:rPr lang="en-US" dirty="0"/>
              <a:t> (or Direct3D) program which itself runs on the CPU</a:t>
            </a:r>
          </a:p>
          <a:p>
            <a:r>
              <a:rPr lang="en-US" dirty="0"/>
              <a:t>Also initially all data is in the main system memory</a:t>
            </a:r>
          </a:p>
          <a:p>
            <a:r>
              <a:rPr lang="en-US" dirty="0"/>
              <a:t>The user program is responsible to arbitrate the overall flow and send data to GPU:</a:t>
            </a:r>
          </a:p>
          <a:p>
            <a:pPr lvl="1"/>
            <a:r>
              <a:rPr lang="en-US" dirty="0"/>
              <a:t>Open a window</a:t>
            </a:r>
          </a:p>
          <a:p>
            <a:pPr lvl="1"/>
            <a:r>
              <a:rPr lang="en-US" dirty="0"/>
              <a:t>Manage user interaction (mouse, keyboard, etc.)</a:t>
            </a:r>
          </a:p>
          <a:p>
            <a:pPr lvl="1"/>
            <a:r>
              <a:rPr lang="en-US" dirty="0"/>
              <a:t>Decide what to draw and when to draw</a:t>
            </a:r>
          </a:p>
          <a:p>
            <a:pPr lvl="1"/>
            <a:r>
              <a:rPr lang="en-US" dirty="0"/>
              <a:t>Ask GPU to compile </a:t>
            </a:r>
            <a:r>
              <a:rPr lang="en-US" dirty="0" err="1"/>
              <a:t>shaders</a:t>
            </a:r>
            <a:r>
              <a:rPr lang="en-US" dirty="0"/>
              <a:t> (programs to be later run on the GPU)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3171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GLSL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The language design in GLSL is strongly based on ANSI C, with some C++ added.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There is a preprocessor--</a:t>
            </a:r>
            <a:r>
              <a:rPr lang="en-US" sz="2200" b="1" dirty="0"/>
              <a:t>#define</a:t>
            </a:r>
            <a:r>
              <a:rPr lang="en-US" sz="2200" dirty="0"/>
              <a:t>, </a:t>
            </a:r>
            <a:r>
              <a:rPr lang="en-US" sz="2200" dirty="0" err="1"/>
              <a:t>etc</a:t>
            </a:r>
            <a:r>
              <a:rPr lang="en-US" sz="2200" dirty="0"/>
              <a:t>!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Basic types: </a:t>
            </a:r>
            <a:r>
              <a:rPr lang="en-US" sz="2200" dirty="0" err="1"/>
              <a:t>int</a:t>
            </a:r>
            <a:r>
              <a:rPr lang="en-US" sz="2200" dirty="0"/>
              <a:t>, float, </a:t>
            </a:r>
            <a:r>
              <a:rPr lang="en-US" sz="2200" dirty="0" err="1"/>
              <a:t>bool</a:t>
            </a:r>
            <a:endParaRPr lang="en-US" sz="2200" dirty="0"/>
          </a:p>
          <a:p>
            <a:pPr lvl="2">
              <a:lnSpc>
                <a:spcPct val="80000"/>
              </a:lnSpc>
            </a:pPr>
            <a:r>
              <a:rPr lang="en-US" dirty="0"/>
              <a:t>No double-precision float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Vectors and matrices are standard: </a:t>
            </a:r>
            <a:r>
              <a:rPr lang="en-US" sz="2200" b="1" dirty="0"/>
              <a:t>vec2</a:t>
            </a:r>
            <a:r>
              <a:rPr lang="en-US" sz="2200" dirty="0"/>
              <a:t>, </a:t>
            </a:r>
            <a:r>
              <a:rPr lang="en-US" sz="2200" b="1" dirty="0"/>
              <a:t>mat2</a:t>
            </a:r>
            <a:r>
              <a:rPr lang="en-US" sz="2200" dirty="0"/>
              <a:t> = 2x2; </a:t>
            </a:r>
            <a:r>
              <a:rPr lang="en-US" sz="2200" b="1" dirty="0"/>
              <a:t>vec3</a:t>
            </a:r>
            <a:r>
              <a:rPr lang="en-US" sz="2200" dirty="0"/>
              <a:t>, </a:t>
            </a:r>
            <a:r>
              <a:rPr lang="en-US" sz="2200" b="1" dirty="0"/>
              <a:t>mat3</a:t>
            </a:r>
            <a:r>
              <a:rPr lang="en-US" sz="2200" dirty="0"/>
              <a:t> = 3x3; </a:t>
            </a:r>
            <a:r>
              <a:rPr lang="en-US" sz="2200" b="1" dirty="0"/>
              <a:t>vec4</a:t>
            </a:r>
            <a:r>
              <a:rPr lang="en-US" sz="2200" dirty="0"/>
              <a:t>, </a:t>
            </a:r>
            <a:r>
              <a:rPr lang="en-US" sz="2200" b="1" dirty="0"/>
              <a:t>mat4</a:t>
            </a:r>
            <a:r>
              <a:rPr lang="en-US" sz="2200" dirty="0"/>
              <a:t> = 4x4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Texture samplers: </a:t>
            </a:r>
            <a:r>
              <a:rPr lang="en-US" sz="2200" b="1" dirty="0"/>
              <a:t>sampler1D</a:t>
            </a:r>
            <a:r>
              <a:rPr lang="en-US" sz="2200" dirty="0"/>
              <a:t>, </a:t>
            </a:r>
            <a:r>
              <a:rPr lang="en-US" sz="2200" b="1" dirty="0"/>
              <a:t>sampler2D</a:t>
            </a:r>
            <a:r>
              <a:rPr lang="en-US" sz="2200" dirty="0"/>
              <a:t>, </a:t>
            </a:r>
            <a:r>
              <a:rPr lang="en-US" sz="2200" dirty="0" err="1"/>
              <a:t>etc</a:t>
            </a:r>
            <a:r>
              <a:rPr lang="en-US" sz="2200" dirty="0"/>
              <a:t> are used to sample </a:t>
            </a:r>
            <a:r>
              <a:rPr lang="en-US" sz="2200" dirty="0" err="1"/>
              <a:t>multidemensional</a:t>
            </a:r>
            <a:r>
              <a:rPr lang="en-US" sz="2200" dirty="0"/>
              <a:t> textures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New instances are built with </a:t>
            </a:r>
            <a:r>
              <a:rPr lang="en-US" sz="2200" i="1" dirty="0"/>
              <a:t>constructors</a:t>
            </a:r>
            <a:r>
              <a:rPr lang="en-US" sz="2200" dirty="0"/>
              <a:t>, C++ style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Functions can be declared before they are defined, and operator overloading is supported.</a:t>
            </a:r>
          </a:p>
        </p:txBody>
      </p:sp>
    </p:spTree>
    <p:extLst>
      <p:ext uri="{BB962C8B-B14F-4D97-AF65-F5344CB8AC3E}">
        <p14:creationId xmlns:p14="http://schemas.microsoft.com/office/powerpoint/2010/main" val="301951995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GLSL</a:t>
            </a:r>
            <a:endParaRPr lang="zh-CN" altLang="en-US" dirty="0"/>
          </a:p>
        </p:txBody>
      </p:sp>
      <p:sp>
        <p:nvSpPr>
          <p:cNvPr id="6147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GLSL is like C without</a:t>
            </a:r>
          </a:p>
          <a:p>
            <a:pPr lvl="1"/>
            <a:r>
              <a:rPr lang="en-US" altLang="zh-CN"/>
              <a:t>Pointers</a:t>
            </a:r>
          </a:p>
          <a:p>
            <a:pPr lvl="1"/>
            <a:r>
              <a:rPr lang="en-US" altLang="zh-CN"/>
              <a:t>Recursion</a:t>
            </a:r>
          </a:p>
          <a:p>
            <a:pPr lvl="1"/>
            <a:r>
              <a:rPr lang="en-US" altLang="zh-CN"/>
              <a:t>Dynamic memory allocation</a:t>
            </a:r>
          </a:p>
          <a:p>
            <a:r>
              <a:rPr lang="en-US" altLang="zh-CN"/>
              <a:t>GLSL is like C with</a:t>
            </a:r>
          </a:p>
          <a:p>
            <a:pPr lvl="1"/>
            <a:r>
              <a:rPr lang="en-US" altLang="zh-CN"/>
              <a:t>Built-in vector, matrix and sampler types</a:t>
            </a:r>
          </a:p>
          <a:p>
            <a:pPr lvl="1"/>
            <a:r>
              <a:rPr lang="en-US" altLang="zh-CN"/>
              <a:t>Constructors</a:t>
            </a:r>
          </a:p>
          <a:p>
            <a:pPr lvl="1"/>
            <a:r>
              <a:rPr lang="en-US" altLang="zh-CN"/>
              <a:t>A great math library</a:t>
            </a:r>
          </a:p>
          <a:p>
            <a:pPr lvl="1"/>
            <a:r>
              <a:rPr lang="en-US" altLang="zh-CN"/>
              <a:t>Input and output qualifiers</a:t>
            </a:r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737225" y="4876800"/>
            <a:ext cx="2667000" cy="990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000000"/>
                </a:solidFill>
              </a:rPr>
              <a:t>Allow us to write concise, efficient shaders.</a:t>
            </a:r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0772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GLSL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200"/>
              <a:t>Some differences from C/C++: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No pointers, strings, chars; no unions, enums; no bytes, shorts, longs; no unsigned.  No switch() statements.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There is no implicit casting (type promotion):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/>
              <a:t>		</a:t>
            </a:r>
            <a:r>
              <a:rPr lang="en-US" sz="1800">
                <a:latin typeface="Courier New" panose="02070309020205020404" pitchFamily="49" charset="0"/>
              </a:rPr>
              <a:t>float foo = 1;</a:t>
            </a:r>
            <a:endParaRPr lang="en-US" sz="2000"/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/>
              <a:t>	fails because you can’t implicitly cast </a:t>
            </a:r>
            <a:r>
              <a:rPr lang="en-US" sz="2000" b="1"/>
              <a:t>int</a:t>
            </a:r>
            <a:r>
              <a:rPr lang="en-US" sz="2000"/>
              <a:t> to </a:t>
            </a:r>
            <a:r>
              <a:rPr lang="en-US" sz="2000" b="1"/>
              <a:t>float</a:t>
            </a:r>
            <a:r>
              <a:rPr lang="en-US" sz="2000"/>
              <a:t>.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Explicit type casts are done by constructor: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/>
              <a:t>		</a:t>
            </a:r>
            <a:r>
              <a:rPr lang="en-US" sz="1800">
                <a:latin typeface="Courier New" panose="02070309020205020404" pitchFamily="49" charset="0"/>
              </a:rPr>
              <a:t>vec3 foo = vec3(1.0, 2.0, 3.0);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/>
              <a:t>		</a:t>
            </a:r>
            <a:r>
              <a:rPr lang="en-US" sz="1800">
                <a:latin typeface="Courier New" panose="02070309020205020404" pitchFamily="49" charset="0"/>
              </a:rPr>
              <a:t>vec2 bar = vec2(foo);  // Drops foo.z</a:t>
            </a:r>
            <a:endParaRPr lang="en-US" sz="2000"/>
          </a:p>
          <a:p>
            <a:pPr>
              <a:lnSpc>
                <a:spcPct val="90000"/>
              </a:lnSpc>
            </a:pPr>
            <a:r>
              <a:rPr lang="en-US" sz="2200"/>
              <a:t>Function parameters are labeled as </a:t>
            </a:r>
            <a:r>
              <a:rPr lang="en-US" sz="2200" b="1"/>
              <a:t>in</a:t>
            </a:r>
            <a:r>
              <a:rPr lang="en-US" sz="2200"/>
              <a:t> (default), </a:t>
            </a:r>
            <a:r>
              <a:rPr lang="en-US" sz="2200" b="1"/>
              <a:t>out</a:t>
            </a:r>
            <a:r>
              <a:rPr lang="en-US" sz="2200"/>
              <a:t>, or </a:t>
            </a:r>
            <a:r>
              <a:rPr lang="en-US" sz="2200" b="1"/>
              <a:t>inout</a:t>
            </a:r>
            <a:r>
              <a:rPr lang="en-US" sz="2200"/>
              <a:t>.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Functions are called by </a:t>
            </a:r>
            <a:r>
              <a:rPr lang="en-US" sz="2000" i="1"/>
              <a:t>value-return</a:t>
            </a:r>
            <a:r>
              <a:rPr lang="en-US" sz="2000"/>
              <a:t>, meaning that values are copied into and out of parameters at the start and end of calls.</a:t>
            </a:r>
          </a:p>
        </p:txBody>
      </p:sp>
    </p:spTree>
    <p:extLst>
      <p:ext uri="{BB962C8B-B14F-4D97-AF65-F5344CB8AC3E}">
        <p14:creationId xmlns:p14="http://schemas.microsoft.com/office/powerpoint/2010/main" val="90259696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5" name="AutoShape 13"/>
          <p:cNvSpPr>
            <a:spLocks noChangeArrowheads="1"/>
          </p:cNvSpPr>
          <p:nvPr/>
        </p:nvSpPr>
        <p:spPr bwMode="auto">
          <a:xfrm>
            <a:off x="6858000" y="24384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6" name="AutoShape 14"/>
          <p:cNvSpPr>
            <a:spLocks noChangeArrowheads="1"/>
          </p:cNvSpPr>
          <p:nvPr/>
        </p:nvSpPr>
        <p:spPr bwMode="auto">
          <a:xfrm>
            <a:off x="7972425" y="24384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2" name="AutoShape 10"/>
          <p:cNvSpPr>
            <a:spLocks noChangeArrowheads="1"/>
          </p:cNvSpPr>
          <p:nvPr/>
        </p:nvSpPr>
        <p:spPr bwMode="auto">
          <a:xfrm>
            <a:off x="6705600" y="3429000"/>
            <a:ext cx="1981200" cy="1676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Program</a:t>
            </a:r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GLSL API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6096000" cy="4038600"/>
          </a:xfrm>
        </p:spPr>
        <p:txBody>
          <a:bodyPr>
            <a:normAutofit/>
          </a:bodyPr>
          <a:lstStyle/>
          <a:p>
            <a:pPr marL="398463" indent="-398463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000" dirty="0"/>
              <a:t>To install and use a </a:t>
            </a:r>
            <a:r>
              <a:rPr lang="en-US" sz="2000" dirty="0" err="1"/>
              <a:t>shader</a:t>
            </a:r>
            <a:r>
              <a:rPr lang="en-US" sz="2000" dirty="0"/>
              <a:t> in OpenGL:</a:t>
            </a:r>
          </a:p>
          <a:p>
            <a:pPr marL="398463" indent="-398463">
              <a:lnSpc>
                <a:spcPct val="80000"/>
              </a:lnSpc>
              <a:buClr>
                <a:schemeClr val="tx2"/>
              </a:buClr>
              <a:buSzTx/>
              <a:buFontTx/>
              <a:buAutoNum type="arabicPeriod"/>
            </a:pPr>
            <a:r>
              <a:rPr lang="en-US" sz="2000" dirty="0"/>
              <a:t>Create one or more empty </a:t>
            </a:r>
            <a:r>
              <a:rPr lang="en-US" sz="2000" i="1" dirty="0" err="1"/>
              <a:t>shader</a:t>
            </a:r>
            <a:r>
              <a:rPr lang="en-US" sz="2000" i="1" dirty="0"/>
              <a:t> objects</a:t>
            </a:r>
            <a:r>
              <a:rPr lang="en-US" sz="2000" dirty="0"/>
              <a:t> with </a:t>
            </a:r>
            <a:r>
              <a:rPr lang="en-US" sz="2000" b="1" dirty="0" err="1"/>
              <a:t>glCreateShader</a:t>
            </a:r>
            <a:r>
              <a:rPr lang="en-US" sz="2000" dirty="0"/>
              <a:t>.</a:t>
            </a:r>
          </a:p>
          <a:p>
            <a:pPr marL="398463" indent="-398463">
              <a:lnSpc>
                <a:spcPct val="80000"/>
              </a:lnSpc>
              <a:buClr>
                <a:schemeClr val="tx2"/>
              </a:buClr>
              <a:buSzTx/>
              <a:buFontTx/>
              <a:buAutoNum type="arabicPeriod"/>
            </a:pPr>
            <a:r>
              <a:rPr lang="en-US" sz="2000" dirty="0"/>
              <a:t>Load source code, in text, into the </a:t>
            </a:r>
            <a:r>
              <a:rPr lang="en-US" sz="2000" dirty="0" err="1"/>
              <a:t>shader</a:t>
            </a:r>
            <a:r>
              <a:rPr lang="en-US" sz="2000" dirty="0"/>
              <a:t> with </a:t>
            </a:r>
            <a:r>
              <a:rPr lang="en-US" sz="2000" b="1" dirty="0" err="1"/>
              <a:t>glShaderSource</a:t>
            </a:r>
            <a:r>
              <a:rPr lang="en-US" sz="2000" dirty="0"/>
              <a:t>.</a:t>
            </a:r>
          </a:p>
          <a:p>
            <a:pPr marL="398463" indent="-398463">
              <a:lnSpc>
                <a:spcPct val="80000"/>
              </a:lnSpc>
              <a:buClr>
                <a:schemeClr val="tx2"/>
              </a:buClr>
              <a:buSzTx/>
              <a:buFontTx/>
              <a:buAutoNum type="arabicPeriod"/>
            </a:pPr>
            <a:r>
              <a:rPr lang="en-US" sz="2000" dirty="0"/>
              <a:t>Compile the </a:t>
            </a:r>
            <a:r>
              <a:rPr lang="en-US" sz="2000" dirty="0" err="1"/>
              <a:t>shader</a:t>
            </a:r>
            <a:r>
              <a:rPr lang="en-US" sz="2000" dirty="0"/>
              <a:t> with </a:t>
            </a:r>
            <a:r>
              <a:rPr lang="en-US" sz="2000" b="1" dirty="0" err="1"/>
              <a:t>glCompileShader</a:t>
            </a:r>
            <a:r>
              <a:rPr lang="en-US" sz="2000" dirty="0"/>
              <a:t>.</a:t>
            </a:r>
          </a:p>
          <a:p>
            <a:pPr marL="796925" lvl="1" indent="-284163">
              <a:lnSpc>
                <a:spcPct val="80000"/>
              </a:lnSpc>
              <a:buClr>
                <a:schemeClr val="tx2"/>
              </a:buClr>
              <a:buSzTx/>
              <a:buFontTx/>
              <a:buAutoNum type="arabicPeriod"/>
            </a:pPr>
            <a:r>
              <a:rPr lang="en-US" sz="1700" dirty="0"/>
              <a:t>The compiler cannot detect every program that would cause a crash.</a:t>
            </a:r>
          </a:p>
          <a:p>
            <a:pPr marL="398463" indent="-398463">
              <a:lnSpc>
                <a:spcPct val="80000"/>
              </a:lnSpc>
              <a:buClr>
                <a:schemeClr val="tx2"/>
              </a:buClr>
              <a:buSzTx/>
              <a:buFontTx/>
              <a:buAutoNum type="arabicPeriod"/>
            </a:pPr>
            <a:r>
              <a:rPr lang="en-US" sz="1900" dirty="0"/>
              <a:t>Create an empty </a:t>
            </a:r>
            <a:r>
              <a:rPr lang="en-US" sz="2000" i="1" dirty="0"/>
              <a:t>program object</a:t>
            </a:r>
            <a:r>
              <a:rPr lang="en-US" sz="2000" dirty="0"/>
              <a:t> with </a:t>
            </a:r>
            <a:r>
              <a:rPr lang="en-US" sz="2000" b="1" dirty="0" err="1"/>
              <a:t>glCreateProgram</a:t>
            </a:r>
            <a:r>
              <a:rPr lang="en-US" sz="2000" dirty="0"/>
              <a:t>.</a:t>
            </a:r>
          </a:p>
          <a:p>
            <a:pPr marL="398463" indent="-398463">
              <a:lnSpc>
                <a:spcPct val="80000"/>
              </a:lnSpc>
              <a:buClr>
                <a:schemeClr val="tx2"/>
              </a:buClr>
              <a:buSzTx/>
              <a:buFontTx/>
              <a:buAutoNum type="arabicPeriod"/>
            </a:pPr>
            <a:r>
              <a:rPr lang="en-US" sz="2000" dirty="0"/>
              <a:t>Bind your </a:t>
            </a:r>
            <a:r>
              <a:rPr lang="en-US" sz="2000" dirty="0" err="1"/>
              <a:t>shaders</a:t>
            </a:r>
            <a:r>
              <a:rPr lang="en-US" sz="2000" dirty="0"/>
              <a:t> to the program with </a:t>
            </a:r>
            <a:r>
              <a:rPr lang="en-US" sz="2000" b="1" dirty="0" err="1"/>
              <a:t>glAttachShader</a:t>
            </a:r>
            <a:r>
              <a:rPr lang="en-US" sz="2000" dirty="0"/>
              <a:t>.</a:t>
            </a:r>
          </a:p>
          <a:p>
            <a:pPr marL="398463" indent="-398463">
              <a:lnSpc>
                <a:spcPct val="80000"/>
              </a:lnSpc>
              <a:buClr>
                <a:schemeClr val="tx2"/>
              </a:buClr>
              <a:buSzTx/>
              <a:buFontTx/>
              <a:buAutoNum type="arabicPeriod"/>
            </a:pPr>
            <a:r>
              <a:rPr lang="en-US" sz="2000" dirty="0"/>
              <a:t>Link the program with </a:t>
            </a:r>
            <a:r>
              <a:rPr lang="en-US" sz="2000" b="1" dirty="0" err="1"/>
              <a:t>glLinkProgram</a:t>
            </a:r>
            <a:r>
              <a:rPr lang="en-US" sz="2000" dirty="0"/>
              <a:t>.</a:t>
            </a:r>
          </a:p>
          <a:p>
            <a:pPr marL="398463" indent="-398463">
              <a:lnSpc>
                <a:spcPct val="80000"/>
              </a:lnSpc>
              <a:buClr>
                <a:schemeClr val="tx2"/>
              </a:buClr>
              <a:buSzTx/>
              <a:buFontTx/>
              <a:buAutoNum type="arabicPeriod"/>
            </a:pPr>
            <a:r>
              <a:rPr lang="en-US" sz="2000" dirty="0"/>
              <a:t>Register your program for use with </a:t>
            </a:r>
            <a:r>
              <a:rPr lang="en-US" sz="2000" b="1" dirty="0" err="1"/>
              <a:t>glUseProgram</a:t>
            </a:r>
            <a:r>
              <a:rPr lang="en-US" sz="2000" dirty="0"/>
              <a:t>.</a:t>
            </a:r>
          </a:p>
        </p:txBody>
      </p:sp>
      <p:sp>
        <p:nvSpPr>
          <p:cNvPr id="69636" name="AutoShape 4"/>
          <p:cNvSpPr>
            <a:spLocks noChangeArrowheads="1"/>
          </p:cNvSpPr>
          <p:nvPr/>
        </p:nvSpPr>
        <p:spPr bwMode="auto">
          <a:xfrm>
            <a:off x="6553200" y="1981200"/>
            <a:ext cx="1066800" cy="1066800"/>
          </a:xfrm>
          <a:prstGeom prst="flowChartMagneticDis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Vertex</a:t>
            </a:r>
          </a:p>
          <a:p>
            <a:pPr algn="ctr"/>
            <a:r>
              <a:rPr lang="en-US"/>
              <a:t>shader</a:t>
            </a:r>
          </a:p>
        </p:txBody>
      </p:sp>
      <p:sp>
        <p:nvSpPr>
          <p:cNvPr id="69637" name="AutoShape 5"/>
          <p:cNvSpPr>
            <a:spLocks noChangeArrowheads="1"/>
          </p:cNvSpPr>
          <p:nvPr/>
        </p:nvSpPr>
        <p:spPr bwMode="auto">
          <a:xfrm>
            <a:off x="7696200" y="1981200"/>
            <a:ext cx="1066800" cy="1066800"/>
          </a:xfrm>
          <a:prstGeom prst="flowChartMagneticDis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Fragment</a:t>
            </a:r>
          </a:p>
          <a:p>
            <a:pPr algn="ctr"/>
            <a:r>
              <a:rPr lang="en-US"/>
              <a:t>shader</a:t>
            </a:r>
          </a:p>
        </p:txBody>
      </p:sp>
      <p:sp>
        <p:nvSpPr>
          <p:cNvPr id="69638" name="AutoShape 6"/>
          <p:cNvSpPr>
            <a:spLocks noChangeArrowheads="1"/>
          </p:cNvSpPr>
          <p:nvPr/>
        </p:nvSpPr>
        <p:spPr bwMode="auto">
          <a:xfrm>
            <a:off x="7086600" y="3581400"/>
            <a:ext cx="1143000" cy="457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Compiler</a:t>
            </a:r>
          </a:p>
        </p:txBody>
      </p:sp>
      <p:sp>
        <p:nvSpPr>
          <p:cNvPr id="69641" name="AutoShape 9"/>
          <p:cNvSpPr>
            <a:spLocks noChangeArrowheads="1"/>
          </p:cNvSpPr>
          <p:nvPr/>
        </p:nvSpPr>
        <p:spPr bwMode="auto">
          <a:xfrm>
            <a:off x="6705600" y="5410200"/>
            <a:ext cx="1981200" cy="685800"/>
          </a:xfrm>
          <a:prstGeom prst="flowChartMagneticDrum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OpenGL</a:t>
            </a:r>
          </a:p>
        </p:txBody>
      </p:sp>
      <p:sp>
        <p:nvSpPr>
          <p:cNvPr id="69640" name="AutoShape 8"/>
          <p:cNvSpPr>
            <a:spLocks noChangeArrowheads="1"/>
          </p:cNvSpPr>
          <p:nvPr/>
        </p:nvSpPr>
        <p:spPr bwMode="auto">
          <a:xfrm>
            <a:off x="7086600" y="4572000"/>
            <a:ext cx="1143000" cy="990600"/>
          </a:xfrm>
          <a:prstGeom prst="downArrowCallout">
            <a:avLst>
              <a:gd name="adj1" fmla="val 28846"/>
              <a:gd name="adj2" fmla="val 28846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Linker</a:t>
            </a:r>
          </a:p>
        </p:txBody>
      </p:sp>
    </p:spTree>
    <p:extLst>
      <p:ext uri="{BB962C8B-B14F-4D97-AF65-F5344CB8AC3E}">
        <p14:creationId xmlns:p14="http://schemas.microsoft.com/office/powerpoint/2010/main" val="71513960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375"/>
              <a:t>Process Overview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03" y="1519706"/>
            <a:ext cx="5952993" cy="484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45160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375">
                <a:solidFill>
                  <a:srgbClr val="0E002D"/>
                </a:solidFill>
              </a:rPr>
              <a:t>Process Overview</a:t>
            </a:r>
          </a:p>
        </p:txBody>
      </p:sp>
      <p:sp>
        <p:nvSpPr>
          <p:cNvPr id="23555" name="Rectangle 2"/>
          <p:cNvSpPr>
            <a:spLocks/>
          </p:cNvSpPr>
          <p:nvPr/>
        </p:nvSpPr>
        <p:spPr bwMode="auto">
          <a:xfrm>
            <a:off x="464344" y="2245816"/>
            <a:ext cx="8367117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1pPr>
            <a:lvl2pPr marL="742950" indent="-28575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2pPr>
            <a:lvl3pPr marL="11430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3pPr>
            <a:lvl4pPr marL="16002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4pPr>
            <a:lvl5pPr marL="20574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9pPr>
          </a:lstStyle>
          <a:p>
            <a:pPr eaLnBrk="1" hangingPunct="1">
              <a:spcBef>
                <a:spcPts val="844"/>
              </a:spcBef>
            </a:pPr>
            <a:r>
              <a:rPr lang="en-US" sz="1687">
                <a:solidFill>
                  <a:srgbClr val="0E002D"/>
                </a:solidFill>
                <a:latin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void glShaderSource(GLuint shader, int numOfStrings, const char **strings, int *lenOfStrings);</a:t>
            </a:r>
          </a:p>
          <a:p>
            <a:pPr eaLnBrk="1" hangingPunct="1">
              <a:spcBef>
                <a:spcPts val="844"/>
              </a:spcBef>
            </a:pPr>
            <a:endParaRPr lang="en-US" sz="1687">
              <a:solidFill>
                <a:srgbClr val="0E002D"/>
              </a:solidFill>
              <a:ea typeface="Hoefler Text" charset="0"/>
              <a:cs typeface="Hoefler Text" charset="0"/>
            </a:endParaRPr>
          </a:p>
        </p:txBody>
      </p:sp>
      <p:sp>
        <p:nvSpPr>
          <p:cNvPr id="23556" name="Rectangle 3"/>
          <p:cNvSpPr>
            <a:spLocks/>
          </p:cNvSpPr>
          <p:nvPr/>
        </p:nvSpPr>
        <p:spPr bwMode="auto">
          <a:xfrm>
            <a:off x="1089422" y="2973586"/>
            <a:ext cx="7661672" cy="275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457200" indent="-317500" eaLnBrk="0" hangingPunct="0">
              <a:tabLst>
                <a:tab pos="139700" algn="l"/>
                <a:tab pos="457200" algn="l"/>
              </a:tabLs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1pPr>
            <a:lvl2pPr marL="742950" indent="-285750" eaLnBrk="0" hangingPunct="0">
              <a:tabLst>
                <a:tab pos="139700" algn="l"/>
                <a:tab pos="457200" algn="l"/>
              </a:tabLs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2pPr>
            <a:lvl3pPr marL="1143000" indent="-228600" eaLnBrk="0" hangingPunct="0">
              <a:tabLst>
                <a:tab pos="139700" algn="l"/>
                <a:tab pos="457200" algn="l"/>
              </a:tabLs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3pPr>
            <a:lvl4pPr marL="1600200" indent="-228600" eaLnBrk="0" hangingPunct="0">
              <a:tabLst>
                <a:tab pos="139700" algn="l"/>
                <a:tab pos="457200" algn="l"/>
              </a:tabLs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4pPr>
            <a:lvl5pPr marL="2057400" indent="-228600" eaLnBrk="0" hangingPunct="0">
              <a:tabLst>
                <a:tab pos="139700" algn="l"/>
                <a:tab pos="457200" algn="l"/>
              </a:tabLs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39700" algn="l"/>
                <a:tab pos="457200" algn="l"/>
              </a:tabLs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39700" algn="l"/>
                <a:tab pos="457200" algn="l"/>
              </a:tabLs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39700" algn="l"/>
                <a:tab pos="457200" algn="l"/>
              </a:tabLs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39700" algn="l"/>
                <a:tab pos="457200" algn="l"/>
              </a:tabLs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9pPr>
          </a:lstStyle>
          <a:p>
            <a:pPr algn="l" eaLnBrk="1" hangingPunct="1">
              <a:buClr>
                <a:srgbClr val="0E002D"/>
              </a:buClr>
              <a:buSzPct val="100000"/>
              <a:buFont typeface="Times" panose="02020603050405020304" pitchFamily="18" charset="0"/>
              <a:buChar char="•"/>
            </a:pPr>
            <a:r>
              <a:rPr lang="en-US" sz="2531">
                <a:solidFill>
                  <a:srgbClr val="0E002D"/>
                </a:solidFill>
                <a:latin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shader – the handler to the shader.</a:t>
            </a:r>
          </a:p>
          <a:p>
            <a:pPr algn="l" eaLnBrk="1" hangingPunct="1">
              <a:buClr>
                <a:srgbClr val="0E002D"/>
              </a:buClr>
              <a:buSzPct val="100000"/>
              <a:buFont typeface="Times" panose="02020603050405020304" pitchFamily="18" charset="0"/>
              <a:buChar char="•"/>
            </a:pPr>
            <a:r>
              <a:rPr lang="en-US" sz="2531">
                <a:solidFill>
                  <a:srgbClr val="0E002D"/>
                </a:solidFill>
                <a:latin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numOfStrings – the number of strings in the array.</a:t>
            </a:r>
          </a:p>
          <a:p>
            <a:pPr algn="l" eaLnBrk="1" hangingPunct="1">
              <a:buClr>
                <a:srgbClr val="0E002D"/>
              </a:buClr>
              <a:buSzPct val="100000"/>
              <a:buFont typeface="Times" panose="02020603050405020304" pitchFamily="18" charset="0"/>
              <a:buChar char="•"/>
            </a:pPr>
            <a:r>
              <a:rPr lang="en-US" sz="2531">
                <a:solidFill>
                  <a:srgbClr val="0E002D"/>
                </a:solidFill>
                <a:latin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strings – the array of strings.</a:t>
            </a:r>
          </a:p>
          <a:p>
            <a:pPr algn="l" eaLnBrk="1" hangingPunct="1">
              <a:buClr>
                <a:srgbClr val="0E002D"/>
              </a:buClr>
              <a:buSzPct val="100000"/>
              <a:buFont typeface="Times" panose="02020603050405020304" pitchFamily="18" charset="0"/>
              <a:buChar char="•"/>
            </a:pPr>
            <a:r>
              <a:rPr lang="en-US" sz="2531">
                <a:solidFill>
                  <a:srgbClr val="0E002D"/>
                </a:solidFill>
                <a:latin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lenOfStrings – an array with the length of each string, or NULL, meaning that the strings are NULL terminated.</a:t>
            </a:r>
          </a:p>
          <a:p>
            <a:pPr eaLnBrk="1" hangingPunct="1"/>
            <a:endParaRPr lang="en-US" sz="2531">
              <a:solidFill>
                <a:srgbClr val="0E002D"/>
              </a:solidFill>
              <a:ea typeface="Hoefler Text" charset="0"/>
              <a:cs typeface="Hoefler T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42797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/>
          </p:cNvSpPr>
          <p:nvPr/>
        </p:nvSpPr>
        <p:spPr bwMode="auto">
          <a:xfrm>
            <a:off x="1300766" y="103031"/>
            <a:ext cx="6697014" cy="666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1pPr>
            <a:lvl2pPr marL="742950" indent="-28575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2pPr>
            <a:lvl3pPr marL="11430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3pPr>
            <a:lvl4pPr marL="16002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4pPr>
            <a:lvl5pPr marL="20574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9pPr>
          </a:lstStyle>
          <a:p>
            <a:pPr algn="l" eaLnBrk="1" hangingPunct="1"/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void 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setShaders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() {</a:t>
            </a:r>
          </a:p>
          <a:p>
            <a:pPr algn="l" eaLnBrk="1" hangingPunct="1"/>
            <a:endParaRPr lang="en-US" sz="1400" b="1" dirty="0">
              <a:solidFill>
                <a:schemeClr val="tx2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algn="l" eaLnBrk="1" hangingPunct="1"/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char *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vs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,*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fs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;</a:t>
            </a:r>
          </a:p>
          <a:p>
            <a:pPr algn="l" eaLnBrk="1" hangingPunct="1"/>
            <a:endParaRPr lang="en-US" sz="1400" b="1" dirty="0">
              <a:solidFill>
                <a:schemeClr val="tx2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algn="l" eaLnBrk="1" hangingPunct="1"/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v = 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glCreateShader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(GL_VERTEX_SHADER);</a:t>
            </a:r>
          </a:p>
          <a:p>
            <a:pPr algn="l" eaLnBrk="1" hangingPunct="1"/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f = 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glCreateShader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(GL_FRAGMENT_SHADER);	</a:t>
            </a:r>
          </a:p>
          <a:p>
            <a:pPr algn="l" eaLnBrk="1" hangingPunct="1"/>
            <a:endParaRPr lang="en-US" sz="1400" b="1" dirty="0">
              <a:solidFill>
                <a:schemeClr val="tx2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algn="l" eaLnBrk="1" hangingPunct="1"/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vs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= 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textFileRead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("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toon.vert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");</a:t>
            </a:r>
          </a:p>
          <a:p>
            <a:pPr algn="l" eaLnBrk="1" hangingPunct="1"/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fs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= 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textFileRead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("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toon.frag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");</a:t>
            </a:r>
          </a:p>
          <a:p>
            <a:pPr algn="l" eaLnBrk="1" hangingPunct="1"/>
            <a:endParaRPr lang="en-US" sz="1400" b="1" dirty="0">
              <a:solidFill>
                <a:schemeClr val="tx2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algn="l" eaLnBrk="1" hangingPunct="1"/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const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char * 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vv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= 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vs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;</a:t>
            </a:r>
          </a:p>
          <a:p>
            <a:pPr algn="l" eaLnBrk="1" hangingPunct="1"/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const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char * 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ff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= 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fs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;</a:t>
            </a:r>
          </a:p>
          <a:p>
            <a:pPr algn="l" eaLnBrk="1" hangingPunct="1"/>
            <a:endParaRPr lang="en-US" sz="1400" b="1" dirty="0">
              <a:solidFill>
                <a:schemeClr val="tx2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algn="l" eaLnBrk="1" hangingPunct="1"/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glShaderSource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(v, 1, &amp;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vv,NULL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);</a:t>
            </a:r>
          </a:p>
          <a:p>
            <a:pPr algn="l" eaLnBrk="1" hangingPunct="1"/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glShaderSource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(f, 1, &amp;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ff,NULL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);</a:t>
            </a:r>
          </a:p>
          <a:p>
            <a:pPr algn="l" eaLnBrk="1" hangingPunct="1"/>
            <a:endParaRPr lang="en-US" sz="1400" b="1" dirty="0">
              <a:solidFill>
                <a:schemeClr val="tx2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algn="l" eaLnBrk="1" hangingPunct="1"/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free(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vs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);free(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fs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);</a:t>
            </a:r>
          </a:p>
          <a:p>
            <a:pPr algn="l" eaLnBrk="1" hangingPunct="1"/>
            <a:endParaRPr lang="en-US" sz="1400" b="1" dirty="0">
              <a:solidFill>
                <a:schemeClr val="tx2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algn="l" eaLnBrk="1" hangingPunct="1"/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glCompileShader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(v);</a:t>
            </a:r>
          </a:p>
          <a:p>
            <a:pPr algn="l" eaLnBrk="1" hangingPunct="1"/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glCompileShader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(f);</a:t>
            </a:r>
          </a:p>
          <a:p>
            <a:pPr algn="l" eaLnBrk="1" hangingPunct="1"/>
            <a:endParaRPr lang="en-US" sz="1400" b="1" dirty="0">
              <a:solidFill>
                <a:schemeClr val="tx2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algn="l" eaLnBrk="1" hangingPunct="1"/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p = 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glCreateProgram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();</a:t>
            </a:r>
          </a:p>
          <a:p>
            <a:pPr algn="l" eaLnBrk="1" hangingPunct="1"/>
            <a:endParaRPr lang="en-US" sz="1400" b="1" dirty="0">
              <a:solidFill>
                <a:schemeClr val="tx2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algn="l" eaLnBrk="1" hangingPunct="1"/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glAttachShader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p,v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);</a:t>
            </a:r>
          </a:p>
          <a:p>
            <a:pPr algn="l" eaLnBrk="1" hangingPunct="1"/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glAttachShader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p,f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);</a:t>
            </a:r>
          </a:p>
          <a:p>
            <a:pPr algn="l" eaLnBrk="1" hangingPunct="1"/>
            <a:endParaRPr lang="en-US" sz="1400" b="1" dirty="0">
              <a:solidFill>
                <a:schemeClr val="tx2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algn="l" eaLnBrk="1" hangingPunct="1"/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glLinkProgram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(p);</a:t>
            </a:r>
          </a:p>
          <a:p>
            <a:pPr algn="l" eaLnBrk="1" hangingPunct="1"/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</a:t>
            </a:r>
            <a:r>
              <a:rPr lang="en-US" sz="1400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glUseProgram</a:t>
            </a:r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(p);</a:t>
            </a:r>
          </a:p>
          <a:p>
            <a:pPr algn="l" eaLnBrk="1" hangingPunct="1"/>
            <a:r>
              <a:rPr lang="en-US" sz="1400" b="1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}</a:t>
            </a:r>
          </a:p>
          <a:p>
            <a:pPr eaLnBrk="1" hangingPunct="1"/>
            <a:endParaRPr lang="en-US" sz="1266" dirty="0">
              <a:solidFill>
                <a:schemeClr val="tx2"/>
              </a:solidFill>
              <a:ea typeface="Hoefler Text" charset="0"/>
              <a:cs typeface="Hoefler T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30425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375"/>
              <a:t>Debugging</a:t>
            </a:r>
          </a:p>
        </p:txBody>
      </p:sp>
      <p:sp>
        <p:nvSpPr>
          <p:cNvPr id="40962" name="Rectangle 2"/>
          <p:cNvSpPr>
            <a:spLocks/>
          </p:cNvSpPr>
          <p:nvPr/>
        </p:nvSpPr>
        <p:spPr bwMode="auto">
          <a:xfrm>
            <a:off x="986331" y="2002338"/>
            <a:ext cx="7285649" cy="194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1pPr>
            <a:lvl2pPr marL="742950" indent="-28575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2pPr>
            <a:lvl3pPr marL="11430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3pPr>
            <a:lvl4pPr marL="16002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4pPr>
            <a:lvl5pPr marL="20574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2531" dirty="0">
                <a:solidFill>
                  <a:schemeClr val="tx1"/>
                </a:solidFill>
                <a:ea typeface="Hoefler Text" charset="0"/>
                <a:cs typeface="Hoefler Text" charset="0"/>
              </a:rPr>
              <a:t>Is hard</a:t>
            </a:r>
          </a:p>
          <a:p>
            <a:pPr marL="1200150" lvl="1" indent="-457200" eaLnBrk="1" hangingPunct="1">
              <a:buFont typeface="Arial" panose="020B0604020202020204" pitchFamily="34" charset="0"/>
              <a:buChar char="•"/>
            </a:pPr>
            <a:r>
              <a:rPr lang="en-US" sz="2531" dirty="0">
                <a:solidFill>
                  <a:schemeClr val="tx1"/>
                </a:solidFill>
                <a:ea typeface="Hoefler Text" charset="0"/>
                <a:cs typeface="Hoefler Text" charset="0"/>
              </a:rPr>
              <a:t>no </a:t>
            </a:r>
            <a:r>
              <a:rPr lang="en-US" sz="2531" dirty="0" err="1">
                <a:solidFill>
                  <a:schemeClr val="tx1"/>
                </a:solidFill>
                <a:ea typeface="Hoefler Text" charset="0"/>
                <a:cs typeface="Hoefler Text" charset="0"/>
              </a:rPr>
              <a:t>printf</a:t>
            </a:r>
            <a:r>
              <a:rPr lang="en-US" sz="2531" dirty="0">
                <a:solidFill>
                  <a:schemeClr val="tx1"/>
                </a:solidFill>
                <a:ea typeface="Hoefler Text" charset="0"/>
                <a:cs typeface="Hoefler Text" charset="0"/>
              </a:rPr>
              <a:t>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2531" dirty="0">
                <a:solidFill>
                  <a:schemeClr val="tx1"/>
                </a:solidFill>
                <a:ea typeface="Hoefler Text" charset="0"/>
                <a:cs typeface="Hoefler Text" charset="0"/>
              </a:rPr>
              <a:t>There are functions to test compilation &amp; linking</a:t>
            </a:r>
          </a:p>
          <a:p>
            <a:pPr marL="1200150" lvl="1" indent="-457200" eaLnBrk="1" hangingPunct="1">
              <a:buFont typeface="Arial" panose="020B0604020202020204" pitchFamily="34" charset="0"/>
              <a:buChar char="•"/>
            </a:pPr>
            <a:r>
              <a:rPr lang="en-US" sz="2531" dirty="0">
                <a:solidFill>
                  <a:schemeClr val="tx1"/>
                </a:solidFill>
                <a:ea typeface="Hoefler Text" charset="0"/>
                <a:cs typeface="Hoefler Text" charset="0"/>
              </a:rPr>
              <a:t>e.g.</a:t>
            </a:r>
          </a:p>
          <a:p>
            <a:pPr eaLnBrk="1" hangingPunct="1"/>
            <a:endParaRPr lang="en-US" sz="2531" dirty="0">
              <a:solidFill>
                <a:schemeClr val="tx1"/>
              </a:solidFill>
              <a:ea typeface="Hoefler Text" charset="0"/>
              <a:cs typeface="Hoefler Text" charset="0"/>
            </a:endParaRPr>
          </a:p>
        </p:txBody>
      </p:sp>
      <p:sp>
        <p:nvSpPr>
          <p:cNvPr id="40963" name="Rectangle 3"/>
          <p:cNvSpPr>
            <a:spLocks/>
          </p:cNvSpPr>
          <p:nvPr/>
        </p:nvSpPr>
        <p:spPr bwMode="auto">
          <a:xfrm>
            <a:off x="1584102" y="3737074"/>
            <a:ext cx="6687878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1pPr>
            <a:lvl2pPr marL="742950" indent="-28575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2pPr>
            <a:lvl3pPr marL="11430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3pPr>
            <a:lvl4pPr marL="16002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4pPr>
            <a:lvl5pPr marL="20574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9pPr>
          </a:lstStyle>
          <a:p>
            <a:pPr eaLnBrk="1" hangingPunct="1">
              <a:spcBef>
                <a:spcPts val="844"/>
              </a:spcBef>
            </a:pPr>
            <a:r>
              <a:rPr lang="en-US" sz="2000" dirty="0">
                <a:solidFill>
                  <a:srgbClr val="0E002D"/>
                </a:solidFill>
                <a:latin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void </a:t>
            </a:r>
            <a:r>
              <a:rPr lang="en-US" sz="2000" dirty="0" err="1">
                <a:solidFill>
                  <a:srgbClr val="0E002D"/>
                </a:solidFill>
                <a:latin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glGetShaderiv</a:t>
            </a:r>
            <a:r>
              <a:rPr lang="en-US" sz="2000" dirty="0">
                <a:solidFill>
                  <a:srgbClr val="0E002D"/>
                </a:solidFill>
                <a:latin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(</a:t>
            </a:r>
            <a:r>
              <a:rPr lang="en-US" sz="2000" dirty="0" err="1">
                <a:solidFill>
                  <a:srgbClr val="0E002D"/>
                </a:solidFill>
                <a:latin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GLuint</a:t>
            </a:r>
            <a:r>
              <a:rPr lang="en-US" sz="2000" dirty="0">
                <a:solidFill>
                  <a:srgbClr val="0E002D"/>
                </a:solidFill>
                <a:latin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 object, </a:t>
            </a:r>
            <a:r>
              <a:rPr lang="en-US" sz="2000" dirty="0" err="1">
                <a:solidFill>
                  <a:srgbClr val="0E002D"/>
                </a:solidFill>
                <a:latin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GLenum</a:t>
            </a:r>
            <a:r>
              <a:rPr lang="en-US" sz="2000" dirty="0">
                <a:solidFill>
                  <a:srgbClr val="0E002D"/>
                </a:solidFill>
                <a:latin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 type, </a:t>
            </a:r>
            <a:r>
              <a:rPr lang="en-US" sz="2000" dirty="0" err="1">
                <a:solidFill>
                  <a:srgbClr val="0E002D"/>
                </a:solidFill>
                <a:latin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int</a:t>
            </a:r>
            <a:r>
              <a:rPr lang="en-US" sz="2000" dirty="0">
                <a:solidFill>
                  <a:srgbClr val="0E002D"/>
                </a:solidFill>
                <a:latin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 *</a:t>
            </a:r>
            <a:r>
              <a:rPr lang="en-US" sz="2000" dirty="0" err="1">
                <a:solidFill>
                  <a:srgbClr val="0E002D"/>
                </a:solidFill>
                <a:latin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param</a:t>
            </a:r>
            <a:r>
              <a:rPr lang="en-US" sz="2000" dirty="0">
                <a:solidFill>
                  <a:srgbClr val="0E002D"/>
                </a:solidFill>
                <a:latin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);</a:t>
            </a:r>
          </a:p>
          <a:p>
            <a:pPr eaLnBrk="1" hangingPunct="1">
              <a:spcBef>
                <a:spcPts val="844"/>
              </a:spcBef>
            </a:pPr>
            <a:endParaRPr lang="en-US" sz="2000" dirty="0">
              <a:solidFill>
                <a:srgbClr val="0E002D"/>
              </a:solidFill>
              <a:ea typeface="Hoefler Text" charset="0"/>
              <a:cs typeface="Hoefler Text" charset="0"/>
            </a:endParaRPr>
          </a:p>
        </p:txBody>
      </p:sp>
      <p:sp>
        <p:nvSpPr>
          <p:cNvPr id="40964" name="Rectangle 4"/>
          <p:cNvSpPr>
            <a:spLocks/>
          </p:cNvSpPr>
          <p:nvPr/>
        </p:nvSpPr>
        <p:spPr bwMode="auto">
          <a:xfrm>
            <a:off x="986331" y="4665934"/>
            <a:ext cx="7397815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1pPr>
            <a:lvl2pPr marL="742950" indent="-28575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2pPr>
            <a:lvl3pPr marL="11430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3pPr>
            <a:lvl4pPr marL="16002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4pPr>
            <a:lvl5pPr marL="20574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2531" dirty="0">
                <a:solidFill>
                  <a:schemeClr val="tx1"/>
                </a:solidFill>
                <a:ea typeface="Hoefler Text" charset="0"/>
                <a:cs typeface="Hoefler Text" charset="0"/>
              </a:rPr>
              <a:t>Can fetch an ‘</a:t>
            </a:r>
            <a:r>
              <a:rPr lang="en-US" sz="2531" dirty="0" err="1">
                <a:solidFill>
                  <a:schemeClr val="tx1"/>
                </a:solidFill>
                <a:ea typeface="Hoefler Text" charset="0"/>
                <a:cs typeface="Hoefler Text" charset="0"/>
              </a:rPr>
              <a:t>infoLog</a:t>
            </a:r>
            <a:r>
              <a:rPr lang="en-US" sz="2531" dirty="0">
                <a:solidFill>
                  <a:schemeClr val="tx1"/>
                </a:solidFill>
                <a:ea typeface="Hoefler Text" charset="0"/>
                <a:cs typeface="Hoefler Text" charset="0"/>
              </a:rPr>
              <a:t>’ to get more about errors</a:t>
            </a:r>
          </a:p>
        </p:txBody>
      </p:sp>
    </p:spTree>
    <p:extLst>
      <p:ext uri="{BB962C8B-B14F-4D97-AF65-F5344CB8AC3E}">
        <p14:creationId xmlns:p14="http://schemas.microsoft.com/office/powerpoint/2010/main" val="378022912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500"/>
              <a:t>GLSL Syntax: </a:t>
            </a:r>
            <a:r>
              <a:rPr lang="en-US" altLang="zh-CN" sz="450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altLang="zh-CN" sz="4500"/>
              <a:t>/ </a:t>
            </a:r>
            <a:r>
              <a:rPr lang="en-US" altLang="zh-CN" sz="450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lang="en-US" altLang="zh-CN" sz="4500"/>
              <a:t>/ </a:t>
            </a:r>
            <a:r>
              <a:rPr lang="en-US" altLang="zh-CN" sz="450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uniform</a:t>
            </a:r>
            <a:endParaRPr lang="zh-CN" altLang="en-US" sz="4500">
              <a:solidFill>
                <a:srgbClr val="0000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17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dirty="0"/>
          </a:p>
          <a:p>
            <a:endParaRPr lang="zh-CN" altLang="en-US" dirty="0"/>
          </a:p>
        </p:txBody>
      </p:sp>
      <p:grpSp>
        <p:nvGrpSpPr>
          <p:cNvPr id="7172" name="Group 18"/>
          <p:cNvGrpSpPr>
            <a:grpSpLocks/>
          </p:cNvGrpSpPr>
          <p:nvPr/>
        </p:nvGrpSpPr>
        <p:grpSpPr bwMode="auto">
          <a:xfrm>
            <a:off x="1524000" y="2590800"/>
            <a:ext cx="5829300" cy="2632075"/>
            <a:chOff x="288" y="1824"/>
            <a:chExt cx="3792" cy="1776"/>
          </a:xfrm>
        </p:grpSpPr>
        <p:sp>
          <p:nvSpPr>
            <p:cNvPr id="7173" name="Line 5"/>
            <p:cNvSpPr>
              <a:spLocks noChangeShapeType="1"/>
            </p:cNvSpPr>
            <p:nvPr/>
          </p:nvSpPr>
          <p:spPr bwMode="auto">
            <a:xfrm>
              <a:off x="1392" y="302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" name="Text Box 6"/>
            <p:cNvSpPr txBox="1">
              <a:spLocks noChangeArrowheads="1"/>
            </p:cNvSpPr>
            <p:nvPr/>
          </p:nvSpPr>
          <p:spPr bwMode="auto">
            <a:xfrm>
              <a:off x="2112" y="2496"/>
              <a:ext cx="768" cy="23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/>
                <a:t>Shader</a:t>
              </a:r>
            </a:p>
          </p:txBody>
        </p:sp>
        <p:sp>
          <p:nvSpPr>
            <p:cNvPr id="7175" name="Text Box 7"/>
            <p:cNvSpPr txBox="1">
              <a:spLocks noChangeArrowheads="1"/>
            </p:cNvSpPr>
            <p:nvPr/>
          </p:nvSpPr>
          <p:spPr bwMode="auto">
            <a:xfrm>
              <a:off x="288" y="2928"/>
              <a:ext cx="1130" cy="237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/>
                <a:t>Streaming input</a:t>
              </a:r>
            </a:p>
          </p:txBody>
        </p:sp>
        <p:sp>
          <p:nvSpPr>
            <p:cNvPr id="7176" name="Text Box 8"/>
            <p:cNvSpPr txBox="1">
              <a:spLocks noChangeArrowheads="1"/>
            </p:cNvSpPr>
            <p:nvPr/>
          </p:nvSpPr>
          <p:spPr bwMode="auto">
            <a:xfrm>
              <a:off x="3526" y="2928"/>
              <a:ext cx="554" cy="23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/>
                <a:t>Output</a:t>
              </a:r>
            </a:p>
          </p:txBody>
        </p:sp>
        <p:sp>
          <p:nvSpPr>
            <p:cNvPr id="7177" name="Text Box 9"/>
            <p:cNvSpPr txBox="1">
              <a:spLocks noChangeArrowheads="1"/>
            </p:cNvSpPr>
            <p:nvPr/>
          </p:nvSpPr>
          <p:spPr bwMode="auto">
            <a:xfrm>
              <a:off x="1598" y="1824"/>
              <a:ext cx="1813" cy="249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/>
                <a:t>Uniform (constant) input</a:t>
              </a:r>
            </a:p>
          </p:txBody>
        </p:sp>
        <p:sp>
          <p:nvSpPr>
            <p:cNvPr id="7178" name="Line 10"/>
            <p:cNvSpPr>
              <a:spLocks noChangeShapeType="1"/>
            </p:cNvSpPr>
            <p:nvPr/>
          </p:nvSpPr>
          <p:spPr bwMode="auto">
            <a:xfrm>
              <a:off x="3120" y="302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" name="Line 11"/>
            <p:cNvSpPr>
              <a:spLocks noChangeShapeType="1"/>
            </p:cNvSpPr>
            <p:nvPr/>
          </p:nvSpPr>
          <p:spPr bwMode="auto">
            <a:xfrm>
              <a:off x="2448" y="206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Text Box 13"/>
            <p:cNvSpPr txBox="1">
              <a:spLocks noChangeArrowheads="1"/>
            </p:cNvSpPr>
            <p:nvPr/>
          </p:nvSpPr>
          <p:spPr bwMode="auto">
            <a:xfrm>
              <a:off x="2112" y="2787"/>
              <a:ext cx="768" cy="23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/>
                <a:t>Shader</a:t>
              </a:r>
            </a:p>
          </p:txBody>
        </p:sp>
        <p:sp>
          <p:nvSpPr>
            <p:cNvPr id="7181" name="Text Box 14"/>
            <p:cNvSpPr txBox="1">
              <a:spLocks noChangeArrowheads="1"/>
            </p:cNvSpPr>
            <p:nvPr/>
          </p:nvSpPr>
          <p:spPr bwMode="auto">
            <a:xfrm>
              <a:off x="2112" y="3072"/>
              <a:ext cx="768" cy="23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/>
                <a:t>Shader</a:t>
              </a:r>
            </a:p>
          </p:txBody>
        </p:sp>
        <p:sp>
          <p:nvSpPr>
            <p:cNvPr id="7182" name="Text Box 15"/>
            <p:cNvSpPr txBox="1">
              <a:spLocks noChangeArrowheads="1"/>
            </p:cNvSpPr>
            <p:nvPr/>
          </p:nvSpPr>
          <p:spPr bwMode="auto">
            <a:xfrm>
              <a:off x="2112" y="3363"/>
              <a:ext cx="768" cy="23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/>
                <a:t>Shader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585837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500"/>
              <a:t>GLSL Syntax: </a:t>
            </a:r>
            <a:r>
              <a:rPr lang="en-US" altLang="zh-CN" sz="450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altLang="zh-CN" sz="4500"/>
              <a:t>/ </a:t>
            </a:r>
            <a:r>
              <a:rPr lang="en-US" altLang="zh-CN" sz="450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lang="en-US" altLang="zh-CN" sz="4500"/>
              <a:t>/ </a:t>
            </a:r>
            <a:r>
              <a:rPr lang="en-US" altLang="zh-CN" sz="450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uniform</a:t>
            </a:r>
            <a:endParaRPr lang="zh-CN" altLang="en-US" sz="4500"/>
          </a:p>
        </p:txBody>
      </p:sp>
      <p:sp>
        <p:nvSpPr>
          <p:cNvPr id="819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Example</a:t>
            </a:r>
          </a:p>
          <a:p>
            <a:endParaRPr lang="en-US" altLang="zh-CN"/>
          </a:p>
          <a:p>
            <a:endParaRPr lang="zh-CN" altLang="en-US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533400" y="2590800"/>
            <a:ext cx="8458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sz="1400" dirty="0">
                <a:solidFill>
                  <a:srgbClr val="0000FF"/>
                </a:solidFill>
                <a:latin typeface="Courier New" panose="02070309020205020404" pitchFamily="49" charset="0"/>
              </a:rPr>
              <a:t>#version</a:t>
            </a:r>
            <a:r>
              <a:rPr lang="en-US" altLang="zh-CN" sz="1400" dirty="0">
                <a:latin typeface="Courier New" panose="02070309020205020404" pitchFamily="49" charset="0"/>
              </a:rPr>
              <a:t> 330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zh-CN" sz="1400" dirty="0">
              <a:latin typeface="Courier New" panose="02070309020205020404" pitchFamily="49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sz="1400" dirty="0">
                <a:solidFill>
                  <a:srgbClr val="0000FF"/>
                </a:solidFill>
                <a:latin typeface="Courier New" panose="02070309020205020404" pitchFamily="49" charset="0"/>
              </a:rPr>
              <a:t>uniform mat4</a:t>
            </a:r>
            <a:r>
              <a:rPr lang="en-US" altLang="zh-CN" sz="1400" dirty="0">
                <a:latin typeface="Courier New" panose="02070309020205020404" pitchFamily="49" charset="0"/>
              </a:rPr>
              <a:t> </a:t>
            </a:r>
            <a:r>
              <a:rPr lang="en-US" altLang="zh-CN" sz="1400" dirty="0" err="1">
                <a:latin typeface="Courier New" panose="02070309020205020404" pitchFamily="49" charset="0"/>
              </a:rPr>
              <a:t>u_ModelView</a:t>
            </a:r>
            <a:r>
              <a:rPr lang="en-US" altLang="zh-CN" sz="1400" dirty="0">
                <a:latin typeface="Courier New" panose="02070309020205020404" pitchFamily="49" charset="0"/>
              </a:rPr>
              <a:t>;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sz="1400" dirty="0">
                <a:solidFill>
                  <a:srgbClr val="0000FF"/>
                </a:solidFill>
                <a:latin typeface="Courier New" panose="02070309020205020404" pitchFamily="49" charset="0"/>
              </a:rPr>
              <a:t>in vec3</a:t>
            </a:r>
            <a:r>
              <a:rPr lang="en-US" altLang="zh-CN" sz="1400" dirty="0">
                <a:latin typeface="Courier New" panose="02070309020205020404" pitchFamily="49" charset="0"/>
              </a:rPr>
              <a:t> Position;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sz="1400" dirty="0">
                <a:solidFill>
                  <a:srgbClr val="0000FF"/>
                </a:solidFill>
                <a:latin typeface="Courier New" panose="02070309020205020404" pitchFamily="49" charset="0"/>
              </a:rPr>
              <a:t>in vec3</a:t>
            </a:r>
            <a:r>
              <a:rPr lang="en-US" altLang="zh-CN" sz="1400" dirty="0">
                <a:latin typeface="Courier New" panose="02070309020205020404" pitchFamily="49" charset="0"/>
              </a:rPr>
              <a:t> Color;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sz="1400" dirty="0">
                <a:solidFill>
                  <a:srgbClr val="0000FF"/>
                </a:solidFill>
                <a:latin typeface="Courier New" panose="02070309020205020404" pitchFamily="49" charset="0"/>
              </a:rPr>
              <a:t>out vec3</a:t>
            </a:r>
            <a:r>
              <a:rPr lang="en-US" altLang="zh-CN" sz="1400" dirty="0">
                <a:latin typeface="Courier New" panose="02070309020205020404" pitchFamily="49" charset="0"/>
              </a:rPr>
              <a:t> </a:t>
            </a:r>
            <a:r>
              <a:rPr lang="en-US" altLang="zh-CN" sz="1400" dirty="0" err="1">
                <a:latin typeface="Courier New" panose="02070309020205020404" pitchFamily="49" charset="0"/>
              </a:rPr>
              <a:t>fs_Color</a:t>
            </a:r>
            <a:r>
              <a:rPr lang="en-US" altLang="zh-CN" sz="1400" dirty="0">
                <a:latin typeface="Courier New" panose="02070309020205020404" pitchFamily="49" charset="0"/>
              </a:rPr>
              <a:t>;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zh-CN" sz="1400" dirty="0">
              <a:latin typeface="Courier New" panose="02070309020205020404" pitchFamily="49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sz="1400" dirty="0">
                <a:solidFill>
                  <a:srgbClr val="0000FF"/>
                </a:solidFill>
                <a:latin typeface="Courier New" panose="02070309020205020404" pitchFamily="49" charset="0"/>
              </a:rPr>
              <a:t>void</a:t>
            </a:r>
            <a:r>
              <a:rPr lang="en-US" altLang="zh-CN" sz="1400" dirty="0">
                <a:latin typeface="Courier New" panose="02070309020205020404" pitchFamily="49" charset="0"/>
              </a:rPr>
              <a:t> main(</a:t>
            </a:r>
            <a:r>
              <a:rPr lang="en-US" altLang="zh-CN" sz="1400" dirty="0">
                <a:solidFill>
                  <a:srgbClr val="0000FF"/>
                </a:solidFill>
                <a:latin typeface="Courier New" panose="02070309020205020404" pitchFamily="49" charset="0"/>
              </a:rPr>
              <a:t>void</a:t>
            </a:r>
            <a:r>
              <a:rPr lang="en-US" altLang="zh-CN" sz="1400" dirty="0">
                <a:latin typeface="Courier New" panose="02070309020205020404" pitchFamily="49" charset="0"/>
              </a:rPr>
              <a:t>)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sz="1400" dirty="0">
                <a:latin typeface="Courier New" panose="02070309020205020404" pitchFamily="49" charset="0"/>
              </a:rPr>
              <a:t>{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sz="1400" dirty="0">
                <a:latin typeface="Courier New" panose="02070309020205020404" pitchFamily="49" charset="0"/>
              </a:rPr>
              <a:t>  </a:t>
            </a:r>
            <a:r>
              <a:rPr lang="en-US" altLang="zh-CN" sz="1400" dirty="0" err="1">
                <a:latin typeface="Courier New" panose="02070309020205020404" pitchFamily="49" charset="0"/>
              </a:rPr>
              <a:t>fs_Color</a:t>
            </a:r>
            <a:r>
              <a:rPr lang="en-US" altLang="zh-CN" sz="1400" dirty="0">
                <a:latin typeface="Courier New" panose="02070309020205020404" pitchFamily="49" charset="0"/>
              </a:rPr>
              <a:t> = Color;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sz="1400" dirty="0">
                <a:latin typeface="Courier New" panose="02070309020205020404" pitchFamily="49" charset="0"/>
              </a:rPr>
              <a:t>  </a:t>
            </a:r>
            <a:r>
              <a:rPr lang="en-US" altLang="zh-CN" sz="1400" dirty="0" err="1">
                <a:solidFill>
                  <a:srgbClr val="CC0066"/>
                </a:solidFill>
                <a:latin typeface="Courier New" panose="02070309020205020404" pitchFamily="49" charset="0"/>
              </a:rPr>
              <a:t>gl_Position</a:t>
            </a:r>
            <a:r>
              <a:rPr lang="en-US" altLang="zh-CN" sz="1400" dirty="0">
                <a:latin typeface="Courier New" panose="02070309020205020404" pitchFamily="49" charset="0"/>
              </a:rPr>
              <a:t> = </a:t>
            </a:r>
            <a:r>
              <a:rPr lang="en-US" altLang="zh-CN" sz="1400" dirty="0" err="1">
                <a:latin typeface="Courier New" panose="02070309020205020404" pitchFamily="49" charset="0"/>
              </a:rPr>
              <a:t>u_ModelView</a:t>
            </a:r>
            <a:r>
              <a:rPr lang="en-US" altLang="zh-CN" sz="1400" dirty="0">
                <a:latin typeface="Courier New" panose="02070309020205020404" pitchFamily="49" charset="0"/>
              </a:rPr>
              <a:t> * </a:t>
            </a:r>
            <a:r>
              <a:rPr lang="en-US" altLang="zh-CN" sz="1400" dirty="0">
                <a:solidFill>
                  <a:srgbClr val="0000FF"/>
                </a:solidFill>
                <a:latin typeface="Courier New" panose="02070309020205020404" pitchFamily="49" charset="0"/>
              </a:rPr>
              <a:t>vec4</a:t>
            </a:r>
            <a:r>
              <a:rPr lang="en-US" altLang="zh-CN" sz="1400" dirty="0">
                <a:latin typeface="Courier New" panose="02070309020205020404" pitchFamily="49" charset="0"/>
              </a:rPr>
              <a:t>(Position, 1.0);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sz="1400" dirty="0">
                <a:latin typeface="Courier New" panose="02070309020205020404" pitchFamily="49" charset="0"/>
              </a:rPr>
              <a:t>}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zh-CN" sz="1400" dirty="0"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zh-CN" sz="1400" dirty="0">
              <a:latin typeface="Courier New" panose="02070309020205020404" pitchFamily="49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30750" y="2428875"/>
            <a:ext cx="3862388" cy="6477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uniform</a:t>
            </a:r>
            <a:r>
              <a:rPr lang="en-US" altLang="zh-CN">
                <a:solidFill>
                  <a:srgbClr val="000000"/>
                </a:solidFill>
              </a:rPr>
              <a:t>: shader input constant across </a:t>
            </a:r>
            <a:r>
              <a:rPr lang="en-US" altLang="zh-CN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glDraw</a:t>
            </a:r>
            <a:r>
              <a:rPr lang="en-US" altLang="zh-CN">
                <a:solidFill>
                  <a:srgbClr val="000000"/>
                </a:solidFill>
              </a:rPr>
              <a:t> 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30750" y="3276600"/>
            <a:ext cx="3862388" cy="6477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altLang="zh-CN">
                <a:solidFill>
                  <a:srgbClr val="000000"/>
                </a:solidFill>
              </a:rPr>
              <a:t>: shader input varies per vertex attribute 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30750" y="4210050"/>
            <a:ext cx="3862388" cy="3238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lang="en-US" altLang="zh-CN">
                <a:solidFill>
                  <a:srgbClr val="000000"/>
                </a:solidFill>
              </a:rPr>
              <a:t>: shader output</a:t>
            </a:r>
            <a:endParaRPr lang="zh-CN" altLang="en-US">
              <a:solidFill>
                <a:srgbClr val="000000"/>
              </a:solidFill>
            </a:endParaRPr>
          </a:p>
        </p:txBody>
      </p:sp>
      <p:cxnSp>
        <p:nvCxnSpPr>
          <p:cNvPr id="11" name="直接箭头连接符 10"/>
          <p:cNvCxnSpPr>
            <a:stCxn id="7" idx="1"/>
          </p:cNvCxnSpPr>
          <p:nvPr/>
        </p:nvCxnSpPr>
        <p:spPr>
          <a:xfrm flipH="1">
            <a:off x="2743200" y="2752725"/>
            <a:ext cx="1987550" cy="323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stCxn id="8" idx="1"/>
          </p:cNvCxnSpPr>
          <p:nvPr/>
        </p:nvCxnSpPr>
        <p:spPr>
          <a:xfrm flipH="1">
            <a:off x="2286000" y="3600450"/>
            <a:ext cx="2444750" cy="133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9" idx="1"/>
          </p:cNvCxnSpPr>
          <p:nvPr/>
        </p:nvCxnSpPr>
        <p:spPr>
          <a:xfrm flipH="1" flipV="1">
            <a:off x="2590800" y="4114800"/>
            <a:ext cx="2139950" cy="257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971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Opening a Window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Opening a window for rendering is not part of OpenGL</a:t>
            </a:r>
          </a:p>
          <a:p>
            <a:pPr lvl="1"/>
            <a:r>
              <a:rPr lang="en-US" dirty="0"/>
              <a:t>Each OS has a different mechanism</a:t>
            </a:r>
          </a:p>
          <a:p>
            <a:r>
              <a:rPr lang="en-US" dirty="0"/>
              <a:t>Fortunately, there are some high-level APIs that simplify this process</a:t>
            </a:r>
          </a:p>
          <a:p>
            <a:pPr lvl="1"/>
            <a:r>
              <a:rPr lang="en-US" dirty="0"/>
              <a:t>Perhaps the simplest of these APIs is GLUT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863181"/>
            <a:ext cx="4943475" cy="20764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105400" y="4114800"/>
            <a:ext cx="2362200" cy="1066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94373" y="3540015"/>
            <a:ext cx="1360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Buffers that</a:t>
            </a:r>
          </a:p>
          <a:p>
            <a:r>
              <a:rPr lang="en-US" dirty="0"/>
              <a:t>we want</a:t>
            </a:r>
          </a:p>
        </p:txBody>
      </p:sp>
      <p:cxnSp>
        <p:nvCxnSpPr>
          <p:cNvPr id="10" name="Straight Arrow Connector 9"/>
          <p:cNvCxnSpPr>
            <a:stCxn id="7" idx="3"/>
            <a:endCxn id="8" idx="2"/>
          </p:cNvCxnSpPr>
          <p:nvPr/>
        </p:nvCxnSpPr>
        <p:spPr>
          <a:xfrm flipV="1">
            <a:off x="7467600" y="4186346"/>
            <a:ext cx="706928" cy="461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91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GLSL Syntax</a:t>
            </a:r>
            <a:endParaRPr lang="zh-CN" altLang="en-US"/>
          </a:p>
        </p:txBody>
      </p:sp>
      <p:sp>
        <p:nvSpPr>
          <p:cNvPr id="9219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GLSL has a preprocesssor</a:t>
            </a:r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r>
              <a:rPr lang="en-US" altLang="zh-CN"/>
              <a:t>All Shaders have main() </a:t>
            </a:r>
          </a:p>
          <a:p>
            <a:endParaRPr lang="zh-CN" alt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914400" y="2133600"/>
            <a:ext cx="2971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400" dirty="0">
                <a:solidFill>
                  <a:srgbClr val="0000FF"/>
                </a:solidFill>
                <a:latin typeface="Courier New" panose="02070309020205020404" pitchFamily="49" charset="0"/>
              </a:rPr>
              <a:t>#version</a:t>
            </a:r>
            <a:r>
              <a:rPr lang="en-US" altLang="zh-CN" sz="1400" dirty="0">
                <a:latin typeface="Courier New" panose="02070309020205020404" pitchFamily="49" charset="0"/>
              </a:rPr>
              <a:t> 330</a:t>
            </a:r>
          </a:p>
          <a:p>
            <a:endParaRPr lang="en-US" altLang="zh-CN" sz="1400" dirty="0">
              <a:latin typeface="Courier New" panose="02070309020205020404" pitchFamily="49" charset="0"/>
            </a:endParaRPr>
          </a:p>
          <a:p>
            <a:r>
              <a:rPr lang="en-US" altLang="zh-CN" sz="1400" dirty="0">
                <a:solidFill>
                  <a:srgbClr val="0000FF"/>
                </a:solidFill>
                <a:latin typeface="Courier New" panose="02070309020205020404" pitchFamily="49" charset="0"/>
              </a:rPr>
              <a:t>#</a:t>
            </a:r>
            <a:r>
              <a:rPr lang="en-US" altLang="zh-CN" sz="1400" dirty="0" err="1">
                <a:solidFill>
                  <a:srgbClr val="0000FF"/>
                </a:solidFill>
                <a:latin typeface="Courier New" panose="02070309020205020404" pitchFamily="49" charset="0"/>
              </a:rPr>
              <a:t>ifdef</a:t>
            </a:r>
            <a:r>
              <a:rPr lang="en-US" altLang="zh-CN" sz="1400" dirty="0">
                <a:latin typeface="Courier New" panose="02070309020205020404" pitchFamily="49" charset="0"/>
              </a:rPr>
              <a:t> FAST_EXACT_METHOD</a:t>
            </a:r>
          </a:p>
          <a:p>
            <a:r>
              <a:rPr lang="en-US" altLang="zh-CN" sz="1400" dirty="0">
                <a:latin typeface="Courier New" panose="02070309020205020404" pitchFamily="49" charset="0"/>
              </a:rPr>
              <a:t>  </a:t>
            </a:r>
            <a:r>
              <a:rPr lang="en-US" altLang="zh-CN" sz="1400" dirty="0" err="1">
                <a:latin typeface="Courier New" panose="02070309020205020404" pitchFamily="49" charset="0"/>
              </a:rPr>
              <a:t>FastExact</a:t>
            </a:r>
            <a:r>
              <a:rPr lang="en-US" altLang="zh-CN" sz="1400" dirty="0">
                <a:latin typeface="Courier New" panose="02070309020205020404" pitchFamily="49" charset="0"/>
              </a:rPr>
              <a:t>();</a:t>
            </a:r>
          </a:p>
          <a:p>
            <a:r>
              <a:rPr lang="en-US" altLang="zh-CN" sz="1400" dirty="0">
                <a:solidFill>
                  <a:srgbClr val="0000FF"/>
                </a:solidFill>
                <a:latin typeface="Courier New" panose="02070309020205020404" pitchFamily="49" charset="0"/>
              </a:rPr>
              <a:t>#else</a:t>
            </a:r>
          </a:p>
          <a:p>
            <a:r>
              <a:rPr lang="en-US" altLang="zh-CN" sz="1400" dirty="0">
                <a:latin typeface="Courier New" panose="02070309020205020404" pitchFamily="49" charset="0"/>
              </a:rPr>
              <a:t>  </a:t>
            </a:r>
            <a:r>
              <a:rPr lang="en-US" altLang="zh-CN" sz="1400" dirty="0" err="1">
                <a:latin typeface="Courier New" panose="02070309020205020404" pitchFamily="49" charset="0"/>
              </a:rPr>
              <a:t>SlowApproximate</a:t>
            </a:r>
            <a:r>
              <a:rPr lang="en-US" altLang="zh-CN" sz="1400" dirty="0">
                <a:latin typeface="Courier New" panose="02070309020205020404" pitchFamily="49" charset="0"/>
              </a:rPr>
              <a:t>();</a:t>
            </a:r>
          </a:p>
          <a:p>
            <a:r>
              <a:rPr lang="en-US" altLang="zh-CN" sz="1400" dirty="0">
                <a:solidFill>
                  <a:srgbClr val="0000FF"/>
                </a:solidFill>
                <a:latin typeface="Courier New" panose="02070309020205020404" pitchFamily="49" charset="0"/>
              </a:rPr>
              <a:t>#</a:t>
            </a:r>
            <a:r>
              <a:rPr lang="en-US" altLang="zh-CN" sz="1400" dirty="0" err="1">
                <a:solidFill>
                  <a:srgbClr val="0000FF"/>
                </a:solidFill>
                <a:latin typeface="Courier New" panose="02070309020205020404" pitchFamily="49" charset="0"/>
              </a:rPr>
              <a:t>endif</a:t>
            </a:r>
            <a:endParaRPr lang="en-US" altLang="zh-CN" sz="1400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endParaRPr lang="en-US" altLang="zh-CN" sz="1400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r>
              <a:rPr lang="en-US" altLang="zh-CN" sz="1400" dirty="0">
                <a:solidFill>
                  <a:srgbClr val="009900"/>
                </a:solidFill>
                <a:latin typeface="Courier New" panose="02070309020205020404" pitchFamily="49" charset="0"/>
              </a:rPr>
              <a:t>// ... many others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zh-CN" sz="1400" dirty="0">
              <a:solidFill>
                <a:srgbClr val="0000FF"/>
              </a:solidFill>
              <a:latin typeface="Courier New" panose="02070309020205020404" pitchFamily="49" charset="0"/>
            </a:endParaRPr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914400" y="4800600"/>
            <a:ext cx="2133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sz="1400" dirty="0">
                <a:solidFill>
                  <a:srgbClr val="0000FF"/>
                </a:solidFill>
                <a:latin typeface="Courier New" panose="02070309020205020404" pitchFamily="49" charset="0"/>
              </a:rPr>
              <a:t>void</a:t>
            </a:r>
            <a:r>
              <a:rPr lang="en-US" altLang="zh-CN" sz="1400" dirty="0">
                <a:latin typeface="Courier New" panose="02070309020205020404" pitchFamily="49" charset="0"/>
              </a:rPr>
              <a:t> main(</a:t>
            </a:r>
            <a:r>
              <a:rPr lang="en-US" altLang="zh-CN" sz="1400" dirty="0">
                <a:solidFill>
                  <a:srgbClr val="0000FF"/>
                </a:solidFill>
                <a:latin typeface="Courier New" panose="02070309020205020404" pitchFamily="49" charset="0"/>
              </a:rPr>
              <a:t>void</a:t>
            </a:r>
            <a:r>
              <a:rPr lang="en-US" altLang="zh-CN" sz="1400" dirty="0">
                <a:latin typeface="Courier New" panose="02070309020205020404" pitchFamily="49" charset="0"/>
              </a:rPr>
              <a:t>)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sz="1400" dirty="0">
                <a:latin typeface="Courier New" panose="02070309020205020404" pitchFamily="49" charset="0"/>
              </a:rPr>
              <a:t>{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sz="1400" dirty="0">
                <a:latin typeface="Courier New" panose="02070309020205020404" pitchFamily="49" charset="0"/>
              </a:rPr>
              <a:t>}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zh-CN" sz="1400" dirty="0"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zh-CN" sz="1400" dirty="0"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90400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487" y="365126"/>
            <a:ext cx="8141863" cy="1325563"/>
          </a:xfrm>
        </p:spPr>
        <p:txBody>
          <a:bodyPr/>
          <a:lstStyle/>
          <a:p>
            <a:r>
              <a:rPr lang="en-US" dirty="0"/>
              <a:t>A Simple Vertex </a:t>
            </a:r>
            <a:r>
              <a:rPr lang="en-US" dirty="0" err="1"/>
              <a:t>Shader</a:t>
            </a:r>
            <a:endParaRPr lang="en-US" dirty="0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487" y="1825625"/>
            <a:ext cx="857733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100" b="1" dirty="0">
                <a:solidFill>
                  <a:srgbClr val="0000FF"/>
                </a:solidFill>
                <a:latin typeface="Courier New" panose="02070309020205020404" pitchFamily="49" charset="0"/>
              </a:rPr>
              <a:t>void main(void) {    </a:t>
            </a:r>
          </a:p>
          <a:p>
            <a:pPr>
              <a:buNone/>
            </a:pPr>
            <a:endParaRPr lang="en-US" sz="2100" b="1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pPr>
              <a:buNone/>
            </a:pPr>
            <a:r>
              <a:rPr lang="en-US" sz="21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gl_Position</a:t>
            </a:r>
            <a:r>
              <a:rPr lang="en-US" sz="2100" b="1" dirty="0">
                <a:solidFill>
                  <a:srgbClr val="0000FF"/>
                </a:solidFill>
                <a:latin typeface="Courier New" panose="02070309020205020404" pitchFamily="49" charset="0"/>
              </a:rPr>
              <a:t> = </a:t>
            </a:r>
            <a:r>
              <a:rPr lang="en-US" sz="21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gl_ModelViewProjectionMatrix</a:t>
            </a:r>
            <a:r>
              <a:rPr lang="en-US" sz="2100" b="1" dirty="0">
                <a:solidFill>
                  <a:srgbClr val="0000FF"/>
                </a:solidFill>
                <a:latin typeface="Courier New" panose="02070309020205020404" pitchFamily="49" charset="0"/>
              </a:rPr>
              <a:t>*</a:t>
            </a:r>
            <a:r>
              <a:rPr lang="en-US" sz="21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gl_Vertex</a:t>
            </a:r>
            <a:r>
              <a:rPr lang="en-US" sz="2100" b="1" dirty="0">
                <a:solidFill>
                  <a:srgbClr val="0000FF"/>
                </a:solidFill>
                <a:latin typeface="Courier New" panose="02070309020205020404" pitchFamily="49" charset="0"/>
              </a:rPr>
              <a:t>;</a:t>
            </a:r>
          </a:p>
          <a:p>
            <a:pPr>
              <a:buNone/>
            </a:pPr>
            <a:endParaRPr lang="en-US" sz="2100" b="1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pPr>
              <a:buNone/>
            </a:pPr>
            <a:r>
              <a:rPr lang="en-US" sz="2100" b="1" dirty="0">
                <a:solidFill>
                  <a:srgbClr val="0000FF"/>
                </a:solidFill>
                <a:latin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73013268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Fragment </a:t>
            </a:r>
            <a:r>
              <a:rPr lang="en-US" dirty="0" err="1"/>
              <a:t>Shader</a:t>
            </a:r>
            <a:endParaRPr lang="en-US" dirty="0"/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300" b="1" dirty="0">
                <a:solidFill>
                  <a:srgbClr val="0000FF"/>
                </a:solidFill>
                <a:latin typeface="Courier New" panose="02070309020205020404" pitchFamily="49" charset="0"/>
              </a:rPr>
              <a:t>	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300" b="1" dirty="0">
                <a:solidFill>
                  <a:srgbClr val="0000FF"/>
                </a:solidFill>
                <a:latin typeface="Courier New" panose="02070309020205020404" pitchFamily="49" charset="0"/>
              </a:rPr>
              <a:t>void main(void)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300" b="1" dirty="0">
                <a:solidFill>
                  <a:srgbClr val="0000FF"/>
                </a:solidFill>
                <a:latin typeface="Courier New" panose="02070309020205020404" pitchFamily="49" charset="0"/>
              </a:rPr>
              <a:t>{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300" b="1" dirty="0">
                <a:solidFill>
                  <a:srgbClr val="0000FF"/>
                </a:solidFill>
                <a:latin typeface="Courier New" panose="02070309020205020404" pitchFamily="49" charset="0"/>
              </a:rPr>
              <a:t>	  </a:t>
            </a:r>
            <a:r>
              <a:rPr lang="en-US" sz="23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gl_FragColor</a:t>
            </a:r>
            <a:r>
              <a:rPr lang="en-US" sz="2300" b="1" dirty="0">
                <a:solidFill>
                  <a:srgbClr val="0000FF"/>
                </a:solidFill>
                <a:latin typeface="Courier New" panose="02070309020205020404" pitchFamily="49" charset="0"/>
              </a:rPr>
              <a:t> = vec4(0.4,0.6,0.8, 1.0);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300" b="1" dirty="0">
                <a:solidFill>
                  <a:srgbClr val="0000FF"/>
                </a:solidFill>
                <a:latin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14845296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Vertex Shader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3998913"/>
            <a:ext cx="8229600" cy="213201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 dirty="0"/>
              <a:t>Input to a vertex </a:t>
            </a:r>
            <a:r>
              <a:rPr lang="en-US" sz="2000" dirty="0" err="1"/>
              <a:t>shader</a:t>
            </a:r>
            <a:r>
              <a:rPr lang="en-US" sz="2000" dirty="0"/>
              <a:t>?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Per vertex attributes: e.g. </a:t>
            </a:r>
            <a:r>
              <a:rPr lang="en-US" sz="1800" dirty="0" err="1"/>
              <a:t>glVertex</a:t>
            </a:r>
            <a:r>
              <a:rPr lang="en-US" sz="1800" dirty="0"/>
              <a:t>, </a:t>
            </a:r>
            <a:r>
              <a:rPr lang="en-US" sz="1800" dirty="0" err="1"/>
              <a:t>gl_Normal</a:t>
            </a:r>
            <a:r>
              <a:rPr lang="en-US" sz="1800" dirty="0"/>
              <a:t>, </a:t>
            </a:r>
            <a:r>
              <a:rPr lang="en-US" sz="1800" dirty="0" err="1"/>
              <a:t>gl_Color</a:t>
            </a:r>
            <a:r>
              <a:rPr lang="en-US" sz="1800" dirty="0"/>
              <a:t>, …, and user defined.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OpenGL states and user defined uniform variables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Output from a vertex </a:t>
            </a:r>
            <a:r>
              <a:rPr lang="en-US" sz="2000" dirty="0" err="1"/>
              <a:t>shader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1800" dirty="0" err="1"/>
              <a:t>gl_Position</a:t>
            </a:r>
            <a:r>
              <a:rPr lang="en-US" sz="1800" dirty="0"/>
              <a:t>: coordinates in the canonic space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Other values to be interpolated during rasterization into fragment </a:t>
            </a:r>
            <a:r>
              <a:rPr lang="en-US" sz="1800" dirty="0" err="1"/>
              <a:t>valuces</a:t>
            </a:r>
            <a:r>
              <a:rPr lang="en-US" sz="1800" dirty="0"/>
              <a:t>, e.g. </a:t>
            </a:r>
            <a:r>
              <a:rPr lang="en-US" sz="1800" dirty="0" err="1"/>
              <a:t>gl_FrontColor</a:t>
            </a:r>
            <a:r>
              <a:rPr lang="en-US" sz="1800" dirty="0"/>
              <a:t> </a:t>
            </a:r>
          </a:p>
        </p:txBody>
      </p:sp>
      <p:pic>
        <p:nvPicPr>
          <p:cNvPr id="23757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19263"/>
            <a:ext cx="4572000" cy="2079625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96167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/>
              <a:t>Fragment Shader Execution Model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3998913"/>
            <a:ext cx="8229600" cy="21320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200" dirty="0"/>
              <a:t>Input to a fragment </a:t>
            </a:r>
            <a:r>
              <a:rPr lang="en-US" sz="2200" dirty="0" err="1"/>
              <a:t>shader</a:t>
            </a:r>
            <a:endParaRPr lang="en-US" sz="2200" dirty="0"/>
          </a:p>
          <a:p>
            <a:pPr lvl="1">
              <a:lnSpc>
                <a:spcPct val="90000"/>
              </a:lnSpc>
            </a:pPr>
            <a:r>
              <a:rPr lang="en-US" sz="2000" dirty="0"/>
              <a:t>Interpolated values from the rasterizer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OpenGL states and user defined uniform variables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Output of a fragment </a:t>
            </a:r>
            <a:r>
              <a:rPr lang="en-US" sz="2200" dirty="0" err="1"/>
              <a:t>shader</a:t>
            </a:r>
            <a:endParaRPr lang="en-US" sz="2200" dirty="0"/>
          </a:p>
          <a:p>
            <a:pPr lvl="1">
              <a:lnSpc>
                <a:spcPct val="90000"/>
              </a:lnSpc>
            </a:pPr>
            <a:r>
              <a:rPr lang="en-US" sz="2000" dirty="0"/>
              <a:t>Pixel values to be processed by pixel tests and written to the frame buffer, e.g. </a:t>
            </a:r>
            <a:r>
              <a:rPr lang="en-US" sz="2000" dirty="0" err="1"/>
              <a:t>gl_FragColor</a:t>
            </a:r>
            <a:r>
              <a:rPr lang="en-US" sz="2000" dirty="0"/>
              <a:t>, </a:t>
            </a:r>
            <a:r>
              <a:rPr lang="en-US" sz="2000" dirty="0" err="1"/>
              <a:t>gl_FragDepth</a:t>
            </a:r>
            <a:r>
              <a:rPr lang="en-US" sz="2000" dirty="0"/>
              <a:t> 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23962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2000250"/>
            <a:ext cx="4757738" cy="1782763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74121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GLSL Data Types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490774"/>
            <a:ext cx="7886700" cy="49744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100" dirty="0"/>
              <a:t>scalar types: </a:t>
            </a:r>
            <a:r>
              <a:rPr lang="en-US" sz="21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int</a:t>
            </a:r>
            <a:r>
              <a:rPr lang="en-US" sz="2100" b="1" dirty="0">
                <a:solidFill>
                  <a:srgbClr val="0000FF"/>
                </a:solidFill>
                <a:latin typeface="Courier New" panose="02070309020205020404" pitchFamily="49" charset="0"/>
              </a:rPr>
              <a:t>, float, </a:t>
            </a:r>
            <a:r>
              <a:rPr lang="en-US" sz="21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bool</a:t>
            </a:r>
            <a:endParaRPr lang="en-US" sz="2100" b="1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pPr lvl="1">
              <a:lnSpc>
                <a:spcPct val="90000"/>
              </a:lnSpc>
            </a:pPr>
            <a:r>
              <a:rPr lang="en-US" sz="2000" dirty="0"/>
              <a:t>No implicit conversion between types</a:t>
            </a:r>
          </a:p>
          <a:p>
            <a:pPr>
              <a:lnSpc>
                <a:spcPct val="90000"/>
              </a:lnSpc>
            </a:pPr>
            <a:r>
              <a:rPr lang="en-US" sz="2100" dirty="0"/>
              <a:t>Vectors: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Float: 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vec2, vec3, vec4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Also </a:t>
            </a:r>
            <a:r>
              <a:rPr lang="en-US" sz="2000" dirty="0" err="1"/>
              <a:t>int</a:t>
            </a:r>
            <a:r>
              <a:rPr lang="en-US" sz="2000" dirty="0"/>
              <a:t>: </a:t>
            </a:r>
            <a:r>
              <a:rPr lang="en-US" sz="20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ivec</a:t>
            </a:r>
            <a:r>
              <a:rPr lang="en-US" sz="2000" dirty="0"/>
              <a:t> and </a:t>
            </a:r>
            <a:r>
              <a:rPr lang="en-US" sz="2000" dirty="0" err="1"/>
              <a:t>bool</a:t>
            </a:r>
            <a:r>
              <a:rPr lang="en-US" sz="2000" dirty="0"/>
              <a:t>: </a:t>
            </a:r>
            <a:r>
              <a:rPr lang="en-US" sz="20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bvec</a:t>
            </a:r>
            <a:endParaRPr lang="en-US" sz="2000" b="1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pPr lvl="1">
              <a:lnSpc>
                <a:spcPct val="90000"/>
              </a:lnSpc>
            </a:pPr>
            <a:r>
              <a:rPr lang="en-US" sz="2000" dirty="0"/>
              <a:t>C++ style constructors</a:t>
            </a:r>
          </a:p>
          <a:p>
            <a:pPr lvl="2">
              <a:lnSpc>
                <a:spcPct val="90000"/>
              </a:lnSpc>
            </a:pPr>
            <a:r>
              <a:rPr lang="en-US" sz="1800" b="1" dirty="0">
                <a:solidFill>
                  <a:srgbClr val="0000FF"/>
                </a:solidFill>
                <a:latin typeface="Courier New" panose="02070309020205020404" pitchFamily="49" charset="0"/>
              </a:rPr>
              <a:t>vec3 a = vec3(1.0, 2.0, 3.0)</a:t>
            </a:r>
          </a:p>
          <a:p>
            <a:pPr lvl="2">
              <a:lnSpc>
                <a:spcPct val="90000"/>
              </a:lnSpc>
            </a:pPr>
            <a:r>
              <a:rPr lang="en-US" sz="1800" b="1" dirty="0">
                <a:solidFill>
                  <a:srgbClr val="0000FF"/>
                </a:solidFill>
                <a:latin typeface="Courier New" panose="02070309020205020404" pitchFamily="49" charset="0"/>
              </a:rPr>
              <a:t>vec2 b = vec2(a)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100" dirty="0"/>
              <a:t>Matrices (only float) : </a:t>
            </a:r>
            <a:r>
              <a:rPr lang="en-US" sz="2100" b="1" dirty="0">
                <a:solidFill>
                  <a:srgbClr val="0000FF"/>
                </a:solidFill>
                <a:latin typeface="Courier New" panose="02070309020205020404" pitchFamily="49" charset="0"/>
              </a:rPr>
              <a:t>mat2, mat3, mat4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Stored by columns order (OpenGL convention)</a:t>
            </a:r>
          </a:p>
          <a:p>
            <a:pPr lvl="1">
              <a:lnSpc>
                <a:spcPct val="90000"/>
              </a:lnSpc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mat2 m = mat2(1.0, 2.0, 3.0, 4.0);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Standard referencing m[column][row]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What is the value of 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m[0][1]</a:t>
            </a:r>
            <a:r>
              <a:rPr lang="en-US" sz="2000" dirty="0"/>
              <a:t>?</a:t>
            </a:r>
          </a:p>
          <a:p>
            <a:r>
              <a:rPr lang="en-US" dirty="0"/>
              <a:t>Qualifiers: </a:t>
            </a:r>
            <a:r>
              <a:rPr lang="en-US" sz="21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const</a:t>
            </a:r>
            <a:r>
              <a:rPr lang="en-US" sz="2100" b="1" dirty="0">
                <a:solidFill>
                  <a:srgbClr val="0000FF"/>
                </a:solidFill>
                <a:latin typeface="Courier New" panose="02070309020205020404" pitchFamily="49" charset="0"/>
              </a:rPr>
              <a:t>, attribute, uniform, varying</a:t>
            </a:r>
          </a:p>
        </p:txBody>
      </p:sp>
    </p:spTree>
    <p:extLst>
      <p:ext uri="{BB962C8B-B14F-4D97-AF65-F5344CB8AC3E}">
        <p14:creationId xmlns:p14="http://schemas.microsoft.com/office/powerpoint/2010/main" val="233978496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GLSL Qualifiers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GLSL has many of the same qualifiers such as </a:t>
            </a:r>
            <a:r>
              <a:rPr lang="en-US" sz="2800" b="1">
                <a:solidFill>
                  <a:srgbClr val="0000FF"/>
                </a:solidFill>
                <a:latin typeface="Courier New" panose="02070309020205020404" pitchFamily="49" charset="0"/>
              </a:rPr>
              <a:t>const</a:t>
            </a:r>
            <a:r>
              <a:rPr lang="en-US" sz="2800"/>
              <a:t> as C/C++</a:t>
            </a:r>
          </a:p>
          <a:p>
            <a:pPr lvl="1">
              <a:lnSpc>
                <a:spcPct val="80000"/>
              </a:lnSpc>
            </a:pPr>
            <a:r>
              <a:rPr lang="en-US" sz="2200"/>
              <a:t>The declaration is of a compile time constant </a:t>
            </a:r>
            <a:endParaRPr lang="en-US" sz="2300"/>
          </a:p>
          <a:p>
            <a:pPr>
              <a:lnSpc>
                <a:spcPct val="80000"/>
              </a:lnSpc>
            </a:pPr>
            <a:r>
              <a:rPr lang="en-US" sz="2800"/>
              <a:t>Need others due to the nature of the execution model</a:t>
            </a:r>
          </a:p>
          <a:p>
            <a:pPr lvl="1">
              <a:lnSpc>
                <a:spcPct val="80000"/>
              </a:lnSpc>
            </a:pPr>
            <a:r>
              <a:rPr lang="en-US"/>
              <a:t>attribute</a:t>
            </a:r>
          </a:p>
          <a:p>
            <a:pPr lvl="1">
              <a:lnSpc>
                <a:spcPct val="80000"/>
              </a:lnSpc>
            </a:pPr>
            <a:r>
              <a:rPr lang="en-US"/>
              <a:t>uniform</a:t>
            </a:r>
          </a:p>
          <a:p>
            <a:pPr lvl="1">
              <a:lnSpc>
                <a:spcPct val="80000"/>
              </a:lnSpc>
            </a:pPr>
            <a:r>
              <a:rPr lang="en-US"/>
              <a:t>varying</a:t>
            </a:r>
          </a:p>
          <a:p>
            <a:pPr>
              <a:lnSpc>
                <a:spcPct val="80000"/>
              </a:lnSpc>
            </a:pPr>
            <a:r>
              <a:rPr lang="en-US"/>
              <a:t>Qualifiers used for function calls</a:t>
            </a:r>
          </a:p>
          <a:p>
            <a:pPr lvl="1">
              <a:lnSpc>
                <a:spcPct val="80000"/>
              </a:lnSpc>
            </a:pPr>
            <a:r>
              <a:rPr lang="en-US"/>
              <a:t>in, out, inout</a:t>
            </a:r>
          </a:p>
        </p:txBody>
      </p:sp>
    </p:spTree>
    <p:extLst>
      <p:ext uri="{BB962C8B-B14F-4D97-AF65-F5344CB8AC3E}">
        <p14:creationId xmlns:p14="http://schemas.microsoft.com/office/powerpoint/2010/main" val="327320882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Attribute Qualifier</a:t>
            </a:r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900" dirty="0"/>
              <a:t>Global variables that change per vertex</a:t>
            </a:r>
          </a:p>
          <a:p>
            <a:pPr>
              <a:lnSpc>
                <a:spcPct val="80000"/>
              </a:lnSpc>
            </a:pPr>
            <a:r>
              <a:rPr lang="en-US" sz="1900" dirty="0"/>
              <a:t>Only are used in vertex </a:t>
            </a:r>
            <a:r>
              <a:rPr lang="en-US" sz="1900" dirty="0" err="1"/>
              <a:t>shaders</a:t>
            </a:r>
            <a:r>
              <a:rPr lang="en-US" sz="1900" dirty="0"/>
              <a:t> and read-only. </a:t>
            </a:r>
          </a:p>
          <a:p>
            <a:pPr>
              <a:lnSpc>
                <a:spcPct val="80000"/>
              </a:lnSpc>
            </a:pPr>
            <a:r>
              <a:rPr lang="en-US" sz="1900" dirty="0"/>
              <a:t>Pass values from the application to vertex </a:t>
            </a:r>
            <a:r>
              <a:rPr lang="en-US" sz="1900" dirty="0" err="1"/>
              <a:t>shaders</a:t>
            </a:r>
            <a:r>
              <a:rPr lang="en-US" sz="1900" dirty="0"/>
              <a:t>. </a:t>
            </a:r>
          </a:p>
          <a:p>
            <a:pPr>
              <a:lnSpc>
                <a:spcPct val="80000"/>
              </a:lnSpc>
            </a:pPr>
            <a:r>
              <a:rPr lang="en-US" sz="1900" dirty="0"/>
              <a:t>Number is limited, e.g. 32 (hardware-dependent)</a:t>
            </a:r>
          </a:p>
          <a:p>
            <a:pPr>
              <a:lnSpc>
                <a:spcPct val="80000"/>
              </a:lnSpc>
            </a:pPr>
            <a:r>
              <a:rPr lang="en-US" sz="2100" dirty="0"/>
              <a:t>Examples: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Built in (OpenGL state variables)</a:t>
            </a:r>
          </a:p>
          <a:p>
            <a:pPr lvl="2">
              <a:lnSpc>
                <a:spcPct val="80000"/>
              </a:lnSpc>
            </a:pPr>
            <a:r>
              <a:rPr lang="en-US" sz="16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gl_Vertex</a:t>
            </a:r>
            <a:endParaRPr lang="en-US" sz="1600" b="1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pPr lvl="2">
              <a:lnSpc>
                <a:spcPct val="80000"/>
              </a:lnSpc>
            </a:pPr>
            <a:r>
              <a:rPr lang="en-US" sz="16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gl_Color</a:t>
            </a:r>
            <a:endParaRPr lang="en-US" sz="1600" b="1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pPr lvl="2">
              <a:lnSpc>
                <a:spcPct val="80000"/>
              </a:lnSpc>
            </a:pPr>
            <a:r>
              <a:rPr lang="en-US" sz="16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gl_Normal</a:t>
            </a:r>
            <a:endParaRPr lang="en-US" sz="1600" b="1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pPr lvl="2">
              <a:lnSpc>
                <a:spcPct val="80000"/>
              </a:lnSpc>
            </a:pPr>
            <a:r>
              <a:rPr lang="en-US" sz="16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gl_SecondaryColor</a:t>
            </a:r>
            <a:endParaRPr lang="en-US" sz="1600" b="1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pPr lvl="2">
              <a:lnSpc>
                <a:spcPct val="80000"/>
              </a:lnSpc>
            </a:pPr>
            <a:r>
              <a:rPr lang="en-US" sz="16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gl_MultiTexCoordn</a:t>
            </a:r>
            <a:endParaRPr lang="en-US" sz="1600" b="1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pPr lvl="2">
              <a:lnSpc>
                <a:spcPct val="80000"/>
              </a:lnSpc>
            </a:pPr>
            <a:r>
              <a:rPr lang="en-US" sz="16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gl_FogCoord</a:t>
            </a:r>
            <a:endParaRPr lang="en-US" sz="1600" b="1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/>
              <a:t>User defined in vertex </a:t>
            </a:r>
            <a:r>
              <a:rPr lang="en-US" sz="2000" dirty="0" err="1"/>
              <a:t>shader</a:t>
            </a:r>
            <a:endParaRPr lang="en-US" sz="2000" dirty="0"/>
          </a:p>
          <a:p>
            <a:pPr lvl="2">
              <a:lnSpc>
                <a:spcPct val="80000"/>
              </a:lnSpc>
            </a:pPr>
            <a:r>
              <a:rPr lang="en-US" sz="1600" b="1" dirty="0">
                <a:solidFill>
                  <a:srgbClr val="0000FF"/>
                </a:solidFill>
                <a:latin typeface="Courier New" panose="02070309020205020404" pitchFamily="49" charset="0"/>
              </a:rPr>
              <a:t>attribute float temperature;</a:t>
            </a:r>
          </a:p>
          <a:p>
            <a:pPr lvl="2">
              <a:lnSpc>
                <a:spcPct val="80000"/>
              </a:lnSpc>
            </a:pPr>
            <a:r>
              <a:rPr lang="en-US" sz="1600" b="1" dirty="0">
                <a:solidFill>
                  <a:srgbClr val="0000FF"/>
                </a:solidFill>
                <a:latin typeface="Courier New" panose="02070309020205020404" pitchFamily="49" charset="0"/>
              </a:rPr>
              <a:t>attribute vec3 velocity;</a:t>
            </a:r>
          </a:p>
        </p:txBody>
      </p:sp>
    </p:spTree>
    <p:extLst>
      <p:ext uri="{BB962C8B-B14F-4D97-AF65-F5344CB8AC3E}">
        <p14:creationId xmlns:p14="http://schemas.microsoft.com/office/powerpoint/2010/main" val="168606100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Uniform Qualifier</a:t>
            </a:r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100"/>
              <a:t>Global variables that change less often, e.g. per primitive or object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May be used in both vertex and fragment shader 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Read-only 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passed from the OpenGL application to the shaders. 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may not be set inside </a:t>
            </a:r>
            <a:r>
              <a:rPr lang="en-US" sz="2000" b="1">
                <a:latin typeface="Courier New" panose="02070309020205020404" pitchFamily="49" charset="0"/>
              </a:rPr>
              <a:t>glBegin</a:t>
            </a:r>
            <a:r>
              <a:rPr lang="en-US" sz="2000"/>
              <a:t> and </a:t>
            </a:r>
            <a:r>
              <a:rPr lang="en-US" sz="2000" b="1">
                <a:latin typeface="Courier New" panose="02070309020205020404" pitchFamily="49" charset="0"/>
              </a:rPr>
              <a:t>glEnd </a:t>
            </a:r>
            <a:r>
              <a:rPr lang="en-US" sz="2000"/>
              <a:t>block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Number is limited, but a lot more than attribute variables</a:t>
            </a:r>
          </a:p>
          <a:p>
            <a:pPr>
              <a:lnSpc>
                <a:spcPct val="90000"/>
              </a:lnSpc>
            </a:pPr>
            <a:r>
              <a:rPr lang="en-US" sz="2100"/>
              <a:t>Built-in uniforms</a:t>
            </a:r>
          </a:p>
          <a:p>
            <a:pPr lvl="1">
              <a:lnSpc>
                <a:spcPct val="90000"/>
              </a:lnSpc>
            </a:pPr>
            <a:r>
              <a:rPr lang="en-US" sz="2000" b="1">
                <a:latin typeface="Courier New" panose="02070309020205020404" pitchFamily="49" charset="0"/>
              </a:rPr>
              <a:t>uniform mat4 gl_ModelViewMatrix;</a:t>
            </a:r>
          </a:p>
          <a:p>
            <a:pPr lvl="1">
              <a:lnSpc>
                <a:spcPct val="90000"/>
              </a:lnSpc>
            </a:pPr>
            <a:r>
              <a:rPr lang="en-US" sz="2000" b="1">
                <a:latin typeface="Courier New" panose="02070309020205020404" pitchFamily="49" charset="0"/>
              </a:rPr>
              <a:t>uniform mat4 gl_ProjectionMatrix;</a:t>
            </a:r>
          </a:p>
          <a:p>
            <a:pPr lvl="1">
              <a:lnSpc>
                <a:spcPct val="90000"/>
              </a:lnSpc>
            </a:pPr>
            <a:r>
              <a:rPr lang="en-US" sz="2000" b="1">
                <a:latin typeface="Courier New" panose="02070309020205020404" pitchFamily="49" charset="0"/>
              </a:rPr>
              <a:t>uniform mat4 gl_ModelViewProjectionMatrix;</a:t>
            </a:r>
          </a:p>
          <a:p>
            <a:pPr lvl="1">
              <a:lnSpc>
                <a:spcPct val="90000"/>
              </a:lnSpc>
            </a:pPr>
            <a:r>
              <a:rPr lang="en-US" sz="2000" b="1">
                <a:latin typeface="Courier New" panose="02070309020205020404" pitchFamily="49" charset="0"/>
              </a:rPr>
              <a:t>uniform mat4 gl_TextureMatrix[n];</a:t>
            </a:r>
          </a:p>
        </p:txBody>
      </p:sp>
    </p:spTree>
    <p:extLst>
      <p:ext uri="{BB962C8B-B14F-4D97-AF65-F5344CB8AC3E}">
        <p14:creationId xmlns:p14="http://schemas.microsoft.com/office/powerpoint/2010/main" val="370254291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Uniforms</a:t>
            </a:r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/>
              <a:t>Built-in uniforms</a:t>
            </a:r>
          </a:p>
          <a:p>
            <a:pPr lvl="1">
              <a:lnSpc>
                <a:spcPct val="80000"/>
              </a:lnSpc>
            </a:pPr>
            <a:r>
              <a:rPr lang="en-US" sz="2200" b="1">
                <a:latin typeface="Courier New" panose="02070309020205020404" pitchFamily="49" charset="0"/>
              </a:rPr>
              <a:t>uniform gl_LightSourceParameters gl_LightSource[gl_MaxLights];</a:t>
            </a:r>
          </a:p>
          <a:p>
            <a:pPr lvl="1">
              <a:lnSpc>
                <a:spcPct val="80000"/>
              </a:lnSpc>
            </a:pPr>
            <a:r>
              <a:rPr lang="en-US" sz="2200" b="1">
                <a:latin typeface="Courier New" panose="02070309020205020404" pitchFamily="49" charset="0"/>
              </a:rPr>
              <a:t>gl_LightSourceParameters</a:t>
            </a:r>
            <a:r>
              <a:rPr lang="en-US" sz="2200"/>
              <a:t> is a built-in struct describing OpenGL light sources</a:t>
            </a:r>
          </a:p>
          <a:p>
            <a:pPr lvl="1">
              <a:lnSpc>
                <a:spcPct val="80000"/>
              </a:lnSpc>
            </a:pPr>
            <a:r>
              <a:rPr lang="en-US" sz="2200"/>
              <a:t>…</a:t>
            </a:r>
          </a:p>
          <a:p>
            <a:pPr>
              <a:lnSpc>
                <a:spcPct val="80000"/>
              </a:lnSpc>
            </a:pPr>
            <a:r>
              <a:rPr lang="en-US" sz="2600"/>
              <a:t>User-defined uniforms</a:t>
            </a:r>
          </a:p>
          <a:p>
            <a:pPr lvl="1">
              <a:lnSpc>
                <a:spcPct val="80000"/>
              </a:lnSpc>
            </a:pPr>
            <a:r>
              <a:rPr lang="en-US" sz="2200"/>
              <a:t>Used to pass information to shader such as the bounding box of a primitive</a:t>
            </a:r>
          </a:p>
          <a:p>
            <a:pPr lvl="1">
              <a:lnSpc>
                <a:spcPct val="80000"/>
              </a:lnSpc>
            </a:pPr>
            <a:r>
              <a:rPr lang="en-US" sz="2200"/>
              <a:t>Example:</a:t>
            </a:r>
          </a:p>
          <a:p>
            <a:pPr lvl="2">
              <a:lnSpc>
                <a:spcPct val="80000"/>
              </a:lnSpc>
            </a:pPr>
            <a:r>
              <a:rPr lang="en-US" sz="2100" b="1">
                <a:solidFill>
                  <a:srgbClr val="0000FF"/>
                </a:solidFill>
                <a:latin typeface="Courier New" panose="02070309020205020404" pitchFamily="49" charset="0"/>
              </a:rPr>
              <a:t>uniform float myCurrentTime;</a:t>
            </a:r>
          </a:p>
          <a:p>
            <a:pPr lvl="2">
              <a:lnSpc>
                <a:spcPct val="80000"/>
              </a:lnSpc>
            </a:pPr>
            <a:r>
              <a:rPr lang="en-US" sz="2100" b="1">
                <a:solidFill>
                  <a:srgbClr val="0000FF"/>
                </a:solidFill>
                <a:latin typeface="Courier New" panose="02070309020205020404" pitchFamily="49" charset="0"/>
              </a:rPr>
              <a:t>uniform vec4 myAmbient;</a:t>
            </a:r>
          </a:p>
          <a:p>
            <a:pPr>
              <a:lnSpc>
                <a:spcPct val="80000"/>
              </a:lnSpc>
            </a:pPr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1729209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Buffering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Double buffering is a technique to avoid tearing/flickering</a:t>
            </a:r>
          </a:p>
          <a:p>
            <a:pPr lvl="1"/>
            <a:r>
              <a:rPr lang="en-US" dirty="0"/>
              <a:t>Problem happens when drawing and displaying the same buffer</a:t>
            </a:r>
          </a:p>
          <a:p>
            <a:pPr lvl="1"/>
            <a:r>
              <a:rPr lang="en-US" dirty="0"/>
              <a:t>Front (visible) and back (working) buffers</a:t>
            </a:r>
          </a:p>
          <a:p>
            <a:pPr lvl="1"/>
            <a:r>
              <a:rPr lang="en-US" dirty="0"/>
              <a:t>Swap them when back is ready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17</a:t>
            </a:fld>
            <a:endParaRPr lang="en-US"/>
          </a:p>
        </p:txBody>
      </p:sp>
      <p:pic>
        <p:nvPicPr>
          <p:cNvPr id="1026" name="Picture 2" descr="Image result for double buffering tea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24200"/>
            <a:ext cx="8048625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79241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Varying Qualifier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1900" dirty="0"/>
              <a:t>Used for passing interpolated data between a vertex </a:t>
            </a:r>
            <a:r>
              <a:rPr lang="en-US" sz="1900" dirty="0" err="1"/>
              <a:t>shader</a:t>
            </a:r>
            <a:r>
              <a:rPr lang="en-US" sz="1900" dirty="0"/>
              <a:t> and a fragment </a:t>
            </a:r>
            <a:r>
              <a:rPr lang="en-US" sz="1900" dirty="0" err="1"/>
              <a:t>shader</a:t>
            </a:r>
            <a:r>
              <a:rPr lang="en-US" sz="1900" dirty="0"/>
              <a:t>. </a:t>
            </a:r>
          </a:p>
          <a:p>
            <a:pPr lvl="1">
              <a:lnSpc>
                <a:spcPct val="80000"/>
              </a:lnSpc>
            </a:pPr>
            <a:r>
              <a:rPr lang="en-US" sz="1700" dirty="0"/>
              <a:t>Available for writing in the vertex </a:t>
            </a:r>
            <a:r>
              <a:rPr lang="en-US" sz="1700" dirty="0" err="1"/>
              <a:t>shader</a:t>
            </a:r>
            <a:r>
              <a:rPr lang="en-US" sz="17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1700" dirty="0"/>
              <a:t>read-only in a fragment </a:t>
            </a:r>
            <a:r>
              <a:rPr lang="en-US" sz="1700" dirty="0" err="1"/>
              <a:t>shader</a:t>
            </a:r>
            <a:r>
              <a:rPr lang="en-US" sz="1700" dirty="0"/>
              <a:t>. </a:t>
            </a:r>
          </a:p>
          <a:p>
            <a:pPr>
              <a:lnSpc>
                <a:spcPct val="80000"/>
              </a:lnSpc>
            </a:pPr>
            <a:r>
              <a:rPr lang="en-US" sz="1900" dirty="0"/>
              <a:t>Automatically interpolated by the rasterizer</a:t>
            </a:r>
          </a:p>
          <a:p>
            <a:pPr>
              <a:lnSpc>
                <a:spcPct val="80000"/>
              </a:lnSpc>
            </a:pPr>
            <a:r>
              <a:rPr lang="en-US" sz="1900" dirty="0"/>
              <a:t>Built in</a:t>
            </a:r>
          </a:p>
          <a:p>
            <a:pPr lvl="1">
              <a:lnSpc>
                <a:spcPct val="80000"/>
              </a:lnSpc>
            </a:pPr>
            <a:r>
              <a:rPr lang="en-US" sz="1700" dirty="0"/>
              <a:t>Vertex colors: 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varying vec4 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gl_FrontColor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; // vertex</a:t>
            </a:r>
          </a:p>
          <a:p>
            <a:pPr lvl="1">
              <a:lnSpc>
                <a:spcPct val="80000"/>
              </a:lnSpc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varying vec4 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gl_BackColor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; // vertex</a:t>
            </a:r>
          </a:p>
          <a:p>
            <a:pPr lvl="1">
              <a:lnSpc>
                <a:spcPct val="80000"/>
              </a:lnSpc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varying vec4 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gl_Color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;  // fragment</a:t>
            </a:r>
          </a:p>
          <a:p>
            <a:pPr lvl="1">
              <a:lnSpc>
                <a:spcPct val="80000"/>
              </a:lnSpc>
            </a:pPr>
            <a:r>
              <a:rPr lang="en-US" sz="1700" dirty="0"/>
              <a:t>Texture coordinates: 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varying vec4</a:t>
            </a:r>
            <a:r>
              <a:rPr lang="en-US" sz="1700" dirty="0"/>
              <a:t> 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gl_TexCoord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[];//both</a:t>
            </a:r>
          </a:p>
          <a:p>
            <a:pPr lvl="1">
              <a:lnSpc>
                <a:spcPct val="80000"/>
              </a:lnSpc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…</a:t>
            </a:r>
          </a:p>
          <a:p>
            <a:pPr>
              <a:lnSpc>
                <a:spcPct val="80000"/>
              </a:lnSpc>
            </a:pPr>
            <a:r>
              <a:rPr lang="en-US" sz="1900" dirty="0"/>
              <a:t>User defined varying variables</a:t>
            </a:r>
          </a:p>
          <a:p>
            <a:pPr lvl="1">
              <a:lnSpc>
                <a:spcPct val="80000"/>
              </a:lnSpc>
            </a:pPr>
            <a:r>
              <a:rPr lang="en-US" sz="1700" dirty="0"/>
              <a:t>Requires a matching definition in the vertex and fragment </a:t>
            </a:r>
            <a:r>
              <a:rPr lang="en-US" sz="1700" dirty="0" err="1"/>
              <a:t>shader</a:t>
            </a:r>
            <a:endParaRPr lang="en-US" sz="1700" dirty="0"/>
          </a:p>
          <a:p>
            <a:pPr lvl="1">
              <a:lnSpc>
                <a:spcPct val="80000"/>
              </a:lnSpc>
            </a:pPr>
            <a:r>
              <a:rPr lang="en-US" sz="1700" dirty="0"/>
              <a:t>For example 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varying vec3 normal</a:t>
            </a:r>
            <a:r>
              <a:rPr lang="en-US" sz="1700" dirty="0"/>
              <a:t> can be used for per-pixel lighting</a:t>
            </a:r>
          </a:p>
        </p:txBody>
      </p:sp>
    </p:spTree>
    <p:extLst>
      <p:ext uri="{BB962C8B-B14F-4D97-AF65-F5344CB8AC3E}">
        <p14:creationId xmlns:p14="http://schemas.microsoft.com/office/powerpoint/2010/main" val="382751767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GLSL Syntax: Vectors </a:t>
            </a:r>
            <a:endParaRPr lang="zh-CN" altLang="en-US"/>
          </a:p>
        </p:txBody>
      </p:sp>
      <p:sp>
        <p:nvSpPr>
          <p:cNvPr id="1229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Swizzle: select or rearrange components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721217" y="2590799"/>
            <a:ext cx="7547019" cy="358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vec4 </a:t>
            </a:r>
            <a:r>
              <a:rPr lang="en-US" altLang="zh-CN" b="1" dirty="0">
                <a:latin typeface="Courier New" panose="02070309020205020404" pitchFamily="49" charset="0"/>
              </a:rPr>
              <a:t>c = </a:t>
            </a:r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vec4</a:t>
            </a:r>
            <a:r>
              <a:rPr lang="en-US" altLang="zh-CN" b="1" dirty="0">
                <a:latin typeface="Courier New" panose="02070309020205020404" pitchFamily="49" charset="0"/>
              </a:rPr>
              <a:t>(0.5, 1.0, 0.8, 1.0);</a:t>
            </a:r>
          </a:p>
          <a:p>
            <a:endParaRPr lang="en-US" altLang="zh-CN" b="1" dirty="0"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vec3 </a:t>
            </a:r>
            <a:r>
              <a:rPr lang="en-US" altLang="zh-CN" b="1" dirty="0" err="1">
                <a:latin typeface="Courier New" panose="02070309020205020404" pitchFamily="49" charset="0"/>
              </a:rPr>
              <a:t>rgb</a:t>
            </a:r>
            <a:r>
              <a:rPr lang="en-US" altLang="zh-CN" b="1" dirty="0">
                <a:latin typeface="Courier New" panose="02070309020205020404" pitchFamily="49" charset="0"/>
              </a:rPr>
              <a:t> = </a:t>
            </a:r>
            <a:r>
              <a:rPr lang="en-US" altLang="zh-CN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c</a:t>
            </a:r>
            <a:r>
              <a:rPr lang="en-US" altLang="zh-CN" b="1" dirty="0" err="1">
                <a:latin typeface="Courier New" panose="02070309020205020404" pitchFamily="49" charset="0"/>
              </a:rPr>
              <a:t>.rgb</a:t>
            </a:r>
            <a:r>
              <a:rPr lang="en-US" altLang="zh-CN" b="1" dirty="0">
                <a:latin typeface="Courier New" panose="02070309020205020404" pitchFamily="49" charset="0"/>
              </a:rPr>
              <a:t>; 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[0.5, 1.0, 0.8]</a:t>
            </a:r>
          </a:p>
          <a:p>
            <a:endParaRPr lang="en-US" altLang="zh-CN" b="1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vec3 </a:t>
            </a:r>
            <a:r>
              <a:rPr lang="en-US" altLang="zh-CN" b="1" dirty="0" err="1">
                <a:latin typeface="Courier New" panose="02070309020205020404" pitchFamily="49" charset="0"/>
              </a:rPr>
              <a:t>bgr</a:t>
            </a:r>
            <a:r>
              <a:rPr lang="en-US" altLang="zh-CN" b="1" dirty="0">
                <a:latin typeface="Courier New" panose="02070309020205020404" pitchFamily="49" charset="0"/>
              </a:rPr>
              <a:t> = </a:t>
            </a:r>
            <a:r>
              <a:rPr lang="en-US" altLang="zh-CN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c</a:t>
            </a:r>
            <a:r>
              <a:rPr lang="en-US" altLang="zh-CN" b="1" dirty="0" err="1">
                <a:latin typeface="Courier New" panose="02070309020205020404" pitchFamily="49" charset="0"/>
              </a:rPr>
              <a:t>.bgr</a:t>
            </a:r>
            <a:r>
              <a:rPr lang="en-US" altLang="zh-CN" b="1" dirty="0">
                <a:latin typeface="Courier New" panose="02070309020205020404" pitchFamily="49" charset="0"/>
              </a:rPr>
              <a:t>; 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[0.8, 1.0, 0.5]</a:t>
            </a:r>
          </a:p>
          <a:p>
            <a:endParaRPr lang="en-US" altLang="zh-CN" b="1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vec3 </a:t>
            </a:r>
            <a:r>
              <a:rPr lang="en-US" altLang="zh-CN" b="1" dirty="0" err="1">
                <a:latin typeface="Courier New" panose="02070309020205020404" pitchFamily="49" charset="0"/>
              </a:rPr>
              <a:t>rrr</a:t>
            </a:r>
            <a:r>
              <a:rPr lang="en-US" altLang="zh-CN" b="1" dirty="0">
                <a:latin typeface="Courier New" panose="02070309020205020404" pitchFamily="49" charset="0"/>
              </a:rPr>
              <a:t> = </a:t>
            </a:r>
            <a:r>
              <a:rPr lang="en-US" altLang="zh-CN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c</a:t>
            </a:r>
            <a:r>
              <a:rPr lang="en-US" altLang="zh-CN" b="1" dirty="0" err="1">
                <a:latin typeface="Courier New" panose="02070309020205020404" pitchFamily="49" charset="0"/>
              </a:rPr>
              <a:t>.rrr</a:t>
            </a:r>
            <a:r>
              <a:rPr lang="en-US" altLang="zh-CN" b="1" dirty="0">
                <a:latin typeface="Courier New" panose="02070309020205020404" pitchFamily="49" charset="0"/>
              </a:rPr>
              <a:t>; 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[0.5, 0.5, 0.5]</a:t>
            </a:r>
          </a:p>
          <a:p>
            <a:endParaRPr lang="en-US" altLang="zh-CN" b="1" dirty="0">
              <a:latin typeface="Courier New" panose="02070309020205020404" pitchFamily="49" charset="0"/>
            </a:endParaRPr>
          </a:p>
          <a:p>
            <a:r>
              <a:rPr lang="en-US" altLang="zh-CN" b="1" dirty="0" err="1">
                <a:latin typeface="Courier New" panose="02070309020205020404" pitchFamily="49" charset="0"/>
              </a:rPr>
              <a:t>c.a</a:t>
            </a:r>
            <a:r>
              <a:rPr lang="en-US" altLang="zh-CN" b="1" dirty="0">
                <a:latin typeface="Courier New" panose="02070309020205020404" pitchFamily="49" charset="0"/>
              </a:rPr>
              <a:t> = 0.5;        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[0.5, 1.0, 0.8, 0.5]</a:t>
            </a:r>
            <a:endParaRPr lang="en-US" altLang="zh-CN" b="1" dirty="0"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b="1" dirty="0" err="1">
                <a:latin typeface="Courier New" panose="02070309020205020404" pitchFamily="49" charset="0"/>
              </a:rPr>
              <a:t>c.rb</a:t>
            </a:r>
            <a:r>
              <a:rPr lang="en-US" altLang="zh-CN" b="1" dirty="0">
                <a:latin typeface="Courier New" panose="02070309020205020404" pitchFamily="49" charset="0"/>
              </a:rPr>
              <a:t> = 0.0;       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[0.0, 1.0, 0.0, 0.5]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zh-CN" b="1" dirty="0">
              <a:solidFill>
                <a:srgbClr val="009900"/>
              </a:solidFill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 </a:t>
            </a:r>
            <a:r>
              <a:rPr lang="en-US" altLang="zh-CN" b="1" dirty="0">
                <a:latin typeface="Courier New" panose="02070309020205020404" pitchFamily="49" charset="0"/>
              </a:rPr>
              <a:t>g = </a:t>
            </a:r>
            <a:r>
              <a:rPr lang="en-US" altLang="zh-CN" b="1" dirty="0" err="1">
                <a:latin typeface="Courier New" panose="02070309020205020404" pitchFamily="49" charset="0"/>
              </a:rPr>
              <a:t>rgb</a:t>
            </a:r>
            <a:r>
              <a:rPr lang="en-US" altLang="zh-CN" b="1" dirty="0">
                <a:latin typeface="Courier New" panose="02070309020205020404" pitchFamily="49" charset="0"/>
              </a:rPr>
              <a:t>[1];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  // 0.5, indexing, not </a:t>
            </a:r>
            <a:r>
              <a:rPr lang="en-US" altLang="zh-CN" b="1" dirty="0" err="1">
                <a:solidFill>
                  <a:srgbClr val="009900"/>
                </a:solidFill>
                <a:latin typeface="Courier New" panose="02070309020205020404" pitchFamily="49" charset="0"/>
              </a:rPr>
              <a:t>swizzling</a:t>
            </a:r>
            <a:endParaRPr lang="en-US" altLang="zh-CN" b="1" dirty="0">
              <a:solidFill>
                <a:srgbClr val="009900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87394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Swizzling and Selection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100" dirty="0"/>
              <a:t>Can refer to vector or matrix elements by element using [ ] operator or selection (.) operator with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x, y, z, w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r, g, b, a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s, t, p, q</a:t>
            </a:r>
          </a:p>
          <a:p>
            <a:pPr lvl="1">
              <a:lnSpc>
                <a:spcPct val="90000"/>
              </a:lnSpc>
            </a:pPr>
            <a:r>
              <a:rPr lang="en-US" sz="20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vec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 v4 = (1.0, 2.0, 3.0, 4.0);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v4[2], v4.b, v4.z, v4.p</a:t>
            </a:r>
            <a:r>
              <a:rPr lang="en-US" sz="2000" dirty="0"/>
              <a:t> are the same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What are 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v4.xy, v4.rga, v4.zzz</a:t>
            </a:r>
            <a:r>
              <a:rPr lang="en-US" sz="2000" dirty="0"/>
              <a:t> ?</a:t>
            </a:r>
          </a:p>
          <a:p>
            <a:pPr>
              <a:lnSpc>
                <a:spcPct val="90000"/>
              </a:lnSpc>
            </a:pPr>
            <a:r>
              <a:rPr lang="en-US" sz="2100" b="1" dirty="0" err="1"/>
              <a:t>Swizzling</a:t>
            </a:r>
            <a:r>
              <a:rPr lang="en-US" sz="2100" dirty="0"/>
              <a:t> operator lets us manipulate components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vec4 a;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20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a.yz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 = vec2(1.0, 2.0);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9511438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GLSL Syntax: Matrices</a:t>
            </a:r>
            <a:endParaRPr lang="zh-CN" altLang="en-US"/>
          </a:p>
        </p:txBody>
      </p:sp>
      <p:sp>
        <p:nvSpPr>
          <p:cNvPr id="1331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/>
          </a:p>
          <a:p>
            <a:r>
              <a:rPr lang="en-US" altLang="zh-CN"/>
              <a:t>Matrices  are built-in types:</a:t>
            </a:r>
          </a:p>
          <a:p>
            <a:pPr lvl="1"/>
            <a:r>
              <a:rPr lang="en-US" altLang="zh-CN"/>
              <a:t>Square: </a:t>
            </a:r>
            <a:r>
              <a:rPr lang="en-US" altLang="zh-CN">
                <a:solidFill>
                  <a:srgbClr val="0000FF"/>
                </a:solidFill>
                <a:latin typeface="Courier New" panose="02070309020205020404" pitchFamily="49" charset="0"/>
              </a:rPr>
              <a:t>mat2</a:t>
            </a:r>
            <a:r>
              <a:rPr lang="en-US" altLang="zh-CN"/>
              <a:t>, </a:t>
            </a:r>
            <a:r>
              <a:rPr lang="en-US" altLang="zh-CN">
                <a:solidFill>
                  <a:srgbClr val="0000FF"/>
                </a:solidFill>
                <a:latin typeface="Courier New" panose="02070309020205020404" pitchFamily="49" charset="0"/>
              </a:rPr>
              <a:t>mat3</a:t>
            </a:r>
            <a:r>
              <a:rPr lang="en-US" altLang="zh-CN"/>
              <a:t>, </a:t>
            </a:r>
            <a:r>
              <a:rPr lang="en-US" altLang="zh-CN">
                <a:solidFill>
                  <a:srgbClr val="0000FF"/>
                </a:solidFill>
                <a:latin typeface="Courier New" panose="02070309020205020404" pitchFamily="49" charset="0"/>
              </a:rPr>
              <a:t>mat4</a:t>
            </a:r>
          </a:p>
          <a:p>
            <a:pPr lvl="1"/>
            <a:r>
              <a:rPr lang="en-US" altLang="zh-CN"/>
              <a:t>Rectangular: </a:t>
            </a:r>
            <a:r>
              <a:rPr lang="en-US" altLang="zh-CN">
                <a:solidFill>
                  <a:srgbClr val="0000FF"/>
                </a:solidFill>
                <a:latin typeface="Courier New" panose="02070309020205020404" pitchFamily="49" charset="0"/>
              </a:rPr>
              <a:t>mat</a:t>
            </a:r>
            <a:r>
              <a:rPr lang="en-US" altLang="zh-CN" i="1">
                <a:solidFill>
                  <a:srgbClr val="0000FF"/>
                </a:solidFill>
                <a:latin typeface="Courier New" panose="02070309020205020404" pitchFamily="49" charset="0"/>
              </a:rPr>
              <a:t>m</a:t>
            </a:r>
            <a:r>
              <a:rPr lang="en-US" altLang="zh-CN">
                <a:solidFill>
                  <a:srgbClr val="0000FF"/>
                </a:solidFill>
                <a:latin typeface="Courier New" panose="02070309020205020404" pitchFamily="49" charset="0"/>
              </a:rPr>
              <a:t>x</a:t>
            </a:r>
            <a:r>
              <a:rPr lang="en-US" altLang="zh-CN" i="1">
                <a:solidFill>
                  <a:srgbClr val="0000FF"/>
                </a:solidFill>
                <a:latin typeface="Courier New" panose="02070309020205020404" pitchFamily="49" charset="0"/>
              </a:rPr>
              <a:t>n</a:t>
            </a:r>
            <a:r>
              <a:rPr lang="en-US" altLang="zh-CN"/>
              <a:t>        </a:t>
            </a:r>
            <a:r>
              <a:rPr lang="en-US" altLang="zh-CN">
                <a:solidFill>
                  <a:srgbClr val="0000FF"/>
                </a:solidFill>
                <a:latin typeface="Courier New" panose="02070309020205020404" pitchFamily="49" charset="0"/>
              </a:rPr>
              <a:t>m</a:t>
            </a:r>
            <a:r>
              <a:rPr lang="en-US" altLang="zh-CN"/>
              <a:t> columns, </a:t>
            </a:r>
            <a:r>
              <a:rPr lang="en-US" altLang="zh-CN">
                <a:solidFill>
                  <a:srgbClr val="0000FF"/>
                </a:solidFill>
                <a:latin typeface="Courier New" panose="02070309020205020404" pitchFamily="49" charset="0"/>
              </a:rPr>
              <a:t>n</a:t>
            </a:r>
            <a:r>
              <a:rPr lang="en-US" altLang="zh-CN"/>
              <a:t> rows</a:t>
            </a:r>
          </a:p>
          <a:p>
            <a:pPr lvl="1"/>
            <a:endParaRPr lang="en-US" altLang="zh-CN"/>
          </a:p>
          <a:p>
            <a:r>
              <a:rPr lang="en-US" altLang="zh-CN"/>
              <a:t>Stored column major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49076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GLSL Syntax: Matrices</a:t>
            </a:r>
            <a:endParaRPr lang="zh-CN" altLang="en-US"/>
          </a:p>
        </p:txBody>
      </p:sp>
      <p:sp>
        <p:nvSpPr>
          <p:cNvPr id="14339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Constructors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Accessing elements</a:t>
            </a:r>
          </a:p>
          <a:p>
            <a:endParaRPr lang="zh-CN" altLang="en-US" dirty="0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914400" y="2376488"/>
            <a:ext cx="7315200" cy="1255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mat3 </a:t>
            </a:r>
            <a:r>
              <a:rPr lang="en-US" altLang="zh-CN" b="1" dirty="0" err="1">
                <a:latin typeface="Courier New" panose="02070309020205020404" pitchFamily="49" charset="0"/>
              </a:rPr>
              <a:t>i</a:t>
            </a:r>
            <a:r>
              <a:rPr lang="en-US" altLang="zh-CN" b="1" dirty="0">
                <a:latin typeface="Courier New" panose="02070309020205020404" pitchFamily="49" charset="0"/>
              </a:rPr>
              <a:t> = </a:t>
            </a:r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mat3</a:t>
            </a:r>
            <a:r>
              <a:rPr lang="en-US" altLang="zh-CN" b="1" dirty="0">
                <a:latin typeface="Courier New" panose="02070309020205020404" pitchFamily="49" charset="0"/>
              </a:rPr>
              <a:t>(1.0);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 // 3x3 identity matrix</a:t>
            </a:r>
            <a:endParaRPr lang="en-US" altLang="zh-CN" b="1" dirty="0">
              <a:latin typeface="Courier New" panose="02070309020205020404" pitchFamily="49" charset="0"/>
            </a:endParaRPr>
          </a:p>
          <a:p>
            <a:endParaRPr lang="en-US" altLang="zh-CN" b="1" dirty="0"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mat2 </a:t>
            </a:r>
            <a:r>
              <a:rPr lang="en-US" altLang="zh-CN" b="1" dirty="0">
                <a:latin typeface="Courier New" panose="02070309020205020404" pitchFamily="49" charset="0"/>
              </a:rPr>
              <a:t>m = </a:t>
            </a:r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mat2</a:t>
            </a:r>
            <a:r>
              <a:rPr lang="en-US" altLang="zh-CN" b="1" dirty="0">
                <a:latin typeface="Courier New" panose="02070309020205020404" pitchFamily="49" charset="0"/>
              </a:rPr>
              <a:t>(1.0, 2.0, 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[1.0 3.0]</a:t>
            </a:r>
            <a:endParaRPr lang="en-US" altLang="zh-CN" b="1" dirty="0">
              <a:latin typeface="Courier New" panose="02070309020205020404" pitchFamily="49" charset="0"/>
            </a:endParaRPr>
          </a:p>
          <a:p>
            <a:r>
              <a:rPr lang="en-US" altLang="zh-CN" b="1" dirty="0">
                <a:latin typeface="Courier New" panose="02070309020205020404" pitchFamily="49" charset="0"/>
              </a:rPr>
              <a:t>              3.0, 4.0);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[2.0 4.0]</a:t>
            </a:r>
            <a:endParaRPr lang="en-US" altLang="zh-CN" b="1" dirty="0">
              <a:latin typeface="Courier New" panose="02070309020205020404" pitchFamily="49" charset="0"/>
            </a:endParaRPr>
          </a:p>
          <a:p>
            <a:endParaRPr lang="en-US" altLang="zh-CN" sz="1400" dirty="0"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zh-CN" sz="1400" dirty="0">
              <a:solidFill>
                <a:srgbClr val="0000FF"/>
              </a:solidFill>
              <a:latin typeface="Courier New" panose="02070309020205020404" pitchFamily="49" charset="0"/>
            </a:endParaRPr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914400" y="4571999"/>
            <a:ext cx="7600950" cy="1739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 </a:t>
            </a:r>
            <a:r>
              <a:rPr lang="en-US" altLang="zh-CN" b="1" dirty="0">
                <a:latin typeface="Courier New" panose="02070309020205020404" pitchFamily="49" charset="0"/>
              </a:rPr>
              <a:t>f = m[column][row];</a:t>
            </a:r>
          </a:p>
          <a:p>
            <a:endParaRPr lang="en-US" altLang="zh-CN" b="1" dirty="0"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 </a:t>
            </a:r>
            <a:r>
              <a:rPr lang="en-US" altLang="zh-CN" b="1" dirty="0">
                <a:latin typeface="Courier New" panose="02070309020205020404" pitchFamily="49" charset="0"/>
              </a:rPr>
              <a:t>x = m[0].x;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x component of first column</a:t>
            </a:r>
          </a:p>
          <a:p>
            <a:endParaRPr lang="en-US" altLang="zh-CN" b="1" dirty="0"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vec2 </a:t>
            </a:r>
            <a:r>
              <a:rPr lang="en-US" altLang="zh-CN" b="1" dirty="0" err="1">
                <a:latin typeface="Courier New" panose="02070309020205020404" pitchFamily="49" charset="0"/>
              </a:rPr>
              <a:t>yz</a:t>
            </a:r>
            <a:r>
              <a:rPr lang="en-US" altLang="zh-CN" b="1" dirty="0">
                <a:latin typeface="Courier New" panose="02070309020205020404" pitchFamily="49" charset="0"/>
              </a:rPr>
              <a:t> = m[1].</a:t>
            </a:r>
            <a:r>
              <a:rPr lang="en-US" altLang="zh-CN" b="1" dirty="0" err="1">
                <a:latin typeface="Courier New" panose="02070309020205020404" pitchFamily="49" charset="0"/>
              </a:rPr>
              <a:t>yz</a:t>
            </a:r>
            <a:r>
              <a:rPr lang="en-US" altLang="zh-CN" b="1" dirty="0">
                <a:latin typeface="Courier New" panose="02070309020205020404" pitchFamily="49" charset="0"/>
              </a:rPr>
              <a:t>;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</a:t>
            </a:r>
            <a:r>
              <a:rPr lang="en-US" altLang="zh-CN" b="1" dirty="0" err="1">
                <a:solidFill>
                  <a:srgbClr val="009900"/>
                </a:solidFill>
                <a:latin typeface="Courier New" panose="02070309020205020404" pitchFamily="49" charset="0"/>
              </a:rPr>
              <a:t>yz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 components of second column</a:t>
            </a:r>
          </a:p>
          <a:p>
            <a:endParaRPr lang="en-US" altLang="zh-CN" sz="1400" dirty="0">
              <a:latin typeface="Courier New" panose="02070309020205020404" pitchFamily="49" charset="0"/>
            </a:endParaRPr>
          </a:p>
          <a:p>
            <a:endParaRPr lang="en-US" altLang="zh-CN" sz="1400" dirty="0">
              <a:latin typeface="Courier New" panose="02070309020205020404" pitchFamily="49" charset="0"/>
            </a:endParaRPr>
          </a:p>
          <a:p>
            <a:endParaRPr lang="en-US" altLang="zh-CN" sz="1400" dirty="0"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zh-CN" sz="1400" dirty="0">
              <a:solidFill>
                <a:srgbClr val="0000FF"/>
              </a:solidFill>
              <a:latin typeface="Courier New" panose="02070309020205020404" pitchFamily="49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943600" y="4197350"/>
            <a:ext cx="2286000" cy="7239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000000"/>
                </a:solidFill>
              </a:rPr>
              <a:t>Treat matrix as array of column vectors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340968" y="6039102"/>
            <a:ext cx="2286000" cy="5651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000000"/>
                </a:solidFill>
              </a:rPr>
              <a:t>Can swizzle too!</a:t>
            </a:r>
            <a:endParaRPr lang="zh-CN" altLang="en-US">
              <a:solidFill>
                <a:srgbClr val="000000"/>
              </a:solidFill>
            </a:endParaRPr>
          </a:p>
        </p:txBody>
      </p:sp>
      <p:cxnSp>
        <p:nvCxnSpPr>
          <p:cNvPr id="9" name="直接箭头连接符 8"/>
          <p:cNvCxnSpPr>
            <a:stCxn id="6" idx="1"/>
          </p:cNvCxnSpPr>
          <p:nvPr/>
        </p:nvCxnSpPr>
        <p:spPr>
          <a:xfrm flipH="1">
            <a:off x="3271234" y="4559300"/>
            <a:ext cx="2672366" cy="6510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cxnSp>
        <p:nvCxnSpPr>
          <p:cNvPr id="11" name="直接箭头连接符 10"/>
          <p:cNvCxnSpPr/>
          <p:nvPr/>
        </p:nvCxnSpPr>
        <p:spPr>
          <a:xfrm flipH="1" flipV="1">
            <a:off x="3271234" y="5969358"/>
            <a:ext cx="3084490" cy="342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427881587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Operators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Matrix multiplication is implemented using * operator</a:t>
            </a:r>
          </a:p>
          <a:p>
            <a:pPr lvl="1"/>
            <a:r>
              <a:rPr lang="en-US" b="1">
                <a:latin typeface="Courier New" panose="02070309020205020404" pitchFamily="49" charset="0"/>
              </a:rPr>
              <a:t>mat4 m4, n4;</a:t>
            </a:r>
          </a:p>
          <a:p>
            <a:pPr lvl="1"/>
            <a:r>
              <a:rPr lang="en-US" b="1">
                <a:latin typeface="Courier New" panose="02070309020205020404" pitchFamily="49" charset="0"/>
              </a:rPr>
              <a:t>vec4 v4;</a:t>
            </a:r>
          </a:p>
          <a:p>
            <a:pPr lvl="1"/>
            <a:r>
              <a:rPr lang="en-US" b="1">
                <a:latin typeface="Courier New" panose="02070309020205020404" pitchFamily="49" charset="0"/>
              </a:rPr>
              <a:t>m4 * v4 // a vec4</a:t>
            </a:r>
          </a:p>
          <a:p>
            <a:pPr lvl="1"/>
            <a:r>
              <a:rPr lang="en-US" b="1">
                <a:latin typeface="Courier New" panose="02070309020205020404" pitchFamily="49" charset="0"/>
              </a:rPr>
              <a:t>v4 * m4 // a vec4</a:t>
            </a:r>
          </a:p>
          <a:p>
            <a:pPr lvl="1"/>
            <a:r>
              <a:rPr lang="en-US" b="1">
                <a:latin typeface="Courier New" panose="02070309020205020404" pitchFamily="49" charset="0"/>
              </a:rPr>
              <a:t>m4 * n4 // a mat4</a:t>
            </a:r>
          </a:p>
          <a:p>
            <a:pPr lvl="1"/>
            <a:endParaRPr lang="en-US" b="1"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35717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500"/>
              <a:t>GLSL Syntax: Vectors and Matrices</a:t>
            </a:r>
            <a:endParaRPr lang="zh-CN" altLang="en-US" sz="4500"/>
          </a:p>
        </p:txBody>
      </p:sp>
      <p:sp>
        <p:nvSpPr>
          <p:cNvPr id="15363" name="内容占位符 2"/>
          <p:cNvSpPr>
            <a:spLocks noGrp="1"/>
          </p:cNvSpPr>
          <p:nvPr>
            <p:ph idx="1"/>
          </p:nvPr>
        </p:nvSpPr>
        <p:spPr>
          <a:xfrm>
            <a:off x="628650" y="1442434"/>
            <a:ext cx="7886700" cy="4734529"/>
          </a:xfrm>
        </p:spPr>
        <p:txBody>
          <a:bodyPr/>
          <a:lstStyle/>
          <a:p>
            <a:endParaRPr lang="en-US" altLang="zh-CN" dirty="0"/>
          </a:p>
          <a:p>
            <a:r>
              <a:rPr lang="en-US" altLang="zh-CN" dirty="0"/>
              <a:t>Matrix and vector operations are easy and fast:</a:t>
            </a:r>
          </a:p>
          <a:p>
            <a:endParaRPr lang="zh-CN" altLang="en-US" dirty="0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914400" y="2614411"/>
            <a:ext cx="7431110" cy="3633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vec3 </a:t>
            </a:r>
            <a:r>
              <a:rPr lang="en-US" altLang="zh-CN" b="1" dirty="0">
                <a:latin typeface="Courier New" panose="02070309020205020404" pitchFamily="49" charset="0"/>
              </a:rPr>
              <a:t>xyz =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...</a:t>
            </a:r>
            <a:endParaRPr lang="en-US" altLang="zh-CN" b="1" dirty="0">
              <a:latin typeface="Courier New" panose="02070309020205020404" pitchFamily="49" charset="0"/>
            </a:endParaRPr>
          </a:p>
          <a:p>
            <a:endParaRPr lang="en-US" altLang="zh-CN" b="1" dirty="0"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vec3</a:t>
            </a:r>
            <a:r>
              <a:rPr lang="en-US" altLang="zh-CN" b="1" dirty="0">
                <a:latin typeface="Courier New" panose="02070309020205020404" pitchFamily="49" charset="0"/>
              </a:rPr>
              <a:t> v0 = 2.0 * xyz;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scale</a:t>
            </a:r>
            <a:endParaRPr lang="en-US" altLang="zh-CN" b="1" dirty="0"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vec3</a:t>
            </a:r>
            <a:r>
              <a:rPr lang="en-US" altLang="zh-CN" b="1" dirty="0">
                <a:latin typeface="Courier New" panose="02070309020205020404" pitchFamily="49" charset="0"/>
              </a:rPr>
              <a:t> v1 = v0 + xyz; 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component-wise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vec3</a:t>
            </a:r>
            <a:r>
              <a:rPr lang="en-US" altLang="zh-CN" b="1" dirty="0">
                <a:latin typeface="Courier New" panose="02070309020205020404" pitchFamily="49" charset="0"/>
              </a:rPr>
              <a:t> v2 = v0 * xyz; 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component-wise</a:t>
            </a:r>
          </a:p>
          <a:p>
            <a:endParaRPr lang="en-US" altLang="zh-CN" b="1" dirty="0"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mat3 </a:t>
            </a:r>
            <a:r>
              <a:rPr lang="en-US" altLang="zh-CN" b="1" dirty="0">
                <a:latin typeface="Courier New" panose="02070309020205020404" pitchFamily="49" charset="0"/>
              </a:rPr>
              <a:t>m =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...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mat3 </a:t>
            </a:r>
            <a:r>
              <a:rPr lang="en-US" altLang="zh-CN" b="1" dirty="0">
                <a:latin typeface="Courier New" panose="02070309020205020404" pitchFamily="49" charset="0"/>
              </a:rPr>
              <a:t>v =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...</a:t>
            </a:r>
          </a:p>
          <a:p>
            <a:endParaRPr lang="en-US" altLang="zh-CN" b="1" dirty="0"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mat3 </a:t>
            </a:r>
            <a:r>
              <a:rPr lang="en-US" altLang="zh-CN" b="1" dirty="0">
                <a:latin typeface="Courier New" panose="02070309020205020404" pitchFamily="49" charset="0"/>
              </a:rPr>
              <a:t>mv = v * m;     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matrix * matrix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mat3 </a:t>
            </a:r>
            <a:r>
              <a:rPr lang="en-US" altLang="zh-CN" b="1" dirty="0">
                <a:latin typeface="Courier New" panose="02070309020205020404" pitchFamily="49" charset="0"/>
              </a:rPr>
              <a:t>xyz2 = mv * xyz;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matrix * vector</a:t>
            </a:r>
            <a:endParaRPr lang="en-US" altLang="zh-CN" b="1" dirty="0"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mat3 </a:t>
            </a:r>
            <a:r>
              <a:rPr lang="en-US" altLang="zh-CN" b="1" dirty="0">
                <a:latin typeface="Courier New" panose="02070309020205020404" pitchFamily="49" charset="0"/>
              </a:rPr>
              <a:t>xyz3 = xyz * mv;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vector * matrix</a:t>
            </a:r>
            <a:endParaRPr lang="en-US" altLang="zh-CN" b="1" dirty="0"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zh-CN" sz="1400" b="1" dirty="0">
              <a:solidFill>
                <a:srgbClr val="0000FF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33841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Arrays and Structs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100" dirty="0"/>
              <a:t>GLSL can have arrays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ourier New" panose="02070309020205020404" pitchFamily="49" charset="0"/>
              </a:rPr>
              <a:t>float x[4];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ourier New" panose="02070309020205020404" pitchFamily="49" charset="0"/>
              </a:rPr>
              <a:t>vec3 colors[5]; colors[0] = vec3(1.0, 1.0, 0.0);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ourier New" panose="02070309020205020404" pitchFamily="49" charset="0"/>
              </a:rPr>
              <a:t>mat4 matrices[3];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Only one-dimensional array and size is an integral constant</a:t>
            </a:r>
          </a:p>
          <a:p>
            <a:pPr>
              <a:lnSpc>
                <a:spcPct val="90000"/>
              </a:lnSpc>
            </a:pPr>
            <a:r>
              <a:rPr lang="en-US" sz="2100" dirty="0"/>
              <a:t>GLSL also have C-like </a:t>
            </a:r>
            <a:r>
              <a:rPr lang="en-US" sz="2100" dirty="0" err="1"/>
              <a:t>structs</a:t>
            </a:r>
            <a:endParaRPr lang="en-US" sz="2100" dirty="0"/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2000" dirty="0" err="1">
                <a:latin typeface="Courier New" panose="02070309020205020404" pitchFamily="49" charset="0"/>
              </a:rPr>
              <a:t>struct</a:t>
            </a:r>
            <a:r>
              <a:rPr lang="en-US" sz="2000" dirty="0">
                <a:latin typeface="Courier New" panose="02070309020205020404" pitchFamily="49" charset="0"/>
              </a:rPr>
              <a:t> light {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2000" dirty="0">
                <a:latin typeface="Courier New" panose="02070309020205020404" pitchFamily="49" charset="0"/>
              </a:rPr>
              <a:t>  vec4 position;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2000" dirty="0">
                <a:latin typeface="Courier New" panose="02070309020205020404" pitchFamily="49" charset="0"/>
              </a:rPr>
              <a:t>  vec3 color;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2000" dirty="0">
                <a:latin typeface="Courier New" panose="02070309020205020404" pitchFamily="49" charset="0"/>
              </a:rPr>
              <a:t>}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There are no pointers in GLSL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21296529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GLSL Sampler Types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Sampler types are used to represent textures, which may be used in both vertex and fragment shader</a:t>
            </a:r>
          </a:p>
          <a:p>
            <a:r>
              <a:rPr lang="en-US"/>
              <a:t>sampler</a:t>
            </a:r>
            <a:r>
              <a:rPr lang="en-US" i="1"/>
              <a:t>n</a:t>
            </a:r>
            <a:r>
              <a:rPr lang="en-US"/>
              <a:t>D</a:t>
            </a:r>
          </a:p>
          <a:p>
            <a:pPr lvl="1"/>
            <a:r>
              <a:rPr lang="en-US"/>
              <a:t>sampler1D, sampler2D, sampler3D</a:t>
            </a:r>
          </a:p>
          <a:p>
            <a:r>
              <a:rPr lang="en-US"/>
              <a:t>samplerCube</a:t>
            </a:r>
          </a:p>
          <a:p>
            <a:r>
              <a:rPr lang="en-US"/>
              <a:t>sampler1DShadow, sampler2DShadow</a:t>
            </a:r>
          </a:p>
        </p:txBody>
      </p:sp>
    </p:spTree>
    <p:extLst>
      <p:ext uri="{BB962C8B-B14F-4D97-AF65-F5344CB8AC3E}">
        <p14:creationId xmlns:p14="http://schemas.microsoft.com/office/powerpoint/2010/main" val="236895442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Samplers</a:t>
            </a:r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8077200" cy="472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Provides access to a texture object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In application, link a sampler to a texture unit: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dirty="0">
                <a:solidFill>
                  <a:srgbClr val="FF0000"/>
                </a:solidFill>
                <a:latin typeface="Courier New" panose="02070309020205020404" pitchFamily="49" charset="0"/>
              </a:rPr>
              <a:t>	</a:t>
            </a:r>
            <a:r>
              <a:rPr lang="en-US" sz="2000" b="1" dirty="0" err="1">
                <a:solidFill>
                  <a:srgbClr val="FF0000"/>
                </a:solidFill>
                <a:latin typeface="Courier New" panose="02070309020205020404" pitchFamily="49" charset="0"/>
              </a:rPr>
              <a:t>texMapLocation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</a:rPr>
              <a:t> = 	</a:t>
            </a:r>
            <a:r>
              <a:rPr lang="en-US" sz="2000" b="1" dirty="0" err="1">
                <a:solidFill>
                  <a:srgbClr val="FF0000"/>
                </a:solidFill>
                <a:latin typeface="Courier New" panose="02070309020205020404" pitchFamily="49" charset="0"/>
              </a:rPr>
              <a:t>glGetUniformLocation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FF0000"/>
                </a:solidFill>
                <a:latin typeface="Courier New" panose="02070309020205020404" pitchFamily="49" charset="0"/>
              </a:rPr>
              <a:t>myProg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</a:rPr>
              <a:t>,“</a:t>
            </a:r>
            <a:r>
              <a:rPr lang="en-US" sz="2000" b="1" dirty="0" err="1">
                <a:solidFill>
                  <a:srgbClr val="FF0000"/>
                </a:solidFill>
                <a:latin typeface="Courier New" panose="02070309020205020404" pitchFamily="49" charset="0"/>
              </a:rPr>
              <a:t>MyMap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</a:rPr>
              <a:t>”);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</a:rPr>
              <a:t>	/* link “</a:t>
            </a:r>
            <a:r>
              <a:rPr lang="en-US" sz="2000" b="1" dirty="0" err="1">
                <a:solidFill>
                  <a:schemeClr val="accent2"/>
                </a:solidFill>
                <a:latin typeface="Courier New" panose="02070309020205020404" pitchFamily="49" charset="0"/>
              </a:rPr>
              <a:t>myTexture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</a:rPr>
              <a:t>” to texture unit 0 */</a:t>
            </a:r>
            <a:endParaRPr lang="en-US" sz="2000" b="1" dirty="0">
              <a:solidFill>
                <a:srgbClr val="FF0000"/>
              </a:solidFill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</a:rPr>
              <a:t>	glUniform1i(</a:t>
            </a:r>
            <a:r>
              <a:rPr lang="en-US" sz="2000" b="1" dirty="0" err="1">
                <a:solidFill>
                  <a:srgbClr val="FF0000"/>
                </a:solidFill>
                <a:latin typeface="Courier New" panose="02070309020205020404" pitchFamily="49" charset="0"/>
              </a:rPr>
              <a:t>texMapLocation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</a:rPr>
              <a:t>, 0);</a:t>
            </a:r>
          </a:p>
        </p:txBody>
      </p:sp>
    </p:spTree>
    <p:extLst>
      <p:ext uri="{BB962C8B-B14F-4D97-AF65-F5344CB8AC3E}">
        <p14:creationId xmlns:p14="http://schemas.microsoft.com/office/powerpoint/2010/main" val="2274989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Buffering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avoid such artifacts, we render to an invisible buffer and show that buffer only when drawing is complete</a:t>
            </a:r>
          </a:p>
          <a:p>
            <a:pPr lvl="1"/>
            <a:r>
              <a:rPr lang="en-US" dirty="0"/>
              <a:t>Windowed more requires a copy: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18</a:t>
            </a:fld>
            <a:endParaRPr lang="en-US"/>
          </a:p>
        </p:txBody>
      </p:sp>
      <p:pic>
        <p:nvPicPr>
          <p:cNvPr id="2050" name="Picture 2" descr="Image result for double buff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31092"/>
            <a:ext cx="41148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62400" y="603146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oracle.com</a:t>
            </a:r>
          </a:p>
        </p:txBody>
      </p:sp>
    </p:spTree>
    <p:extLst>
      <p:ext uri="{BB962C8B-B14F-4D97-AF65-F5344CB8AC3E}">
        <p14:creationId xmlns:p14="http://schemas.microsoft.com/office/powerpoint/2010/main" val="2159517520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GLSL Syntax: Samplers</a:t>
            </a:r>
            <a:endParaRPr lang="zh-CN" altLang="en-US"/>
          </a:p>
        </p:txBody>
      </p:sp>
      <p:sp>
        <p:nvSpPr>
          <p:cNvPr id="16387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Opaque types for accessing textures</a:t>
            </a:r>
          </a:p>
          <a:p>
            <a:endParaRPr lang="zh-CN" altLang="en-US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914400" y="2895600"/>
            <a:ext cx="6324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400" dirty="0">
                <a:solidFill>
                  <a:srgbClr val="0000FF"/>
                </a:solidFill>
                <a:latin typeface="Courier New" panose="02070309020205020404" pitchFamily="49" charset="0"/>
              </a:rPr>
              <a:t>uniform sampler2D </a:t>
            </a:r>
            <a:r>
              <a:rPr lang="en-US" altLang="zh-CN" sz="1400" dirty="0" err="1">
                <a:latin typeface="Courier New" panose="02070309020205020404" pitchFamily="49" charset="0"/>
              </a:rPr>
              <a:t>colorMap</a:t>
            </a:r>
            <a:r>
              <a:rPr lang="en-US" altLang="zh-CN" sz="1400" dirty="0">
                <a:latin typeface="Courier New" panose="02070309020205020404" pitchFamily="49" charset="0"/>
              </a:rPr>
              <a:t>; </a:t>
            </a:r>
            <a:r>
              <a:rPr lang="en-US" altLang="zh-CN" sz="1400" dirty="0">
                <a:solidFill>
                  <a:srgbClr val="009900"/>
                </a:solidFill>
                <a:latin typeface="Courier New" panose="02070309020205020404" pitchFamily="49" charset="0"/>
              </a:rPr>
              <a:t>// 2D texture</a:t>
            </a:r>
            <a:endParaRPr lang="en-US" altLang="zh-CN" sz="1400" dirty="0">
              <a:latin typeface="Courier New" panose="02070309020205020404" pitchFamily="49" charset="0"/>
            </a:endParaRPr>
          </a:p>
          <a:p>
            <a:endParaRPr lang="en-US" altLang="zh-CN" sz="1400" dirty="0">
              <a:latin typeface="Courier New" panose="02070309020205020404" pitchFamily="49" charset="0"/>
            </a:endParaRPr>
          </a:p>
          <a:p>
            <a:r>
              <a:rPr lang="en-US" altLang="zh-CN" sz="1400" dirty="0">
                <a:solidFill>
                  <a:srgbClr val="0000FF"/>
                </a:solidFill>
                <a:latin typeface="Courier New" panose="02070309020205020404" pitchFamily="49" charset="0"/>
              </a:rPr>
              <a:t>vec3</a:t>
            </a:r>
            <a:r>
              <a:rPr lang="en-US" altLang="zh-CN" sz="1400" dirty="0">
                <a:latin typeface="Courier New" panose="02070309020205020404" pitchFamily="49" charset="0"/>
              </a:rPr>
              <a:t> color = </a:t>
            </a:r>
            <a:r>
              <a:rPr lang="en-US" altLang="zh-CN" sz="1400" dirty="0">
                <a:solidFill>
                  <a:srgbClr val="CC0066"/>
                </a:solidFill>
                <a:latin typeface="Courier New" panose="02070309020205020404" pitchFamily="49" charset="0"/>
              </a:rPr>
              <a:t>texture</a:t>
            </a:r>
            <a:r>
              <a:rPr lang="en-US" altLang="zh-CN" sz="1400" dirty="0">
                <a:latin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</a:rPr>
              <a:t>colorMap</a:t>
            </a:r>
            <a:r>
              <a:rPr lang="en-US" altLang="zh-CN" sz="1400" dirty="0">
                <a:latin typeface="Courier New" panose="02070309020205020404" pitchFamily="49" charset="0"/>
              </a:rPr>
              <a:t>, </a:t>
            </a:r>
            <a:r>
              <a:rPr lang="en-US" altLang="zh-CN" sz="1400" dirty="0">
                <a:solidFill>
                  <a:srgbClr val="0000FF"/>
                </a:solidFill>
                <a:latin typeface="Courier New" panose="02070309020205020404" pitchFamily="49" charset="0"/>
              </a:rPr>
              <a:t>vec2</a:t>
            </a:r>
            <a:r>
              <a:rPr lang="en-US" altLang="zh-CN" sz="1400" dirty="0">
                <a:latin typeface="Courier New" panose="02070309020205020404" pitchFamily="49" charset="0"/>
              </a:rPr>
              <a:t>(0.5, 0.5)).</a:t>
            </a:r>
            <a:r>
              <a:rPr lang="en-US" altLang="zh-CN" sz="1400" dirty="0" err="1">
                <a:latin typeface="Courier New" panose="02070309020205020404" pitchFamily="49" charset="0"/>
              </a:rPr>
              <a:t>rgb</a:t>
            </a:r>
            <a:r>
              <a:rPr lang="en-US" altLang="zh-CN" sz="1400" dirty="0">
                <a:latin typeface="Courier New" panose="02070309020205020404" pitchFamily="49" charset="0"/>
              </a:rPr>
              <a:t>;</a:t>
            </a:r>
          </a:p>
          <a:p>
            <a:endParaRPr lang="en-US" altLang="zh-CN" sz="1400" dirty="0">
              <a:latin typeface="Courier New" panose="02070309020205020404" pitchFamily="49" charset="0"/>
            </a:endParaRPr>
          </a:p>
          <a:p>
            <a:r>
              <a:rPr lang="en-US" altLang="zh-CN" sz="1400" dirty="0">
                <a:solidFill>
                  <a:srgbClr val="0000FF"/>
                </a:solidFill>
                <a:latin typeface="Courier New" panose="02070309020205020404" pitchFamily="49" charset="0"/>
              </a:rPr>
              <a:t>vec3</a:t>
            </a:r>
            <a:r>
              <a:rPr lang="en-US" altLang="zh-CN" sz="1400" dirty="0">
                <a:latin typeface="Courier New" panose="02070309020205020404" pitchFamily="49" charset="0"/>
              </a:rPr>
              <a:t> </a:t>
            </a:r>
            <a:r>
              <a:rPr lang="en-US" altLang="zh-CN" sz="1400" dirty="0" err="1">
                <a:latin typeface="Courier New" panose="02070309020205020404" pitchFamily="49" charset="0"/>
              </a:rPr>
              <a:t>colorAbove</a:t>
            </a:r>
            <a:r>
              <a:rPr lang="en-US" altLang="zh-CN" sz="1400" dirty="0">
                <a:latin typeface="Courier New" panose="02070309020205020404" pitchFamily="49" charset="0"/>
              </a:rPr>
              <a:t> = </a:t>
            </a:r>
            <a:r>
              <a:rPr lang="en-US" altLang="zh-CN" sz="1400" dirty="0" err="1">
                <a:solidFill>
                  <a:srgbClr val="CC0066"/>
                </a:solidFill>
                <a:latin typeface="Courier New" panose="02070309020205020404" pitchFamily="49" charset="0"/>
              </a:rPr>
              <a:t>textureOffset</a:t>
            </a:r>
            <a:r>
              <a:rPr lang="en-US" altLang="zh-CN" sz="1400" dirty="0">
                <a:latin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</a:rPr>
              <a:t>colorMap</a:t>
            </a:r>
            <a:r>
              <a:rPr lang="en-US" altLang="zh-CN" sz="1400" dirty="0">
                <a:latin typeface="Courier New" panose="02070309020205020404" pitchFamily="49" charset="0"/>
              </a:rPr>
              <a:t>, </a:t>
            </a:r>
          </a:p>
          <a:p>
            <a:r>
              <a:rPr lang="en-US" altLang="zh-CN" sz="1400" dirty="0">
                <a:latin typeface="Courier New" panose="02070309020205020404" pitchFamily="49" charset="0"/>
              </a:rPr>
              <a:t>  </a:t>
            </a:r>
            <a:r>
              <a:rPr lang="en-US" altLang="zh-CN" sz="1400" dirty="0">
                <a:solidFill>
                  <a:srgbClr val="0000FF"/>
                </a:solidFill>
                <a:latin typeface="Courier New" panose="02070309020205020404" pitchFamily="49" charset="0"/>
              </a:rPr>
              <a:t>vec2</a:t>
            </a:r>
            <a:r>
              <a:rPr lang="en-US" altLang="zh-CN" sz="1400" dirty="0">
                <a:latin typeface="Courier New" panose="02070309020205020404" pitchFamily="49" charset="0"/>
              </a:rPr>
              <a:t>(0.5, 0.5), </a:t>
            </a:r>
            <a:r>
              <a:rPr lang="en-US" altLang="zh-CN" sz="1400" dirty="0">
                <a:solidFill>
                  <a:srgbClr val="0000FF"/>
                </a:solidFill>
                <a:latin typeface="Courier New" panose="02070309020205020404" pitchFamily="49" charset="0"/>
              </a:rPr>
              <a:t>ivec2</a:t>
            </a:r>
            <a:r>
              <a:rPr lang="en-US" altLang="zh-CN" sz="1400" dirty="0">
                <a:latin typeface="Courier New" panose="02070309020205020404" pitchFamily="49" charset="0"/>
              </a:rPr>
              <a:t>(0, 1)).</a:t>
            </a:r>
            <a:r>
              <a:rPr lang="en-US" altLang="zh-CN" sz="1400" dirty="0" err="1">
                <a:latin typeface="Courier New" panose="02070309020205020404" pitchFamily="49" charset="0"/>
              </a:rPr>
              <a:t>rgb</a:t>
            </a:r>
            <a:r>
              <a:rPr lang="en-US" altLang="zh-CN" sz="1400" dirty="0">
                <a:latin typeface="Courier New" panose="02070309020205020404" pitchFamily="49" charset="0"/>
              </a:rPr>
              <a:t>;</a:t>
            </a:r>
          </a:p>
          <a:p>
            <a:endParaRPr lang="en-US" altLang="zh-CN" sz="1400" dirty="0">
              <a:latin typeface="Courier New" panose="02070309020205020404" pitchFamily="49" charset="0"/>
            </a:endParaRPr>
          </a:p>
          <a:p>
            <a:r>
              <a:rPr lang="en-US" altLang="zh-CN" sz="1400" dirty="0">
                <a:solidFill>
                  <a:srgbClr val="0000FF"/>
                </a:solidFill>
                <a:latin typeface="Courier New" panose="02070309020205020404" pitchFamily="49" charset="0"/>
              </a:rPr>
              <a:t>vec2</a:t>
            </a:r>
            <a:r>
              <a:rPr lang="en-US" altLang="zh-CN" sz="1400" dirty="0">
                <a:latin typeface="Courier New" panose="02070309020205020404" pitchFamily="49" charset="0"/>
              </a:rPr>
              <a:t> size = </a:t>
            </a:r>
            <a:r>
              <a:rPr lang="en-US" altLang="zh-CN" sz="1400" dirty="0" err="1">
                <a:solidFill>
                  <a:srgbClr val="CC0066"/>
                </a:solidFill>
                <a:latin typeface="Courier New" panose="02070309020205020404" pitchFamily="49" charset="0"/>
              </a:rPr>
              <a:t>textureSize</a:t>
            </a:r>
            <a:r>
              <a:rPr lang="en-US" altLang="zh-CN" sz="1400" dirty="0">
                <a:latin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</a:rPr>
              <a:t>colorMap</a:t>
            </a:r>
            <a:r>
              <a:rPr lang="en-US" altLang="zh-CN" sz="1400" dirty="0">
                <a:latin typeface="Courier New" panose="02070309020205020404" pitchFamily="49" charset="0"/>
              </a:rPr>
              <a:t>, 0);</a:t>
            </a:r>
          </a:p>
          <a:p>
            <a:endParaRPr lang="en-US" altLang="zh-CN" sz="1400" dirty="0">
              <a:latin typeface="Courier New" panose="02070309020205020404" pitchFamily="49" charset="0"/>
            </a:endParaRPr>
          </a:p>
          <a:p>
            <a:endParaRPr lang="en-US" altLang="zh-CN" sz="1400" dirty="0">
              <a:latin typeface="Courier New" panose="02070309020205020404" pitchFamily="49" charset="0"/>
            </a:endParaRPr>
          </a:p>
          <a:p>
            <a:r>
              <a:rPr lang="en-US" altLang="zh-CN" sz="1400" dirty="0">
                <a:solidFill>
                  <a:srgbClr val="009900"/>
                </a:solidFill>
                <a:latin typeface="Courier New" panose="02070309020205020404" pitchFamily="49" charset="0"/>
              </a:rPr>
              <a:t>// Lots of sampler types:  sampler1D,</a:t>
            </a:r>
          </a:p>
          <a:p>
            <a:r>
              <a:rPr lang="en-US" altLang="zh-CN" sz="1400" dirty="0">
                <a:solidFill>
                  <a:srgbClr val="009900"/>
                </a:solidFill>
                <a:latin typeface="Courier New" panose="02070309020205020404" pitchFamily="49" charset="0"/>
              </a:rPr>
              <a:t>// sampler3D, sampler2DRect, </a:t>
            </a:r>
            <a:r>
              <a:rPr lang="en-US" altLang="zh-CN" sz="1400" dirty="0" err="1">
                <a:solidFill>
                  <a:srgbClr val="009900"/>
                </a:solidFill>
                <a:latin typeface="Courier New" panose="02070309020205020404" pitchFamily="49" charset="0"/>
              </a:rPr>
              <a:t>samplerCube</a:t>
            </a:r>
            <a:r>
              <a:rPr lang="en-US" altLang="zh-CN" sz="1400" dirty="0">
                <a:solidFill>
                  <a:srgbClr val="0099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altLang="zh-CN" sz="1400" dirty="0">
                <a:solidFill>
                  <a:srgbClr val="009900"/>
                </a:solidFill>
                <a:latin typeface="Courier New" panose="02070309020205020404" pitchFamily="49" charset="0"/>
              </a:rPr>
              <a:t>// </a:t>
            </a:r>
            <a:r>
              <a:rPr lang="en-US" altLang="zh-CN" sz="1400" dirty="0" err="1">
                <a:solidFill>
                  <a:srgbClr val="009900"/>
                </a:solidFill>
                <a:latin typeface="Courier New" panose="02070309020205020404" pitchFamily="49" charset="0"/>
              </a:rPr>
              <a:t>isampler</a:t>
            </a:r>
            <a:r>
              <a:rPr lang="en-US" altLang="zh-CN" sz="1400" dirty="0">
                <a:solidFill>
                  <a:srgbClr val="009900"/>
                </a:solidFill>
                <a:latin typeface="Courier New" panose="02070309020205020404" pitchFamily="49" charset="0"/>
              </a:rPr>
              <a:t>*, </a:t>
            </a:r>
            <a:r>
              <a:rPr lang="en-US" altLang="zh-CN" sz="1400" dirty="0" err="1">
                <a:solidFill>
                  <a:srgbClr val="009900"/>
                </a:solidFill>
                <a:latin typeface="Courier New" panose="02070309020205020404" pitchFamily="49" charset="0"/>
              </a:rPr>
              <a:t>usampler</a:t>
            </a:r>
            <a:r>
              <a:rPr lang="en-US" altLang="zh-CN" sz="1400" dirty="0">
                <a:solidFill>
                  <a:srgbClr val="009900"/>
                </a:solidFill>
                <a:latin typeface="Courier New" panose="02070309020205020404" pitchFamily="49" charset="0"/>
              </a:rPr>
              <a:t>*, ...</a:t>
            </a:r>
          </a:p>
          <a:p>
            <a:endParaRPr lang="en-US" altLang="zh-CN" sz="1400" dirty="0">
              <a:solidFill>
                <a:srgbClr val="009900"/>
              </a:solidFill>
              <a:latin typeface="Courier New" panose="02070309020205020404" pitchFamily="49" charset="0"/>
            </a:endParaRPr>
          </a:p>
          <a:p>
            <a:r>
              <a:rPr lang="en-US" altLang="zh-CN" sz="1400" dirty="0">
                <a:solidFill>
                  <a:srgbClr val="009900"/>
                </a:solidFill>
                <a:latin typeface="Courier New" panose="02070309020205020404" pitchFamily="49" charset="0"/>
              </a:rPr>
              <a:t>// Lots of sampler functions: </a:t>
            </a:r>
            <a:r>
              <a:rPr lang="en-US" altLang="zh-CN" sz="1400" dirty="0" err="1">
                <a:solidFill>
                  <a:srgbClr val="009900"/>
                </a:solidFill>
                <a:latin typeface="Courier New" panose="02070309020205020404" pitchFamily="49" charset="0"/>
              </a:rPr>
              <a:t>texelFetch</a:t>
            </a:r>
            <a:r>
              <a:rPr lang="en-US" altLang="zh-CN" sz="1400" dirty="0">
                <a:solidFill>
                  <a:srgbClr val="009900"/>
                </a:solidFill>
                <a:latin typeface="Courier New" panose="02070309020205020404" pitchFamily="49" charset="0"/>
              </a:rPr>
              <a:t>, </a:t>
            </a:r>
            <a:r>
              <a:rPr lang="en-US" altLang="zh-CN" sz="1400" dirty="0" err="1">
                <a:solidFill>
                  <a:srgbClr val="009900"/>
                </a:solidFill>
                <a:latin typeface="Courier New" panose="02070309020205020404" pitchFamily="49" charset="0"/>
              </a:rPr>
              <a:t>textureLod</a:t>
            </a:r>
            <a:endParaRPr lang="en-US" altLang="zh-CN" sz="1400" dirty="0">
              <a:solidFill>
                <a:srgbClr val="009900"/>
              </a:solidFill>
              <a:latin typeface="Courier New" panose="02070309020205020404" pitchFamily="49" charset="0"/>
            </a:endParaRPr>
          </a:p>
          <a:p>
            <a:endParaRPr lang="en-US" altLang="zh-CN" sz="1400" dirty="0">
              <a:solidFill>
                <a:srgbClr val="009900"/>
              </a:solidFill>
              <a:latin typeface="Courier New" panose="02070309020205020404" pitchFamily="49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477000" y="3141663"/>
            <a:ext cx="2514600" cy="8969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texture () </a:t>
            </a:r>
            <a:r>
              <a:rPr lang="en-US" altLang="zh-CN">
                <a:solidFill>
                  <a:srgbClr val="000000"/>
                </a:solidFill>
              </a:rPr>
              <a:t>returns a </a:t>
            </a:r>
            <a:r>
              <a:rPr lang="en-US" altLang="zh-CN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altLang="zh-CN">
                <a:solidFill>
                  <a:srgbClr val="000000"/>
                </a:solidFill>
              </a:rPr>
              <a:t>; extract the components you need</a:t>
            </a:r>
            <a:endParaRPr lang="zh-CN" altLang="en-US">
              <a:solidFill>
                <a:srgbClr val="000000"/>
              </a:solidFill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H="1" flipV="1">
            <a:off x="6096000" y="3581400"/>
            <a:ext cx="381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6019800" y="4191000"/>
            <a:ext cx="2971800" cy="8969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000000"/>
                </a:solidFill>
                <a:cs typeface="Courier New" panose="02070309020205020404" pitchFamily="49" charset="0"/>
              </a:rPr>
              <a:t>2D texture uses 2D texture coordinates for lookup</a:t>
            </a:r>
            <a:endParaRPr lang="zh-CN" altLang="en-US">
              <a:solidFill>
                <a:srgbClr val="000000"/>
              </a:solidFill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 flipH="1" flipV="1">
            <a:off x="5076825" y="3575050"/>
            <a:ext cx="942975" cy="615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5943600" y="2438400"/>
            <a:ext cx="2895600" cy="457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000000"/>
                </a:solidFill>
              </a:rPr>
              <a:t>Samplers must be uniforms</a:t>
            </a:r>
            <a:endParaRPr lang="zh-CN" altLang="en-US">
              <a:solidFill>
                <a:srgbClr val="000000"/>
              </a:solidFill>
            </a:endParaRPr>
          </a:p>
        </p:txBody>
      </p:sp>
      <p:cxnSp>
        <p:nvCxnSpPr>
          <p:cNvPr id="10" name="直接箭头连接符 9"/>
          <p:cNvCxnSpPr>
            <a:stCxn id="9" idx="1"/>
          </p:cNvCxnSpPr>
          <p:nvPr/>
        </p:nvCxnSpPr>
        <p:spPr>
          <a:xfrm flipH="1">
            <a:off x="4076700" y="2667000"/>
            <a:ext cx="18669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228600" y="4724400"/>
            <a:ext cx="2438400" cy="304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000000"/>
                </a:solidFill>
                <a:cs typeface="Courier New" panose="02070309020205020404" pitchFamily="49" charset="0"/>
              </a:rPr>
              <a:t>2D texture coordinate</a:t>
            </a:r>
            <a:endParaRPr lang="zh-CN" altLang="en-US">
              <a:solidFill>
                <a:srgbClr val="000000"/>
              </a:solidFill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228600" y="4191000"/>
            <a:ext cx="914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5757863" y="5257800"/>
            <a:ext cx="1976437" cy="4079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000000"/>
                </a:solidFill>
                <a:cs typeface="Courier New" panose="02070309020205020404" pitchFamily="49" charset="0"/>
              </a:rPr>
              <a:t>2D integer offset</a:t>
            </a:r>
            <a:endParaRPr lang="zh-CN" altLang="en-US">
              <a:solidFill>
                <a:srgbClr val="000000"/>
              </a:solidFill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 flipH="1" flipV="1">
            <a:off x="3810000" y="4191000"/>
            <a:ext cx="1947863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3999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GLSL scope of variables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/>
              <a:t>global</a:t>
            </a:r>
          </a:p>
          <a:p>
            <a:pPr lvl="1">
              <a:lnSpc>
                <a:spcPct val="80000"/>
              </a:lnSpc>
            </a:pPr>
            <a:r>
              <a:rPr lang="en-US" sz="2200"/>
              <a:t>Outside function</a:t>
            </a:r>
          </a:p>
          <a:p>
            <a:pPr lvl="1">
              <a:lnSpc>
                <a:spcPct val="80000"/>
              </a:lnSpc>
            </a:pPr>
            <a:r>
              <a:rPr lang="en-US" sz="2200"/>
              <a:t>Vertex and fragment shader may share global variables that must have the same types and names.</a:t>
            </a:r>
          </a:p>
          <a:p>
            <a:pPr>
              <a:lnSpc>
                <a:spcPct val="80000"/>
              </a:lnSpc>
            </a:pPr>
            <a:r>
              <a:rPr lang="en-US" sz="2600"/>
              <a:t>Local</a:t>
            </a:r>
          </a:p>
          <a:p>
            <a:pPr lvl="1">
              <a:lnSpc>
                <a:spcPct val="80000"/>
              </a:lnSpc>
            </a:pPr>
            <a:r>
              <a:rPr lang="en-US" sz="2200"/>
              <a:t>Within function definition</a:t>
            </a:r>
          </a:p>
          <a:p>
            <a:pPr lvl="1">
              <a:lnSpc>
                <a:spcPct val="80000"/>
              </a:lnSpc>
            </a:pPr>
            <a:r>
              <a:rPr lang="en-US" sz="2200"/>
              <a:t>Within a function </a:t>
            </a:r>
          </a:p>
          <a:p>
            <a:pPr>
              <a:lnSpc>
                <a:spcPct val="80000"/>
              </a:lnSpc>
            </a:pPr>
            <a:r>
              <a:rPr lang="en-US" sz="2600"/>
              <a:t>Because matrices and vectors are basic types they can be passed into and output from GLSL functions, e.g.</a:t>
            </a:r>
          </a:p>
          <a:p>
            <a:pPr>
              <a:lnSpc>
                <a:spcPct val="80000"/>
              </a:lnSpc>
            </a:pPr>
            <a:r>
              <a:rPr lang="en-US" sz="2300" b="1">
                <a:solidFill>
                  <a:srgbClr val="0000FF"/>
                </a:solidFill>
                <a:latin typeface="Courier New" panose="02070309020205020404" pitchFamily="49" charset="0"/>
              </a:rPr>
              <a:t>matrix3 func(matrix3 a)</a:t>
            </a:r>
          </a:p>
        </p:txBody>
      </p:sp>
    </p:spTree>
    <p:extLst>
      <p:ext uri="{BB962C8B-B14F-4D97-AF65-F5344CB8AC3E}">
        <p14:creationId xmlns:p14="http://schemas.microsoft.com/office/powerpoint/2010/main" val="119931873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Built-in variables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Attributes &amp; uniforms</a:t>
            </a:r>
          </a:p>
          <a:p>
            <a:r>
              <a:rPr lang="en-IE"/>
              <a:t>For ease of programming</a:t>
            </a:r>
          </a:p>
          <a:p>
            <a:r>
              <a:rPr lang="en-IE"/>
              <a:t>OpenGL state mapped to variables</a:t>
            </a:r>
          </a:p>
          <a:p>
            <a:r>
              <a:rPr lang="en-IE"/>
              <a:t>Some special variables are required to be written to, others are optional</a:t>
            </a:r>
          </a:p>
        </p:txBody>
      </p:sp>
    </p:spTree>
    <p:extLst>
      <p:ext uri="{BB962C8B-B14F-4D97-AF65-F5344CB8AC3E}">
        <p14:creationId xmlns:p14="http://schemas.microsoft.com/office/powerpoint/2010/main" val="353124071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Special built-ins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Vertex shader</a:t>
            </a:r>
          </a:p>
          <a:p>
            <a:pPr>
              <a:buFontTx/>
              <a:buNone/>
            </a:pPr>
            <a:r>
              <a:rPr lang="en-US" sz="2000" b="1">
                <a:latin typeface="Courier New" panose="02070309020205020404" pitchFamily="49" charset="0"/>
              </a:rPr>
              <a:t>vec4  gl_Position;      </a:t>
            </a:r>
            <a:r>
              <a:rPr lang="en-US" sz="2000" b="1">
                <a:solidFill>
                  <a:srgbClr val="00C000"/>
                </a:solidFill>
                <a:latin typeface="Courier New" panose="02070309020205020404" pitchFamily="49" charset="0"/>
              </a:rPr>
              <a:t>// must be written</a:t>
            </a:r>
            <a:endParaRPr lang="en-US" sz="2000" b="1">
              <a:latin typeface="Courier New" panose="02070309020205020404" pitchFamily="49" charset="0"/>
            </a:endParaRPr>
          </a:p>
          <a:p>
            <a:pPr>
              <a:buFontTx/>
              <a:buNone/>
            </a:pPr>
            <a:r>
              <a:rPr lang="en-US" sz="2000" b="1">
                <a:latin typeface="Courier New" panose="02070309020205020404" pitchFamily="49" charset="0"/>
              </a:rPr>
              <a:t>vec4  gl_ClipPosition;  </a:t>
            </a:r>
            <a:r>
              <a:rPr lang="en-US" sz="2000" b="1">
                <a:solidFill>
                  <a:srgbClr val="00C000"/>
                </a:solidFill>
                <a:latin typeface="Courier New" panose="02070309020205020404" pitchFamily="49" charset="0"/>
              </a:rPr>
              <a:t>// may be written</a:t>
            </a:r>
            <a:endParaRPr lang="en-US" sz="2000" b="1">
              <a:latin typeface="Courier New" panose="02070309020205020404" pitchFamily="49" charset="0"/>
            </a:endParaRPr>
          </a:p>
          <a:p>
            <a:pPr>
              <a:buFontTx/>
              <a:buNone/>
            </a:pPr>
            <a:r>
              <a:rPr lang="en-US" sz="2000" b="1">
                <a:latin typeface="Courier New" panose="02070309020205020404" pitchFamily="49" charset="0"/>
              </a:rPr>
              <a:t>float gl_PointSize;     </a:t>
            </a:r>
            <a:r>
              <a:rPr lang="en-US" sz="2000" b="1">
                <a:solidFill>
                  <a:srgbClr val="00C000"/>
                </a:solidFill>
                <a:latin typeface="Courier New" panose="02070309020205020404" pitchFamily="49" charset="0"/>
              </a:rPr>
              <a:t>// may be written</a:t>
            </a:r>
          </a:p>
          <a:p>
            <a:endParaRPr lang="en-IE" sz="2000">
              <a:latin typeface="Courier New" panose="02070309020205020404" pitchFamily="49" charset="0"/>
            </a:endParaRPr>
          </a:p>
          <a:p>
            <a:r>
              <a:rPr lang="en-IE"/>
              <a:t>Fragment shader</a:t>
            </a:r>
          </a:p>
          <a:p>
            <a:pPr>
              <a:buFontTx/>
              <a:buNone/>
            </a:pPr>
            <a:r>
              <a:rPr lang="en-US" sz="2000" b="1">
                <a:latin typeface="Courier New" panose="02070309020205020404" pitchFamily="49" charset="0"/>
              </a:rPr>
              <a:t>float gl_FragColor;     </a:t>
            </a:r>
            <a:r>
              <a:rPr lang="en-US" sz="2000" b="1">
                <a:solidFill>
                  <a:srgbClr val="00C000"/>
                </a:solidFill>
                <a:latin typeface="Courier New" panose="02070309020205020404" pitchFamily="49" charset="0"/>
              </a:rPr>
              <a:t>// may be written</a:t>
            </a:r>
            <a:endParaRPr lang="en-US" sz="2000" b="1">
              <a:latin typeface="Courier New" panose="02070309020205020404" pitchFamily="49" charset="0"/>
            </a:endParaRPr>
          </a:p>
          <a:p>
            <a:pPr>
              <a:buFontTx/>
              <a:buNone/>
            </a:pPr>
            <a:r>
              <a:rPr lang="en-US" sz="2000" b="1">
                <a:latin typeface="Courier New" panose="02070309020205020404" pitchFamily="49" charset="0"/>
              </a:rPr>
              <a:t>float gl_FragDepth;     </a:t>
            </a:r>
            <a:r>
              <a:rPr lang="en-US" sz="2000" b="1">
                <a:solidFill>
                  <a:srgbClr val="00C000"/>
                </a:solidFill>
                <a:latin typeface="Courier New" panose="02070309020205020404" pitchFamily="49" charset="0"/>
              </a:rPr>
              <a:t>// may be read/written</a:t>
            </a:r>
            <a:endParaRPr lang="en-US" sz="2000" b="1">
              <a:solidFill>
                <a:srgbClr val="FF0000"/>
              </a:solidFill>
              <a:latin typeface="Courier New" panose="02070309020205020404" pitchFamily="49" charset="0"/>
            </a:endParaRPr>
          </a:p>
          <a:p>
            <a:pPr>
              <a:buFontTx/>
              <a:buNone/>
            </a:pPr>
            <a:r>
              <a:rPr lang="en-US" sz="2000" b="1">
                <a:latin typeface="Courier New" panose="02070309020205020404" pitchFamily="49" charset="0"/>
              </a:rPr>
              <a:t>vec4  gl_FragCoord;     </a:t>
            </a:r>
            <a:r>
              <a:rPr lang="en-US" sz="2000" b="1">
                <a:solidFill>
                  <a:srgbClr val="00C000"/>
                </a:solidFill>
                <a:latin typeface="Courier New" panose="02070309020205020404" pitchFamily="49" charset="0"/>
              </a:rPr>
              <a:t>// may be read</a:t>
            </a:r>
          </a:p>
          <a:p>
            <a:pPr>
              <a:buFontTx/>
              <a:buNone/>
            </a:pPr>
            <a:r>
              <a:rPr lang="en-US" sz="2000" b="1">
                <a:latin typeface="Courier New" panose="02070309020205020404" pitchFamily="49" charset="0"/>
              </a:rPr>
              <a:t>bool  gl_FrontFacing;   </a:t>
            </a:r>
            <a:r>
              <a:rPr lang="en-US" sz="2000" b="1">
                <a:solidFill>
                  <a:srgbClr val="00C000"/>
                </a:solidFill>
                <a:latin typeface="Courier New" panose="02070309020205020404" pitchFamily="49" charset="0"/>
              </a:rPr>
              <a:t>// may be read</a:t>
            </a:r>
            <a:endParaRPr lang="en-US" sz="2000" b="1">
              <a:latin typeface="Courier New" panose="02070309020205020404" pitchFamily="49" charset="0"/>
            </a:endParaRPr>
          </a:p>
          <a:p>
            <a:pPr>
              <a:buFontTx/>
              <a:buNone/>
            </a:pPr>
            <a:endParaRPr lang="en-US" sz="2000" b="1">
              <a:solidFill>
                <a:srgbClr val="00C000"/>
              </a:solidFill>
              <a:latin typeface="Courier New" panose="02070309020205020404" pitchFamily="49" charset="0"/>
            </a:endParaRPr>
          </a:p>
          <a:p>
            <a:endParaRPr lang="en-IE" sz="2000">
              <a:latin typeface="Courier New" panose="02070309020205020404" pitchFamily="49" charset="0"/>
            </a:endParaRPr>
          </a:p>
          <a:p>
            <a:endParaRPr lang="en-IE" sz="2400"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7713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Attributes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IE" sz="2800"/>
              <a:t>Built-in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>
                <a:latin typeface="Courier New" panose="02070309020205020404" pitchFamily="49" charset="0"/>
              </a:rPr>
              <a:t>attribute vec4  gl_Vertex;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>
                <a:latin typeface="Courier New" panose="02070309020205020404" pitchFamily="49" charset="0"/>
              </a:rPr>
              <a:t>attribute vec3  gl_Normal;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>
                <a:latin typeface="Courier New" panose="02070309020205020404" pitchFamily="49" charset="0"/>
              </a:rPr>
              <a:t>attribute vec4  gl_Color;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>
                <a:latin typeface="Courier New" panose="02070309020205020404" pitchFamily="49" charset="0"/>
              </a:rPr>
              <a:t>attribute vec4  gl_SecondaryColor;</a:t>
            </a:r>
            <a:endParaRPr lang="en-US" sz="2000" b="1">
              <a:solidFill>
                <a:srgbClr val="00C000"/>
              </a:solidFill>
              <a:latin typeface="Courier New" panose="02070309020205020404" pitchFamily="49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>
                <a:latin typeface="Courier New" panose="02070309020205020404" pitchFamily="49" charset="0"/>
              </a:rPr>
              <a:t>attribute vec4  gl_MultiTexCoord</a:t>
            </a:r>
            <a:r>
              <a:rPr lang="en-US" sz="2000" b="1" i="1">
                <a:latin typeface="Courier New" panose="02070309020205020404" pitchFamily="49" charset="0"/>
              </a:rPr>
              <a:t>n</a:t>
            </a:r>
            <a:r>
              <a:rPr lang="en-US" sz="2000" b="1">
                <a:latin typeface="Courier New" panose="02070309020205020404" pitchFamily="49" charset="0"/>
              </a:rPr>
              <a:t>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>
                <a:latin typeface="Courier New" panose="02070309020205020404" pitchFamily="49" charset="0"/>
              </a:rPr>
              <a:t>attribute float gl_FogCoord;</a:t>
            </a:r>
            <a:endParaRPr lang="en-US" sz="2000" b="1">
              <a:solidFill>
                <a:srgbClr val="00C000"/>
              </a:solidFill>
              <a:latin typeface="Courier New" panose="02070309020205020404" pitchFamily="49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IE" sz="2000">
              <a:latin typeface="Courier New" panose="02070309020205020404" pitchFamily="49" charset="0"/>
            </a:endParaRPr>
          </a:p>
          <a:p>
            <a:pPr>
              <a:lnSpc>
                <a:spcPct val="90000"/>
              </a:lnSpc>
            </a:pPr>
            <a:r>
              <a:rPr lang="en-IE" sz="2800"/>
              <a:t>User-defined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>
                <a:latin typeface="Courier New" panose="02070309020205020404" pitchFamily="49" charset="0"/>
              </a:rPr>
              <a:t>attribute vec3  myTangent;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>
                <a:latin typeface="Courier New" panose="02070309020205020404" pitchFamily="49" charset="0"/>
              </a:rPr>
              <a:t>attribute vec3  myBinormal;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>
                <a:latin typeface="Courier New" panose="02070309020205020404" pitchFamily="49" charset="0"/>
              </a:rPr>
              <a:t>Etc…</a:t>
            </a:r>
            <a:endParaRPr lang="en-IE" sz="2000" b="1"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09547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Built-in Uniforms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uniform   mat4  gl_ModelViewMatrix;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uniform   mat4  gl_ProjectionMatrix;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uniform   mat4  gl_ModelViewProjectionMatrix;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uniform   mat3  gl_NormalMatrix;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uniform   mat4  gl_TextureMatrix[</a:t>
            </a:r>
            <a:r>
              <a:rPr lang="en-US" sz="1800" b="1" i="1">
                <a:latin typeface="Courier New" panose="02070309020205020404" pitchFamily="49" charset="0"/>
              </a:rPr>
              <a:t>n</a:t>
            </a:r>
            <a:r>
              <a:rPr lang="en-US" sz="1800" b="1">
                <a:latin typeface="Courier New" panose="02070309020205020404" pitchFamily="49" charset="0"/>
              </a:rPr>
              <a:t>];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800" b="1"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struct gl_MaterialParameters {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  vec4  emission;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  vec4  ambient;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  vec4  diffuse;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  vec4  specular;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  float shininess;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};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uniform gl_MaterialParameters gl_FrontMaterial;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uniform gl_MaterialParameters gl_BackMaterial;</a:t>
            </a:r>
          </a:p>
          <a:p>
            <a:pPr>
              <a:lnSpc>
                <a:spcPct val="80000"/>
              </a:lnSpc>
              <a:buFontTx/>
              <a:buNone/>
            </a:pPr>
            <a:endParaRPr lang="en-IE" sz="1800" b="1"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18580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Built-in Uniforms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struct gl_LightSourceParameters {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  vec4  ambient;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  vec4  diffuse;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  vec4  specular;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  vec4  position;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  vec4  halfVector;          </a:t>
            </a:r>
            <a:endParaRPr lang="en-US" sz="1800" b="1">
              <a:solidFill>
                <a:srgbClr val="00C000"/>
              </a:solidFill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  vec3  spotDirection;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  float spotExponent;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  float spotCutoff;</a:t>
            </a:r>
            <a:r>
              <a:rPr lang="en-US" sz="1800" b="1">
                <a:solidFill>
                  <a:srgbClr val="00C000"/>
                </a:solidFill>
                <a:latin typeface="Courier New" panose="02070309020205020404" pitchFamily="49" charset="0"/>
              </a:rPr>
              <a:t> </a:t>
            </a:r>
            <a:endParaRPr lang="en-US" sz="1800" b="1"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  float spotCosCutoff;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  float constantAttenuation</a:t>
            </a:r>
            <a:endParaRPr lang="en-US" sz="1800" b="1">
              <a:solidFill>
                <a:srgbClr val="00C000"/>
              </a:solidFill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  float linearAttenuation</a:t>
            </a:r>
            <a:endParaRPr lang="en-US" sz="1800" b="1">
              <a:solidFill>
                <a:srgbClr val="00C000"/>
              </a:solidFill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  float quadraticAttenuation</a:t>
            </a:r>
            <a:endParaRPr lang="en-US" sz="1800" b="1">
              <a:solidFill>
                <a:srgbClr val="00C000"/>
              </a:solidFill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};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latin typeface="Courier New" panose="02070309020205020404" pitchFamily="49" charset="0"/>
              </a:rPr>
              <a:t>Uniform gl_LightSourceParameters gl_LightSource[gl_MaxLights];</a:t>
            </a:r>
          </a:p>
          <a:p>
            <a:pPr>
              <a:lnSpc>
                <a:spcPct val="80000"/>
              </a:lnSpc>
            </a:pPr>
            <a:endParaRPr lang="en-IE" sz="1800"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33315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Built-in Varyings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2000" b="1"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>
                <a:latin typeface="Courier New" panose="02070309020205020404" pitchFamily="49" charset="0"/>
              </a:rPr>
              <a:t>varying   vec4  gl_FrontColor</a:t>
            </a:r>
            <a:r>
              <a:rPr lang="en-US" sz="2000" b="1">
                <a:solidFill>
                  <a:srgbClr val="FFFFFF"/>
                </a:solidFill>
                <a:latin typeface="Courier New" panose="02070309020205020404" pitchFamily="49" charset="0"/>
              </a:rPr>
              <a:t>      </a:t>
            </a:r>
            <a:r>
              <a:rPr lang="en-US" sz="2000" b="1">
                <a:solidFill>
                  <a:srgbClr val="00C000"/>
                </a:solidFill>
                <a:latin typeface="Courier New" panose="02070309020205020404" pitchFamily="49" charset="0"/>
              </a:rPr>
              <a:t>// vertex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>
                <a:latin typeface="Courier New" panose="02070309020205020404" pitchFamily="49" charset="0"/>
              </a:rPr>
              <a:t>varying   vec4  gl_BackColor;</a:t>
            </a:r>
            <a:r>
              <a:rPr lang="en-US" sz="2000" b="1">
                <a:solidFill>
                  <a:srgbClr val="FFFFFF"/>
                </a:solidFill>
                <a:latin typeface="Courier New" panose="02070309020205020404" pitchFamily="49" charset="0"/>
              </a:rPr>
              <a:t>      </a:t>
            </a:r>
            <a:r>
              <a:rPr lang="en-US" sz="2000" b="1">
                <a:solidFill>
                  <a:srgbClr val="00C000"/>
                </a:solidFill>
                <a:latin typeface="Courier New" panose="02070309020205020404" pitchFamily="49" charset="0"/>
              </a:rPr>
              <a:t>// vertex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>
                <a:latin typeface="Courier New" panose="02070309020205020404" pitchFamily="49" charset="0"/>
              </a:rPr>
              <a:t>varying   vec4  gl_FrontSecColor;</a:t>
            </a:r>
            <a:r>
              <a:rPr lang="en-US" sz="2000" b="1">
                <a:solidFill>
                  <a:srgbClr val="FFFFFF"/>
                </a:solidFill>
                <a:latin typeface="Courier New" panose="02070309020205020404" pitchFamily="49" charset="0"/>
              </a:rPr>
              <a:t>  </a:t>
            </a:r>
            <a:r>
              <a:rPr lang="en-US" sz="2000" b="1">
                <a:solidFill>
                  <a:srgbClr val="00C000"/>
                </a:solidFill>
                <a:latin typeface="Courier New" panose="02070309020205020404" pitchFamily="49" charset="0"/>
              </a:rPr>
              <a:t>//</a:t>
            </a:r>
            <a:r>
              <a:rPr lang="en-US" sz="2000" b="1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>
                <a:solidFill>
                  <a:srgbClr val="00C000"/>
                </a:solidFill>
                <a:latin typeface="Courier New" panose="02070309020205020404" pitchFamily="49" charset="0"/>
              </a:rPr>
              <a:t>vertex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>
                <a:latin typeface="Courier New" panose="02070309020205020404" pitchFamily="49" charset="0"/>
              </a:rPr>
              <a:t>varying   vec4  gl_BackSecColor;</a:t>
            </a:r>
            <a:r>
              <a:rPr lang="en-US" sz="2000" b="1">
                <a:solidFill>
                  <a:srgbClr val="FFFFFF"/>
                </a:solidFill>
                <a:latin typeface="Courier New" panose="02070309020205020404" pitchFamily="49" charset="0"/>
              </a:rPr>
              <a:t>   </a:t>
            </a:r>
            <a:r>
              <a:rPr lang="en-US" sz="2000" b="1">
                <a:solidFill>
                  <a:srgbClr val="00C000"/>
                </a:solidFill>
                <a:latin typeface="Courier New" panose="02070309020205020404" pitchFamily="49" charset="0"/>
              </a:rPr>
              <a:t>// vertex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 b="1">
              <a:solidFill>
                <a:srgbClr val="00C000"/>
              </a:solidFill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>
                <a:latin typeface="Courier New" panose="02070309020205020404" pitchFamily="49" charset="0"/>
              </a:rPr>
              <a:t>varying   vec4  gl_Color;</a:t>
            </a:r>
            <a:r>
              <a:rPr lang="en-US" sz="2000" b="1">
                <a:solidFill>
                  <a:srgbClr val="00C000"/>
                </a:solidFill>
                <a:latin typeface="Courier New" panose="02070309020205020404" pitchFamily="49" charset="0"/>
              </a:rPr>
              <a:t>          // fragment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>
                <a:latin typeface="Courier New" panose="02070309020205020404" pitchFamily="49" charset="0"/>
              </a:rPr>
              <a:t>varying   vec4  gl_SecondaryColor;</a:t>
            </a:r>
            <a:r>
              <a:rPr lang="en-US" sz="2000" b="1">
                <a:solidFill>
                  <a:srgbClr val="00C000"/>
                </a:solidFill>
                <a:latin typeface="Courier New" panose="02070309020205020404" pitchFamily="49" charset="0"/>
              </a:rPr>
              <a:t> // fragment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 b="1"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>
                <a:latin typeface="Courier New" panose="02070309020205020404" pitchFamily="49" charset="0"/>
              </a:rPr>
              <a:t>varying   vec4  gl_TexCoord[];</a:t>
            </a:r>
            <a:r>
              <a:rPr lang="en-US" sz="2000" b="1">
                <a:solidFill>
                  <a:srgbClr val="FFFFFF"/>
                </a:solidFill>
                <a:latin typeface="Courier New" panose="02070309020205020404" pitchFamily="49" charset="0"/>
              </a:rPr>
              <a:t>     </a:t>
            </a:r>
            <a:r>
              <a:rPr lang="en-US" sz="2000" b="1">
                <a:solidFill>
                  <a:srgbClr val="00C000"/>
                </a:solidFill>
                <a:latin typeface="Courier New" panose="02070309020205020404" pitchFamily="49" charset="0"/>
              </a:rPr>
              <a:t>// both</a:t>
            </a:r>
            <a:endParaRPr lang="en-US" sz="2000" b="1" i="1">
              <a:solidFill>
                <a:srgbClr val="00C000"/>
              </a:solidFill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>
                <a:latin typeface="Courier New" panose="02070309020205020404" pitchFamily="49" charset="0"/>
              </a:rPr>
              <a:t>varying   float gl_FogFragCoord;</a:t>
            </a:r>
            <a:r>
              <a:rPr lang="en-US" sz="2000" b="1">
                <a:solidFill>
                  <a:srgbClr val="FFFFFF"/>
                </a:solidFill>
                <a:latin typeface="Courier New" panose="02070309020205020404" pitchFamily="49" charset="0"/>
              </a:rPr>
              <a:t>   </a:t>
            </a:r>
            <a:r>
              <a:rPr lang="en-US" sz="2000" b="1">
                <a:solidFill>
                  <a:srgbClr val="00C000"/>
                </a:solidFill>
                <a:latin typeface="Courier New" panose="02070309020205020404" pitchFamily="49" charset="0"/>
              </a:rPr>
              <a:t>// both</a:t>
            </a:r>
          </a:p>
        </p:txBody>
      </p:sp>
    </p:spTree>
    <p:extLst>
      <p:ext uri="{BB962C8B-B14F-4D97-AF65-F5344CB8AC3E}">
        <p14:creationId xmlns:p14="http://schemas.microsoft.com/office/powerpoint/2010/main" val="1158660064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375"/>
              <a:t>GLSL STATEMENTS</a:t>
            </a:r>
          </a:p>
        </p:txBody>
      </p:sp>
      <p:sp>
        <p:nvSpPr>
          <p:cNvPr id="47106" name="Rectangle 2"/>
          <p:cNvSpPr>
            <a:spLocks/>
          </p:cNvSpPr>
          <p:nvPr/>
        </p:nvSpPr>
        <p:spPr bwMode="auto">
          <a:xfrm>
            <a:off x="1030264" y="3015490"/>
            <a:ext cx="740587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1pPr>
            <a:lvl2pPr marL="742950" indent="-28575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2pPr>
            <a:lvl3pPr marL="11430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3pPr>
            <a:lvl4pPr marL="16002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4pPr>
            <a:lvl5pPr marL="20574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9pPr>
          </a:lstStyle>
          <a:p>
            <a:pPr eaLnBrk="1" hangingPunct="1"/>
            <a:r>
              <a:rPr lang="en-US" sz="2531">
                <a:solidFill>
                  <a:schemeClr val="tx1"/>
                </a:solidFill>
                <a:ea typeface="Hoefler Text" charset="0"/>
                <a:cs typeface="Hoefler Text" charset="0"/>
              </a:rPr>
              <a:t>while</a:t>
            </a:r>
          </a:p>
        </p:txBody>
      </p:sp>
      <p:sp>
        <p:nvSpPr>
          <p:cNvPr id="47107" name="Rectangle 3"/>
          <p:cNvSpPr>
            <a:spLocks/>
          </p:cNvSpPr>
          <p:nvPr/>
        </p:nvSpPr>
        <p:spPr bwMode="auto">
          <a:xfrm>
            <a:off x="4742781" y="2626024"/>
            <a:ext cx="1229504" cy="116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1pPr>
            <a:lvl2pPr marL="742950" indent="-28575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2pPr>
            <a:lvl3pPr marL="11430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3pPr>
            <a:lvl4pPr marL="16002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4pPr>
            <a:lvl5pPr marL="20574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9pPr>
          </a:lstStyle>
          <a:p>
            <a:pPr eaLnBrk="1" hangingPunct="1"/>
            <a:r>
              <a:rPr lang="en-US" sz="2531">
                <a:solidFill>
                  <a:schemeClr val="tx1"/>
                </a:solidFill>
                <a:ea typeface="Hoefler Text" charset="0"/>
                <a:cs typeface="Hoefler Text" charset="0"/>
              </a:rPr>
              <a:t>continue</a:t>
            </a:r>
          </a:p>
          <a:p>
            <a:pPr eaLnBrk="1" hangingPunct="1"/>
            <a:r>
              <a:rPr lang="en-US" sz="2531">
                <a:solidFill>
                  <a:schemeClr val="tx1"/>
                </a:solidFill>
                <a:ea typeface="Hoefler Text" charset="0"/>
                <a:cs typeface="Hoefler Text" charset="0"/>
              </a:rPr>
              <a:t>break</a:t>
            </a:r>
          </a:p>
          <a:p>
            <a:pPr eaLnBrk="1" hangingPunct="1"/>
            <a:r>
              <a:rPr lang="en-US" sz="2531">
                <a:solidFill>
                  <a:schemeClr val="tx1"/>
                </a:solidFill>
                <a:ea typeface="Hoefler Text" charset="0"/>
                <a:cs typeface="Hoefler Text" charset="0"/>
              </a:rPr>
              <a:t>discard</a:t>
            </a:r>
          </a:p>
        </p:txBody>
      </p:sp>
      <p:sp>
        <p:nvSpPr>
          <p:cNvPr id="47108" name="Rectangle 4"/>
          <p:cNvSpPr>
            <a:spLocks/>
          </p:cNvSpPr>
          <p:nvPr/>
        </p:nvSpPr>
        <p:spPr bwMode="auto">
          <a:xfrm>
            <a:off x="908596" y="2068943"/>
            <a:ext cx="1045158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1pPr>
            <a:lvl2pPr marL="742950" indent="-28575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2pPr>
            <a:lvl3pPr marL="11430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3pPr>
            <a:lvl4pPr marL="16002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4pPr>
            <a:lvl5pPr marL="20574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9pPr>
          </a:lstStyle>
          <a:p>
            <a:pPr eaLnBrk="1" hangingPunct="1"/>
            <a:r>
              <a:rPr lang="en-US" sz="2531">
                <a:solidFill>
                  <a:schemeClr val="tx1"/>
                </a:solidFill>
                <a:ea typeface="Hoefler Text" charset="0"/>
                <a:cs typeface="Hoefler Text" charset="0"/>
              </a:rPr>
              <a:t>if - else</a:t>
            </a:r>
          </a:p>
        </p:txBody>
      </p:sp>
      <p:sp>
        <p:nvSpPr>
          <p:cNvPr id="47109" name="Rectangle 5"/>
          <p:cNvSpPr>
            <a:spLocks/>
          </p:cNvSpPr>
          <p:nvPr/>
        </p:nvSpPr>
        <p:spPr bwMode="auto">
          <a:xfrm>
            <a:off x="953244" y="3488764"/>
            <a:ext cx="1210268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1pPr>
            <a:lvl2pPr marL="742950" indent="-28575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2pPr>
            <a:lvl3pPr marL="11430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3pPr>
            <a:lvl4pPr marL="16002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4pPr>
            <a:lvl5pPr marL="20574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9pPr>
          </a:lstStyle>
          <a:p>
            <a:pPr eaLnBrk="1" hangingPunct="1"/>
            <a:r>
              <a:rPr lang="en-US" sz="2531">
                <a:solidFill>
                  <a:schemeClr val="tx1"/>
                </a:solidFill>
                <a:ea typeface="Hoefler Text" charset="0"/>
                <a:cs typeface="Hoefler Text" charset="0"/>
              </a:rPr>
              <a:t>do-while</a:t>
            </a:r>
          </a:p>
        </p:txBody>
      </p:sp>
      <p:sp>
        <p:nvSpPr>
          <p:cNvPr id="47110" name="Rectangle 6"/>
          <p:cNvSpPr>
            <a:spLocks/>
          </p:cNvSpPr>
          <p:nvPr/>
        </p:nvSpPr>
        <p:spPr bwMode="auto">
          <a:xfrm>
            <a:off x="908596" y="2509242"/>
            <a:ext cx="1187648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1pPr>
            <a:lvl2pPr marL="742950" indent="-28575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2pPr>
            <a:lvl3pPr marL="11430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3pPr>
            <a:lvl4pPr marL="16002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4pPr>
            <a:lvl5pPr marL="20574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9pPr>
          </a:lstStyle>
          <a:p>
            <a:pPr eaLnBrk="1" hangingPunct="1"/>
            <a:r>
              <a:rPr lang="en-US" sz="2531">
                <a:solidFill>
                  <a:schemeClr val="tx1"/>
                </a:solidFill>
                <a:ea typeface="Hoefler Text" charset="0"/>
                <a:cs typeface="Hoefler Text" charset="0"/>
              </a:rPr>
              <a:t>for loop</a:t>
            </a:r>
          </a:p>
        </p:txBody>
      </p:sp>
      <p:sp>
        <p:nvSpPr>
          <p:cNvPr id="47111" name="Rectangle 7"/>
          <p:cNvSpPr>
            <a:spLocks/>
          </p:cNvSpPr>
          <p:nvPr/>
        </p:nvSpPr>
        <p:spPr bwMode="auto">
          <a:xfrm>
            <a:off x="899071" y="4402338"/>
            <a:ext cx="3629199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1pPr>
            <a:lvl2pPr marL="742950" indent="-28575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2pPr>
            <a:lvl3pPr marL="11430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3pPr>
            <a:lvl4pPr marL="16002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4pPr>
            <a:lvl5pPr marL="20574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9pPr>
          </a:lstStyle>
          <a:p>
            <a:pPr eaLnBrk="1" hangingPunct="1"/>
            <a:r>
              <a:rPr lang="en-US" sz="2531" dirty="0">
                <a:solidFill>
                  <a:schemeClr val="tx1"/>
                </a:solidFill>
                <a:ea typeface="Hoefler Text" charset="0"/>
                <a:cs typeface="Hoefler Text" charset="0"/>
              </a:rPr>
              <a:t>each </a:t>
            </a:r>
            <a:r>
              <a:rPr lang="en-US" sz="2531" dirty="0" err="1">
                <a:solidFill>
                  <a:schemeClr val="tx1"/>
                </a:solidFill>
                <a:ea typeface="Hoefler Text" charset="0"/>
                <a:cs typeface="Hoefler Text" charset="0"/>
              </a:rPr>
              <a:t>shader</a:t>
            </a:r>
            <a:r>
              <a:rPr lang="en-US" sz="2531" dirty="0">
                <a:solidFill>
                  <a:schemeClr val="tx1"/>
                </a:solidFill>
                <a:ea typeface="Hoefler Text" charset="0"/>
                <a:cs typeface="Hoefler Text" charset="0"/>
              </a:rPr>
              <a:t> - one main()</a:t>
            </a:r>
          </a:p>
        </p:txBody>
      </p:sp>
      <p:sp>
        <p:nvSpPr>
          <p:cNvPr id="47112" name="Rectangle 8"/>
          <p:cNvSpPr>
            <a:spLocks/>
          </p:cNvSpPr>
          <p:nvPr/>
        </p:nvSpPr>
        <p:spPr bwMode="auto">
          <a:xfrm>
            <a:off x="908596" y="5086616"/>
            <a:ext cx="3863237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1pPr>
            <a:lvl2pPr marL="742950" indent="-28575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2pPr>
            <a:lvl3pPr marL="11430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3pPr>
            <a:lvl4pPr marL="16002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4pPr>
            <a:lvl5pPr marL="2057400" indent="-228600" eaLnBrk="0" hangingPunct="0"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5433A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9pPr>
          </a:lstStyle>
          <a:p>
            <a:pPr eaLnBrk="1" hangingPunct="1"/>
            <a:r>
              <a:rPr lang="en-US" sz="2531" dirty="0">
                <a:solidFill>
                  <a:schemeClr val="tx1"/>
                </a:solidFill>
                <a:ea typeface="Hoefler Text" charset="0"/>
                <a:cs typeface="Hoefler Text" charset="0"/>
              </a:rPr>
              <a:t>declare in / out parameters</a:t>
            </a:r>
          </a:p>
        </p:txBody>
      </p:sp>
    </p:spTree>
    <p:extLst>
      <p:ext uri="{BB962C8B-B14F-4D97-AF65-F5344CB8AC3E}">
        <p14:creationId xmlns:p14="http://schemas.microsoft.com/office/powerpoint/2010/main" val="171934404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Functions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700"/>
              <a:t>User-defined function call by</a:t>
            </a:r>
            <a:r>
              <a:rPr lang="en-US" sz="1700" b="1"/>
              <a:t> value-return</a:t>
            </a:r>
          </a:p>
          <a:p>
            <a:pPr>
              <a:lnSpc>
                <a:spcPct val="80000"/>
              </a:lnSpc>
            </a:pPr>
            <a:r>
              <a:rPr lang="en-US" sz="1700"/>
              <a:t>Variables are copied in, Returned values are copied back</a:t>
            </a:r>
          </a:p>
          <a:p>
            <a:pPr>
              <a:lnSpc>
                <a:spcPct val="80000"/>
              </a:lnSpc>
            </a:pPr>
            <a:r>
              <a:rPr lang="en-US" sz="1700"/>
              <a:t>Function overload</a:t>
            </a:r>
          </a:p>
          <a:p>
            <a:pPr>
              <a:lnSpc>
                <a:spcPct val="80000"/>
              </a:lnSpc>
            </a:pPr>
            <a:r>
              <a:rPr lang="en-US" sz="1700"/>
              <a:t>Three possibilities for parameters</a:t>
            </a:r>
          </a:p>
          <a:p>
            <a:pPr lvl="1">
              <a:lnSpc>
                <a:spcPct val="80000"/>
              </a:lnSpc>
            </a:pPr>
            <a:r>
              <a:rPr lang="en-US" sz="1500" b="1"/>
              <a:t>in</a:t>
            </a:r>
          </a:p>
          <a:p>
            <a:pPr lvl="1">
              <a:lnSpc>
                <a:spcPct val="80000"/>
              </a:lnSpc>
            </a:pPr>
            <a:r>
              <a:rPr lang="en-US" sz="1500" b="1"/>
              <a:t>out</a:t>
            </a:r>
          </a:p>
          <a:p>
            <a:pPr lvl="1">
              <a:lnSpc>
                <a:spcPct val="80000"/>
              </a:lnSpc>
            </a:pPr>
            <a:r>
              <a:rPr lang="en-US" sz="1500" b="1"/>
              <a:t>inout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1500" b="1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>
                <a:latin typeface="Courier New" panose="02070309020205020404" pitchFamily="49" charset="0"/>
              </a:rPr>
              <a:t>vec4 func1 (float f); </a:t>
            </a:r>
            <a:r>
              <a:rPr lang="en-US" sz="1700" b="1">
                <a:solidFill>
                  <a:srgbClr val="33CC33"/>
                </a:solidFill>
                <a:latin typeface="Courier New" panose="02070309020205020404" pitchFamily="49" charset="0"/>
              </a:rPr>
              <a:t>// in qualifier is implicit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>
                <a:latin typeface="Courier New" panose="02070309020205020404" pitchFamily="49" charset="0"/>
              </a:rPr>
              <a:t>void func2(out float f) {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>
                <a:latin typeface="Courier New" panose="02070309020205020404" pitchFamily="49" charset="0"/>
              </a:rPr>
              <a:t>   f = 0.1;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>
                <a:latin typeface="Courier New" panose="02070309020205020404" pitchFamily="49" charset="0"/>
              </a:rPr>
              <a:t>}  </a:t>
            </a:r>
            <a:r>
              <a:rPr lang="en-US" sz="1700" b="1">
                <a:solidFill>
                  <a:srgbClr val="33CC33"/>
                </a:solidFill>
                <a:latin typeface="Courier New" panose="02070309020205020404" pitchFamily="49" charset="0"/>
              </a:rPr>
              <a:t>// f is used to copy values out of the function call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>
                <a:latin typeface="Courier New" panose="02070309020205020404" pitchFamily="49" charset="0"/>
              </a:rPr>
              <a:t>void func3(inout float f) {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>
                <a:latin typeface="Courier New" panose="02070309020205020404" pitchFamily="49" charset="0"/>
              </a:rPr>
              <a:t> f *= 2.0;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>
                <a:latin typeface="Courier New" panose="02070309020205020404" pitchFamily="49" charset="0"/>
              </a:rPr>
              <a:t>}	  </a:t>
            </a:r>
            <a:r>
              <a:rPr lang="en-US" sz="1700" b="1">
                <a:solidFill>
                  <a:srgbClr val="33CC33"/>
                </a:solidFill>
                <a:latin typeface="Courier New" panose="02070309020205020404" pitchFamily="49" charset="0"/>
              </a:rPr>
              <a:t>// f is used to copy values in and out of the function</a:t>
            </a:r>
            <a:r>
              <a:rPr lang="en-US" sz="1700" b="1">
                <a:latin typeface="Courier New" panose="020703090202050204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9013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Buffering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dirty="0" err="1"/>
              <a:t>fullscreen</a:t>
            </a:r>
            <a:r>
              <a:rPr lang="en-US" dirty="0"/>
              <a:t> mode, only the video pointer is flipped: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19</a:t>
            </a:fld>
            <a:endParaRPr lang="en-US"/>
          </a:p>
        </p:txBody>
      </p:sp>
      <p:pic>
        <p:nvPicPr>
          <p:cNvPr id="3074" name="Picture 2" descr="Image result for double buff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0"/>
            <a:ext cx="3352800" cy="384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73220" y="603146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oracle.com</a:t>
            </a:r>
          </a:p>
        </p:txBody>
      </p:sp>
    </p:spTree>
    <p:extLst>
      <p:ext uri="{BB962C8B-B14F-4D97-AF65-F5344CB8AC3E}">
        <p14:creationId xmlns:p14="http://schemas.microsoft.com/office/powerpoint/2010/main" val="1041836267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Built-in Functions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100" dirty="0"/>
              <a:t>Trigonometry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sin, cos, tan, </a:t>
            </a:r>
            <a:r>
              <a:rPr lang="en-US" sz="2000" dirty="0" err="1"/>
              <a:t>asin</a:t>
            </a:r>
            <a:r>
              <a:rPr lang="en-US" sz="2000" dirty="0"/>
              <a:t>, </a:t>
            </a:r>
            <a:r>
              <a:rPr lang="en-US" sz="2000" dirty="0" err="1"/>
              <a:t>acos</a:t>
            </a:r>
            <a:r>
              <a:rPr lang="en-US" sz="2000" dirty="0"/>
              <a:t>, </a:t>
            </a:r>
            <a:r>
              <a:rPr lang="en-US" sz="2000" dirty="0" err="1"/>
              <a:t>atan</a:t>
            </a:r>
            <a:r>
              <a:rPr lang="en-US" sz="2000" dirty="0"/>
              <a:t>, …</a:t>
            </a:r>
          </a:p>
          <a:p>
            <a:pPr>
              <a:lnSpc>
                <a:spcPct val="80000"/>
              </a:lnSpc>
            </a:pPr>
            <a:r>
              <a:rPr lang="en-US" sz="2100" dirty="0"/>
              <a:t>Exponential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pow, exp2, log2, </a:t>
            </a:r>
            <a:r>
              <a:rPr lang="en-US" sz="2000" dirty="0" err="1"/>
              <a:t>sqrt</a:t>
            </a:r>
            <a:r>
              <a:rPr lang="en-US" sz="2000" dirty="0"/>
              <a:t>, </a:t>
            </a:r>
            <a:r>
              <a:rPr lang="en-US" sz="2000" dirty="0" err="1"/>
              <a:t>inversesqrt</a:t>
            </a:r>
            <a:r>
              <a:rPr lang="en-US" sz="2000" dirty="0"/>
              <a:t>…</a:t>
            </a:r>
          </a:p>
          <a:p>
            <a:pPr>
              <a:lnSpc>
                <a:spcPct val="80000"/>
              </a:lnSpc>
            </a:pPr>
            <a:r>
              <a:rPr lang="en-US" sz="2100" dirty="0"/>
              <a:t>Common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abs, floor, sign, ceil, min, max, clamp, …</a:t>
            </a:r>
          </a:p>
          <a:p>
            <a:pPr>
              <a:lnSpc>
                <a:spcPct val="80000"/>
              </a:lnSpc>
            </a:pPr>
            <a:r>
              <a:rPr lang="en-US" sz="2100" dirty="0"/>
              <a:t>Geometric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length, dot, cross, normalize, reflect, distance, …</a:t>
            </a:r>
          </a:p>
          <a:p>
            <a:pPr>
              <a:lnSpc>
                <a:spcPct val="80000"/>
              </a:lnSpc>
            </a:pPr>
            <a:r>
              <a:rPr lang="en-US" sz="2100" dirty="0"/>
              <a:t>Texture lookup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texture1D texture2D, texture3D, </a:t>
            </a:r>
            <a:r>
              <a:rPr lang="en-US" sz="2000" dirty="0" err="1"/>
              <a:t>textureCube</a:t>
            </a:r>
            <a:r>
              <a:rPr lang="en-US" sz="2000" dirty="0"/>
              <a:t>, …</a:t>
            </a:r>
          </a:p>
          <a:p>
            <a:pPr>
              <a:lnSpc>
                <a:spcPct val="80000"/>
              </a:lnSpc>
            </a:pPr>
            <a:r>
              <a:rPr lang="en-US" sz="2100" dirty="0"/>
              <a:t>Noise functions</a:t>
            </a:r>
          </a:p>
          <a:p>
            <a:pPr>
              <a:lnSpc>
                <a:spcPct val="80000"/>
              </a:lnSpc>
            </a:pPr>
            <a:r>
              <a:rPr lang="en-US" sz="2100" dirty="0" err="1"/>
              <a:t>ftransform</a:t>
            </a:r>
            <a:r>
              <a:rPr lang="en-US" sz="2100" dirty="0"/>
              <a:t>:   transform vertex coordinates to clipping space by </a:t>
            </a:r>
            <a:r>
              <a:rPr lang="en-US" sz="2100" dirty="0" err="1"/>
              <a:t>modelview</a:t>
            </a:r>
            <a:r>
              <a:rPr lang="en-US" sz="2100" dirty="0"/>
              <a:t> and projection matrices. </a:t>
            </a:r>
          </a:p>
        </p:txBody>
      </p:sp>
    </p:spTree>
    <p:extLst>
      <p:ext uri="{BB962C8B-B14F-4D97-AF65-F5344CB8AC3E}">
        <p14:creationId xmlns:p14="http://schemas.microsoft.com/office/powerpoint/2010/main" val="2131803652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GLSL Built-in Functions</a:t>
            </a:r>
            <a:endParaRPr lang="zh-CN" altLang="en-US"/>
          </a:p>
        </p:txBody>
      </p:sp>
      <p:sp>
        <p:nvSpPr>
          <p:cNvPr id="1843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en-US" altLang="zh-CN" dirty="0"/>
              <a:t>Selected trigonometry functions</a:t>
            </a:r>
          </a:p>
          <a:p>
            <a:endParaRPr lang="zh-CN" altLang="en-US" dirty="0"/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914400" y="3048000"/>
            <a:ext cx="47244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 </a:t>
            </a:r>
            <a:r>
              <a:rPr lang="en-US" altLang="zh-CN" b="1" dirty="0">
                <a:latin typeface="Courier New" panose="02070309020205020404" pitchFamily="49" charset="0"/>
              </a:rPr>
              <a:t>s = </a:t>
            </a:r>
            <a:r>
              <a:rPr lang="en-US" altLang="zh-CN" b="1" dirty="0">
                <a:solidFill>
                  <a:srgbClr val="CC0066"/>
                </a:solidFill>
                <a:latin typeface="Courier New" panose="02070309020205020404" pitchFamily="49" charset="0"/>
              </a:rPr>
              <a:t>sin</a:t>
            </a:r>
            <a:r>
              <a:rPr lang="en-US" altLang="zh-CN" b="1" dirty="0">
                <a:latin typeface="Courier New" panose="02070309020205020404" pitchFamily="49" charset="0"/>
              </a:rPr>
              <a:t>(theta);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 </a:t>
            </a:r>
            <a:r>
              <a:rPr lang="en-US" altLang="zh-CN" b="1" dirty="0">
                <a:latin typeface="Courier New" panose="02070309020205020404" pitchFamily="49" charset="0"/>
              </a:rPr>
              <a:t>c = </a:t>
            </a:r>
            <a:r>
              <a:rPr lang="en-US" altLang="zh-CN" b="1" dirty="0" err="1">
                <a:solidFill>
                  <a:srgbClr val="CC0066"/>
                </a:solidFill>
                <a:latin typeface="Courier New" panose="02070309020205020404" pitchFamily="49" charset="0"/>
              </a:rPr>
              <a:t>cos</a:t>
            </a:r>
            <a:r>
              <a:rPr lang="en-US" altLang="zh-CN" b="1" dirty="0">
                <a:latin typeface="Courier New" panose="02070309020205020404" pitchFamily="49" charset="0"/>
              </a:rPr>
              <a:t>(theta);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 </a:t>
            </a:r>
            <a:r>
              <a:rPr lang="en-US" altLang="zh-CN" b="1" dirty="0">
                <a:latin typeface="Courier New" panose="02070309020205020404" pitchFamily="49" charset="0"/>
              </a:rPr>
              <a:t>t = </a:t>
            </a:r>
            <a:r>
              <a:rPr lang="en-US" altLang="zh-CN" b="1" dirty="0">
                <a:solidFill>
                  <a:srgbClr val="CC0066"/>
                </a:solidFill>
                <a:latin typeface="Courier New" panose="02070309020205020404" pitchFamily="49" charset="0"/>
              </a:rPr>
              <a:t>tan</a:t>
            </a:r>
            <a:r>
              <a:rPr lang="en-US" altLang="zh-CN" b="1" dirty="0">
                <a:latin typeface="Courier New" panose="02070309020205020404" pitchFamily="49" charset="0"/>
              </a:rPr>
              <a:t>(theta);</a:t>
            </a:r>
          </a:p>
          <a:p>
            <a:endParaRPr lang="en-US" altLang="zh-CN" b="1" dirty="0"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 </a:t>
            </a:r>
            <a:r>
              <a:rPr lang="en-US" altLang="zh-CN" b="1" dirty="0">
                <a:latin typeface="Courier New" panose="02070309020205020404" pitchFamily="49" charset="0"/>
              </a:rPr>
              <a:t>theta = </a:t>
            </a:r>
            <a:r>
              <a:rPr lang="en-US" altLang="zh-CN" b="1" dirty="0" err="1">
                <a:solidFill>
                  <a:srgbClr val="CC0066"/>
                </a:solidFill>
                <a:latin typeface="Courier New" panose="02070309020205020404" pitchFamily="49" charset="0"/>
              </a:rPr>
              <a:t>asin</a:t>
            </a:r>
            <a:r>
              <a:rPr lang="en-US" altLang="zh-CN" b="1" dirty="0">
                <a:latin typeface="Courier New" panose="02070309020205020404" pitchFamily="49" charset="0"/>
              </a:rPr>
              <a:t>(s);</a:t>
            </a:r>
          </a:p>
          <a:p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...</a:t>
            </a:r>
          </a:p>
          <a:p>
            <a:endParaRPr lang="en-US" altLang="zh-CN" b="1" dirty="0"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vec3</a:t>
            </a:r>
            <a:r>
              <a:rPr lang="en-US" altLang="zh-CN" b="1" dirty="0">
                <a:latin typeface="Courier New" panose="02070309020205020404" pitchFamily="49" charset="0"/>
              </a:rPr>
              <a:t> angles = </a:t>
            </a:r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vec3</a:t>
            </a:r>
            <a:r>
              <a:rPr lang="en-US" altLang="zh-CN" b="1" dirty="0">
                <a:latin typeface="Courier New" panose="02070309020205020404" pitchFamily="49" charset="0"/>
              </a:rPr>
              <a:t>(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/* ... */</a:t>
            </a:r>
            <a:r>
              <a:rPr lang="en-US" altLang="zh-CN" b="1" dirty="0">
                <a:latin typeface="Courier New" panose="02070309020205020404" pitchFamily="49" charset="0"/>
              </a:rPr>
              <a:t>);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vec3</a:t>
            </a:r>
            <a:r>
              <a:rPr lang="en-US" altLang="zh-CN" b="1" dirty="0">
                <a:latin typeface="Courier New" panose="02070309020205020404" pitchFamily="49" charset="0"/>
              </a:rPr>
              <a:t> </a:t>
            </a:r>
            <a:r>
              <a:rPr lang="en-US" altLang="zh-CN" b="1" dirty="0" err="1">
                <a:latin typeface="Courier New" panose="02070309020205020404" pitchFamily="49" charset="0"/>
              </a:rPr>
              <a:t>vs</a:t>
            </a:r>
            <a:r>
              <a:rPr lang="en-US" altLang="zh-CN" b="1" dirty="0">
                <a:latin typeface="Courier New" panose="02070309020205020404" pitchFamily="49" charset="0"/>
              </a:rPr>
              <a:t> = </a:t>
            </a:r>
            <a:r>
              <a:rPr lang="en-US" altLang="zh-CN" b="1" dirty="0">
                <a:solidFill>
                  <a:srgbClr val="CC0066"/>
                </a:solidFill>
                <a:latin typeface="Courier New" panose="02070309020205020404" pitchFamily="49" charset="0"/>
              </a:rPr>
              <a:t>sin</a:t>
            </a:r>
            <a:r>
              <a:rPr lang="en-US" altLang="zh-CN" b="1" dirty="0">
                <a:latin typeface="Courier New" panose="02070309020205020404" pitchFamily="49" charset="0"/>
              </a:rPr>
              <a:t>(angles); </a:t>
            </a:r>
          </a:p>
        </p:txBody>
      </p:sp>
      <p:sp>
        <p:nvSpPr>
          <p:cNvPr id="5" name="矩形 4"/>
          <p:cNvSpPr/>
          <p:nvPr/>
        </p:nvSpPr>
        <p:spPr>
          <a:xfrm>
            <a:off x="6105659" y="5719763"/>
            <a:ext cx="2133600" cy="762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000000"/>
                </a:solidFill>
              </a:rPr>
              <a:t>Works on vectors component-wise</a:t>
            </a:r>
            <a:endParaRPr lang="zh-CN" altLang="en-US">
              <a:solidFill>
                <a:srgbClr val="000000"/>
              </a:solidFill>
            </a:endParaRPr>
          </a:p>
        </p:txBody>
      </p:sp>
      <p:cxnSp>
        <p:nvCxnSpPr>
          <p:cNvPr id="7" name="直接箭头连接符 6"/>
          <p:cNvCxnSpPr>
            <a:stCxn id="5" idx="1"/>
          </p:cNvCxnSpPr>
          <p:nvPr/>
        </p:nvCxnSpPr>
        <p:spPr>
          <a:xfrm flipH="1" flipV="1">
            <a:off x="2859110" y="5562600"/>
            <a:ext cx="3246549" cy="5381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4572000" y="3352800"/>
            <a:ext cx="3276600" cy="457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rgbClr val="000000"/>
                </a:solidFill>
                <a:cs typeface="Courier New" panose="02070309020205020404" pitchFamily="49" charset="0"/>
              </a:rPr>
              <a:t>Angles </a:t>
            </a:r>
            <a:r>
              <a:rPr lang="en-US" altLang="zh-CN" dirty="0">
                <a:solidFill>
                  <a:srgbClr val="000000"/>
                </a:solidFill>
              </a:rPr>
              <a:t>are measured in radians</a:t>
            </a:r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423754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GLSL Built-in Functions</a:t>
            </a:r>
            <a:endParaRPr lang="zh-CN" altLang="en-US"/>
          </a:p>
        </p:txBody>
      </p:sp>
      <p:sp>
        <p:nvSpPr>
          <p:cNvPr id="19459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/>
          </a:p>
          <a:p>
            <a:r>
              <a:rPr lang="en-US" altLang="zh-CN"/>
              <a:t>Exponential Functions</a:t>
            </a:r>
          </a:p>
          <a:p>
            <a:endParaRPr lang="zh-CN" alt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914399" y="3048000"/>
            <a:ext cx="6001555" cy="346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 </a:t>
            </a:r>
            <a:r>
              <a:rPr lang="en-US" altLang="zh-CN" b="1" dirty="0" err="1">
                <a:latin typeface="Courier New" panose="02070309020205020404" pitchFamily="49" charset="0"/>
              </a:rPr>
              <a:t>xToTheY</a:t>
            </a:r>
            <a:r>
              <a:rPr lang="en-US" altLang="zh-CN" b="1" dirty="0">
                <a:latin typeface="Courier New" panose="02070309020205020404" pitchFamily="49" charset="0"/>
              </a:rPr>
              <a:t> = </a:t>
            </a:r>
            <a:r>
              <a:rPr lang="en-US" altLang="zh-CN" b="1" dirty="0">
                <a:solidFill>
                  <a:srgbClr val="CC0066"/>
                </a:solidFill>
                <a:latin typeface="Courier New" panose="02070309020205020404" pitchFamily="49" charset="0"/>
              </a:rPr>
              <a:t>pow</a:t>
            </a:r>
            <a:r>
              <a:rPr lang="en-US" altLang="zh-CN" b="1" dirty="0">
                <a:latin typeface="Courier New" panose="02070309020205020404" pitchFamily="49" charset="0"/>
              </a:rPr>
              <a:t>(x, y);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 </a:t>
            </a:r>
            <a:r>
              <a:rPr lang="en-US" altLang="zh-CN" b="1" dirty="0" err="1">
                <a:latin typeface="Courier New" panose="02070309020205020404" pitchFamily="49" charset="0"/>
              </a:rPr>
              <a:t>eToTheX</a:t>
            </a:r>
            <a:r>
              <a:rPr lang="en-US" altLang="zh-CN" b="1" dirty="0">
                <a:latin typeface="Courier New" panose="02070309020205020404" pitchFamily="49" charset="0"/>
              </a:rPr>
              <a:t> = </a:t>
            </a:r>
            <a:r>
              <a:rPr lang="en-US" altLang="zh-CN" b="1" dirty="0" err="1">
                <a:solidFill>
                  <a:srgbClr val="CC0066"/>
                </a:solidFill>
                <a:latin typeface="Courier New" panose="02070309020205020404" pitchFamily="49" charset="0"/>
              </a:rPr>
              <a:t>exp</a:t>
            </a:r>
            <a:r>
              <a:rPr lang="en-US" altLang="zh-CN" b="1" dirty="0">
                <a:latin typeface="Courier New" panose="02070309020205020404" pitchFamily="49" charset="0"/>
              </a:rPr>
              <a:t>(x);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 </a:t>
            </a:r>
            <a:r>
              <a:rPr lang="en-US" altLang="zh-CN" b="1" dirty="0" err="1">
                <a:latin typeface="Courier New" panose="02070309020205020404" pitchFamily="49" charset="0"/>
              </a:rPr>
              <a:t>twoToTheX</a:t>
            </a:r>
            <a:r>
              <a:rPr lang="en-US" altLang="zh-CN" b="1" dirty="0">
                <a:latin typeface="Courier New" panose="02070309020205020404" pitchFamily="49" charset="0"/>
              </a:rPr>
              <a:t> = </a:t>
            </a:r>
            <a:r>
              <a:rPr lang="en-US" altLang="zh-CN" b="1" dirty="0">
                <a:solidFill>
                  <a:srgbClr val="CC0066"/>
                </a:solidFill>
                <a:latin typeface="Courier New" panose="02070309020205020404" pitchFamily="49" charset="0"/>
              </a:rPr>
              <a:t>exp2</a:t>
            </a:r>
            <a:r>
              <a:rPr lang="en-US" altLang="zh-CN" b="1" dirty="0">
                <a:latin typeface="Courier New" panose="02070309020205020404" pitchFamily="49" charset="0"/>
              </a:rPr>
              <a:t>(x);</a:t>
            </a:r>
          </a:p>
          <a:p>
            <a:endParaRPr lang="en-US" altLang="zh-CN" b="1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 </a:t>
            </a:r>
            <a:r>
              <a:rPr lang="en-US" altLang="zh-CN" b="1" dirty="0">
                <a:latin typeface="Courier New" panose="02070309020205020404" pitchFamily="49" charset="0"/>
              </a:rPr>
              <a:t>l = </a:t>
            </a:r>
            <a:r>
              <a:rPr lang="en-US" altLang="zh-CN" b="1" dirty="0">
                <a:solidFill>
                  <a:srgbClr val="CC0066"/>
                </a:solidFill>
                <a:latin typeface="Courier New" panose="02070309020205020404" pitchFamily="49" charset="0"/>
              </a:rPr>
              <a:t>log</a:t>
            </a:r>
            <a:r>
              <a:rPr lang="en-US" altLang="zh-CN" b="1" dirty="0">
                <a:latin typeface="Courier New" panose="02070309020205020404" pitchFamily="49" charset="0"/>
              </a:rPr>
              <a:t>(x);  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</a:t>
            </a:r>
            <a:r>
              <a:rPr lang="en-US" altLang="zh-CN" b="1" dirty="0" err="1">
                <a:solidFill>
                  <a:srgbClr val="009900"/>
                </a:solidFill>
                <a:latin typeface="Courier New" panose="02070309020205020404" pitchFamily="49" charset="0"/>
              </a:rPr>
              <a:t>ln</a:t>
            </a:r>
            <a:endParaRPr lang="en-US" altLang="zh-CN" b="1" dirty="0">
              <a:solidFill>
                <a:srgbClr val="009900"/>
              </a:solidFill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 </a:t>
            </a:r>
            <a:r>
              <a:rPr lang="en-US" altLang="zh-CN" b="1" dirty="0">
                <a:latin typeface="Courier New" panose="02070309020205020404" pitchFamily="49" charset="0"/>
              </a:rPr>
              <a:t>l2 = </a:t>
            </a:r>
            <a:r>
              <a:rPr lang="en-US" altLang="zh-CN" b="1" dirty="0">
                <a:solidFill>
                  <a:srgbClr val="CC0066"/>
                </a:solidFill>
                <a:latin typeface="Courier New" panose="02070309020205020404" pitchFamily="49" charset="0"/>
              </a:rPr>
              <a:t>log2</a:t>
            </a:r>
            <a:r>
              <a:rPr lang="en-US" altLang="zh-CN" b="1" dirty="0">
                <a:latin typeface="Courier New" panose="02070309020205020404" pitchFamily="49" charset="0"/>
              </a:rPr>
              <a:t>(x);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log2</a:t>
            </a:r>
          </a:p>
          <a:p>
            <a:endParaRPr lang="en-US" altLang="zh-CN" b="1" dirty="0">
              <a:solidFill>
                <a:srgbClr val="009900"/>
              </a:solidFill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 </a:t>
            </a:r>
            <a:r>
              <a:rPr lang="en-US" altLang="zh-CN" b="1" dirty="0">
                <a:latin typeface="Courier New" panose="02070309020205020404" pitchFamily="49" charset="0"/>
              </a:rPr>
              <a:t>s = </a:t>
            </a:r>
            <a:r>
              <a:rPr lang="en-US" altLang="zh-CN" b="1" dirty="0" err="1">
                <a:solidFill>
                  <a:srgbClr val="CC0066"/>
                </a:solidFill>
                <a:latin typeface="Courier New" panose="02070309020205020404" pitchFamily="49" charset="0"/>
              </a:rPr>
              <a:t>sqrt</a:t>
            </a:r>
            <a:r>
              <a:rPr lang="en-US" altLang="zh-CN" b="1" dirty="0">
                <a:latin typeface="Courier New" panose="02070309020205020404" pitchFamily="49" charset="0"/>
              </a:rPr>
              <a:t>(x);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 </a:t>
            </a:r>
            <a:r>
              <a:rPr lang="en-US" altLang="zh-CN" b="1" dirty="0">
                <a:latin typeface="Courier New" panose="02070309020205020404" pitchFamily="49" charset="0"/>
              </a:rPr>
              <a:t>is = </a:t>
            </a:r>
            <a:r>
              <a:rPr lang="en-US" altLang="zh-CN" b="1" dirty="0" err="1">
                <a:solidFill>
                  <a:srgbClr val="CC0066"/>
                </a:solidFill>
                <a:latin typeface="Courier New" panose="02070309020205020404" pitchFamily="49" charset="0"/>
              </a:rPr>
              <a:t>inversesqrt</a:t>
            </a:r>
            <a:r>
              <a:rPr lang="en-US" altLang="zh-CN" b="1" dirty="0">
                <a:latin typeface="Courier New" panose="02070309020205020404" pitchFamily="49" charset="0"/>
              </a:rPr>
              <a:t>(x);</a:t>
            </a:r>
          </a:p>
          <a:p>
            <a:endParaRPr lang="en-US" altLang="zh-CN" sz="1400" dirty="0">
              <a:solidFill>
                <a:srgbClr val="009900"/>
              </a:solidFill>
              <a:latin typeface="Courier New" panose="02070309020205020404" pitchFamily="49" charset="0"/>
            </a:endParaRPr>
          </a:p>
          <a:p>
            <a:endParaRPr lang="en-US" altLang="zh-CN" sz="1400" dirty="0">
              <a:solidFill>
                <a:srgbClr val="009900"/>
              </a:solidFill>
              <a:latin typeface="Courier New" panose="02070309020205020404" pitchFamily="49" charset="0"/>
            </a:endParaRPr>
          </a:p>
          <a:p>
            <a:endParaRPr lang="en-US" altLang="zh-CN" sz="1400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endParaRPr lang="en-US" altLang="zh-CN" sz="1400" dirty="0"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074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GLSL Built-in Functions</a:t>
            </a:r>
            <a:endParaRPr lang="zh-CN" altLang="en-US"/>
          </a:p>
        </p:txBody>
      </p:sp>
      <p:sp>
        <p:nvSpPr>
          <p:cNvPr id="2048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Selected common functions</a:t>
            </a:r>
          </a:p>
          <a:p>
            <a:endParaRPr lang="zh-CN" altLang="en-US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914400" y="2622996"/>
            <a:ext cx="6375042" cy="336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 </a:t>
            </a:r>
            <a:r>
              <a:rPr lang="en-US" altLang="zh-CN" b="1" dirty="0">
                <a:latin typeface="Courier New" panose="02070309020205020404" pitchFamily="49" charset="0"/>
              </a:rPr>
              <a:t>ax = </a:t>
            </a:r>
            <a:r>
              <a:rPr lang="en-US" altLang="zh-CN" b="1" dirty="0">
                <a:solidFill>
                  <a:srgbClr val="CC0066"/>
                </a:solidFill>
                <a:latin typeface="Courier New" panose="02070309020205020404" pitchFamily="49" charset="0"/>
              </a:rPr>
              <a:t>abs</a:t>
            </a:r>
            <a:r>
              <a:rPr lang="en-US" altLang="zh-CN" b="1" dirty="0">
                <a:latin typeface="Courier New" panose="02070309020205020404" pitchFamily="49" charset="0"/>
              </a:rPr>
              <a:t>(x); 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absolute value</a:t>
            </a:r>
            <a:endParaRPr lang="en-US" altLang="zh-CN" b="1" dirty="0"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 </a:t>
            </a:r>
            <a:r>
              <a:rPr lang="en-US" altLang="zh-CN" b="1" dirty="0" err="1">
                <a:latin typeface="Courier New" panose="02070309020205020404" pitchFamily="49" charset="0"/>
              </a:rPr>
              <a:t>sx</a:t>
            </a:r>
            <a:r>
              <a:rPr lang="en-US" altLang="zh-CN" b="1" dirty="0">
                <a:latin typeface="Courier New" panose="02070309020205020404" pitchFamily="49" charset="0"/>
              </a:rPr>
              <a:t> = </a:t>
            </a:r>
            <a:r>
              <a:rPr lang="en-US" altLang="zh-CN" b="1" dirty="0">
                <a:solidFill>
                  <a:srgbClr val="CC0066"/>
                </a:solidFill>
                <a:latin typeface="Courier New" panose="02070309020205020404" pitchFamily="49" charset="0"/>
              </a:rPr>
              <a:t>sign</a:t>
            </a:r>
            <a:r>
              <a:rPr lang="en-US" altLang="zh-CN" b="1" dirty="0">
                <a:latin typeface="Courier New" panose="02070309020205020404" pitchFamily="49" charset="0"/>
              </a:rPr>
              <a:t>(x);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-1.0, 0.0, 1.0</a:t>
            </a:r>
          </a:p>
          <a:p>
            <a:endParaRPr lang="en-US" altLang="zh-CN" b="1" dirty="0">
              <a:solidFill>
                <a:srgbClr val="009900"/>
              </a:solidFill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 </a:t>
            </a:r>
            <a:r>
              <a:rPr lang="en-US" altLang="zh-CN" b="1" dirty="0">
                <a:latin typeface="Courier New" panose="02070309020205020404" pitchFamily="49" charset="0"/>
              </a:rPr>
              <a:t>m0 = </a:t>
            </a:r>
            <a:r>
              <a:rPr lang="en-US" altLang="zh-CN" b="1" dirty="0">
                <a:solidFill>
                  <a:srgbClr val="CC0066"/>
                </a:solidFill>
                <a:latin typeface="Courier New" panose="02070309020205020404" pitchFamily="49" charset="0"/>
              </a:rPr>
              <a:t>min</a:t>
            </a:r>
            <a:r>
              <a:rPr lang="en-US" altLang="zh-CN" b="1" dirty="0">
                <a:latin typeface="Courier New" panose="02070309020205020404" pitchFamily="49" charset="0"/>
              </a:rPr>
              <a:t>(x, y);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minimum value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 </a:t>
            </a:r>
            <a:r>
              <a:rPr lang="en-US" altLang="zh-CN" b="1" dirty="0">
                <a:latin typeface="Courier New" panose="02070309020205020404" pitchFamily="49" charset="0"/>
              </a:rPr>
              <a:t>m1 = </a:t>
            </a:r>
            <a:r>
              <a:rPr lang="en-US" altLang="zh-CN" b="1" dirty="0">
                <a:solidFill>
                  <a:srgbClr val="CC0066"/>
                </a:solidFill>
                <a:latin typeface="Courier New" panose="02070309020205020404" pitchFamily="49" charset="0"/>
              </a:rPr>
              <a:t>max</a:t>
            </a:r>
            <a:r>
              <a:rPr lang="en-US" altLang="zh-CN" b="1" dirty="0">
                <a:latin typeface="Courier New" panose="02070309020205020404" pitchFamily="49" charset="0"/>
              </a:rPr>
              <a:t>(x, y);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maximum value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 </a:t>
            </a:r>
            <a:r>
              <a:rPr lang="en-US" altLang="zh-CN" b="1" dirty="0">
                <a:latin typeface="Courier New" panose="02070309020205020404" pitchFamily="49" charset="0"/>
              </a:rPr>
              <a:t>c = </a:t>
            </a:r>
            <a:r>
              <a:rPr lang="en-US" altLang="zh-CN" b="1" dirty="0">
                <a:solidFill>
                  <a:srgbClr val="CC0066"/>
                </a:solidFill>
                <a:latin typeface="Courier New" panose="02070309020205020404" pitchFamily="49" charset="0"/>
              </a:rPr>
              <a:t>clamp</a:t>
            </a:r>
            <a:r>
              <a:rPr lang="en-US" altLang="zh-CN" b="1" dirty="0">
                <a:latin typeface="Courier New" panose="02070309020205020404" pitchFamily="49" charset="0"/>
              </a:rPr>
              <a:t>(x, 0.0, 1.0);</a:t>
            </a:r>
          </a:p>
          <a:p>
            <a:endParaRPr lang="en-US" altLang="zh-CN" b="1" dirty="0"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many others:  floor(), ceil(),</a:t>
            </a:r>
          </a:p>
          <a:p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step(), </a:t>
            </a:r>
            <a:r>
              <a:rPr lang="en-US" altLang="zh-CN" b="1" dirty="0" err="1">
                <a:solidFill>
                  <a:srgbClr val="009900"/>
                </a:solidFill>
                <a:latin typeface="Courier New" panose="02070309020205020404" pitchFamily="49" charset="0"/>
              </a:rPr>
              <a:t>smoothstep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(), ...</a:t>
            </a:r>
          </a:p>
          <a:p>
            <a:endParaRPr lang="en-US" altLang="zh-CN" sz="1400" dirty="0">
              <a:latin typeface="Courier New" panose="02070309020205020404" pitchFamily="49" charset="0"/>
            </a:endParaRPr>
          </a:p>
          <a:p>
            <a:endParaRPr lang="en-US" altLang="zh-CN" sz="1400" dirty="0">
              <a:solidFill>
                <a:srgbClr val="009900"/>
              </a:solidFill>
              <a:latin typeface="Courier New" panose="02070309020205020404" pitchFamily="49" charset="0"/>
            </a:endParaRPr>
          </a:p>
          <a:p>
            <a:endParaRPr lang="en-US" altLang="zh-CN" sz="1400" dirty="0">
              <a:solidFill>
                <a:srgbClr val="009900"/>
              </a:solidFill>
              <a:latin typeface="Courier New" panose="02070309020205020404" pitchFamily="49" charset="0"/>
            </a:endParaRPr>
          </a:p>
          <a:p>
            <a:endParaRPr lang="en-US" altLang="zh-CN" sz="1400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endParaRPr lang="en-US" altLang="zh-CN" sz="1400" dirty="0"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72749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GLSL Built-in Functions</a:t>
            </a:r>
            <a:endParaRPr lang="zh-CN" altLang="en-US"/>
          </a:p>
        </p:txBody>
      </p:sp>
      <p:sp>
        <p:nvSpPr>
          <p:cNvPr id="24579" name="内容占位符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/>
          <a:lstStyle/>
          <a:p>
            <a:r>
              <a:rPr lang="en-US" altLang="zh-CN" dirty="0"/>
              <a:t>Selected geometric functions</a:t>
            </a:r>
          </a:p>
          <a:p>
            <a:endParaRPr lang="zh-CN" altLang="en-US" dirty="0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888642" y="2240923"/>
            <a:ext cx="7392473" cy="444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vec3 </a:t>
            </a:r>
            <a:r>
              <a:rPr lang="en-US" altLang="zh-CN" b="1" dirty="0">
                <a:latin typeface="Courier New" panose="02070309020205020404" pitchFamily="49" charset="0"/>
              </a:rPr>
              <a:t>l =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...</a:t>
            </a:r>
            <a:endParaRPr lang="en-US" altLang="zh-CN" b="1" dirty="0"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vec3 </a:t>
            </a:r>
            <a:r>
              <a:rPr lang="en-US" altLang="zh-CN" b="1" dirty="0">
                <a:latin typeface="Courier New" panose="02070309020205020404" pitchFamily="49" charset="0"/>
              </a:rPr>
              <a:t>n =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...</a:t>
            </a:r>
            <a:endParaRPr lang="en-US" altLang="zh-CN" b="1" dirty="0"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vec3 </a:t>
            </a:r>
            <a:r>
              <a:rPr lang="en-US" altLang="zh-CN" b="1" dirty="0">
                <a:latin typeface="Courier New" panose="02070309020205020404" pitchFamily="49" charset="0"/>
              </a:rPr>
              <a:t>p =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...</a:t>
            </a:r>
            <a:endParaRPr lang="en-US" altLang="zh-CN" b="1" dirty="0"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vec3 </a:t>
            </a:r>
            <a:r>
              <a:rPr lang="en-US" altLang="zh-CN" b="1" dirty="0">
                <a:latin typeface="Courier New" panose="02070309020205020404" pitchFamily="49" charset="0"/>
              </a:rPr>
              <a:t>q =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...</a:t>
            </a:r>
            <a:endParaRPr lang="en-US" altLang="zh-CN" b="1" dirty="0">
              <a:latin typeface="Courier New" panose="02070309020205020404" pitchFamily="49" charset="0"/>
            </a:endParaRPr>
          </a:p>
          <a:p>
            <a:endParaRPr lang="en-US" altLang="zh-CN" b="1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 </a:t>
            </a:r>
            <a:r>
              <a:rPr lang="en-US" altLang="zh-CN" b="1" dirty="0">
                <a:latin typeface="Courier New" panose="02070309020205020404" pitchFamily="49" charset="0"/>
              </a:rPr>
              <a:t>f = </a:t>
            </a:r>
            <a:r>
              <a:rPr lang="en-US" altLang="zh-CN" b="1" dirty="0">
                <a:solidFill>
                  <a:srgbClr val="CC0066"/>
                </a:solidFill>
                <a:latin typeface="Courier New" panose="02070309020205020404" pitchFamily="49" charset="0"/>
              </a:rPr>
              <a:t>length</a:t>
            </a:r>
            <a:r>
              <a:rPr lang="en-US" altLang="zh-CN" b="1" dirty="0">
                <a:latin typeface="Courier New" panose="02070309020205020404" pitchFamily="49" charset="0"/>
              </a:rPr>
              <a:t>(l);     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vector length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 </a:t>
            </a:r>
            <a:r>
              <a:rPr lang="en-US" altLang="zh-CN" b="1" dirty="0">
                <a:latin typeface="Courier New" panose="02070309020205020404" pitchFamily="49" charset="0"/>
              </a:rPr>
              <a:t>d = </a:t>
            </a:r>
            <a:r>
              <a:rPr lang="en-US" altLang="zh-CN" b="1" dirty="0">
                <a:solidFill>
                  <a:srgbClr val="CC0066"/>
                </a:solidFill>
                <a:latin typeface="Courier New" panose="02070309020205020404" pitchFamily="49" charset="0"/>
              </a:rPr>
              <a:t>distance</a:t>
            </a:r>
            <a:r>
              <a:rPr lang="en-US" altLang="zh-CN" b="1" dirty="0">
                <a:latin typeface="Courier New" panose="02070309020205020404" pitchFamily="49" charset="0"/>
              </a:rPr>
              <a:t>(p, q);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distance between points</a:t>
            </a:r>
          </a:p>
          <a:p>
            <a:endParaRPr lang="en-US" altLang="zh-CN" b="1" dirty="0">
              <a:solidFill>
                <a:srgbClr val="009900"/>
              </a:solidFill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 </a:t>
            </a:r>
            <a:r>
              <a:rPr lang="en-US" altLang="zh-CN" b="1" dirty="0">
                <a:latin typeface="Courier New" panose="02070309020205020404" pitchFamily="49" charset="0"/>
              </a:rPr>
              <a:t>d2 = </a:t>
            </a:r>
            <a:r>
              <a:rPr lang="en-US" altLang="zh-CN" b="1" dirty="0">
                <a:solidFill>
                  <a:srgbClr val="CC0066"/>
                </a:solidFill>
                <a:latin typeface="Courier New" panose="02070309020205020404" pitchFamily="49" charset="0"/>
              </a:rPr>
              <a:t>dot</a:t>
            </a:r>
            <a:r>
              <a:rPr lang="en-US" altLang="zh-CN" b="1" dirty="0">
                <a:latin typeface="Courier New" panose="02070309020205020404" pitchFamily="49" charset="0"/>
              </a:rPr>
              <a:t>(l, n);    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dot product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vec3 </a:t>
            </a:r>
            <a:r>
              <a:rPr lang="en-US" altLang="zh-CN" b="1" dirty="0">
                <a:latin typeface="Courier New" panose="02070309020205020404" pitchFamily="49" charset="0"/>
              </a:rPr>
              <a:t>v2 = </a:t>
            </a:r>
            <a:r>
              <a:rPr lang="en-US" altLang="zh-CN" b="1" dirty="0">
                <a:solidFill>
                  <a:srgbClr val="CC0066"/>
                </a:solidFill>
                <a:latin typeface="Courier New" panose="02070309020205020404" pitchFamily="49" charset="0"/>
              </a:rPr>
              <a:t>cross</a:t>
            </a:r>
            <a:r>
              <a:rPr lang="en-US" altLang="zh-CN" b="1" dirty="0">
                <a:latin typeface="Courier New" panose="02070309020205020404" pitchFamily="49" charset="0"/>
              </a:rPr>
              <a:t>(l, n);   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cross product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vec3 </a:t>
            </a:r>
            <a:r>
              <a:rPr lang="en-US" altLang="zh-CN" b="1" dirty="0">
                <a:latin typeface="Courier New" panose="02070309020205020404" pitchFamily="49" charset="0"/>
              </a:rPr>
              <a:t>v3 = </a:t>
            </a:r>
            <a:r>
              <a:rPr lang="en-US" altLang="zh-CN" b="1" dirty="0">
                <a:solidFill>
                  <a:srgbClr val="CC0066"/>
                </a:solidFill>
                <a:latin typeface="Courier New" panose="02070309020205020404" pitchFamily="49" charset="0"/>
              </a:rPr>
              <a:t>normalize</a:t>
            </a:r>
            <a:r>
              <a:rPr lang="en-US" altLang="zh-CN" b="1" dirty="0">
                <a:latin typeface="Courier New" panose="02070309020205020404" pitchFamily="49" charset="0"/>
              </a:rPr>
              <a:t>(l);  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normalize</a:t>
            </a:r>
          </a:p>
          <a:p>
            <a:endParaRPr lang="en-US" altLang="zh-CN" b="1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vec3 </a:t>
            </a:r>
            <a:r>
              <a:rPr lang="en-US" altLang="zh-CN" b="1" dirty="0">
                <a:latin typeface="Courier New" panose="02070309020205020404" pitchFamily="49" charset="0"/>
              </a:rPr>
              <a:t>v3 = </a:t>
            </a:r>
            <a:r>
              <a:rPr lang="en-US" altLang="zh-CN" b="1" dirty="0">
                <a:solidFill>
                  <a:srgbClr val="CC0066"/>
                </a:solidFill>
                <a:latin typeface="Courier New" panose="02070309020205020404" pitchFamily="49" charset="0"/>
              </a:rPr>
              <a:t>reflect</a:t>
            </a:r>
            <a:r>
              <a:rPr lang="en-US" altLang="zh-CN" b="1" dirty="0">
                <a:latin typeface="Courier New" panose="02070309020205020404" pitchFamily="49" charset="0"/>
              </a:rPr>
              <a:t>(l, n); 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reflect</a:t>
            </a:r>
          </a:p>
          <a:p>
            <a:endParaRPr lang="en-US" altLang="zh-CN" b="1" dirty="0">
              <a:solidFill>
                <a:srgbClr val="009900"/>
              </a:solidFill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also:  </a:t>
            </a:r>
            <a:r>
              <a:rPr lang="en-US" altLang="zh-CN" b="1" dirty="0" err="1">
                <a:solidFill>
                  <a:srgbClr val="009900"/>
                </a:solidFill>
                <a:latin typeface="Courier New" panose="02070309020205020404" pitchFamily="49" charset="0"/>
              </a:rPr>
              <a:t>faceforward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() and refract()</a:t>
            </a:r>
          </a:p>
          <a:p>
            <a:endParaRPr lang="en-US" altLang="zh-CN" sz="1400" dirty="0">
              <a:solidFill>
                <a:srgbClr val="009900"/>
              </a:solidFill>
              <a:latin typeface="Courier New" panose="02070309020205020404" pitchFamily="49" charset="0"/>
            </a:endParaRPr>
          </a:p>
          <a:p>
            <a:endParaRPr lang="en-US" altLang="zh-CN" sz="1400" dirty="0">
              <a:solidFill>
                <a:srgbClr val="009900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052670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GLSL Built-in Functions</a:t>
            </a:r>
            <a:endParaRPr lang="zh-CN" altLang="en-US"/>
          </a:p>
        </p:txBody>
      </p:sp>
      <p:sp>
        <p:nvSpPr>
          <p:cNvPr id="2560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altLang="zh-CN" dirty="0">
                <a:latin typeface="Courier New" panose="02070309020205020404" pitchFamily="49" charset="0"/>
                <a:cs typeface="Courier New" panose="02070309020205020404" pitchFamily="49" charset="0"/>
              </a:rPr>
              <a:t>reflect(-l, n)</a:t>
            </a:r>
          </a:p>
          <a:p>
            <a:pPr lvl="1"/>
            <a:r>
              <a:rPr lang="en-US" altLang="zh-CN" dirty="0">
                <a:cs typeface="Courier New" panose="02070309020205020404" pitchFamily="49" charset="0"/>
              </a:rPr>
              <a:t>Given l and n, find r. Angle in equals angle out</a:t>
            </a:r>
          </a:p>
          <a:p>
            <a:pPr lvl="1"/>
            <a:endParaRPr lang="zh-CN" altLang="en-US" dirty="0">
              <a:cs typeface="Courier New" panose="02070309020205020404" pitchFamily="49" charset="0"/>
            </a:endParaRPr>
          </a:p>
        </p:txBody>
      </p:sp>
      <p:sp>
        <p:nvSpPr>
          <p:cNvPr id="25604" name="Line 6"/>
          <p:cNvSpPr>
            <a:spLocks noChangeShapeType="1"/>
          </p:cNvSpPr>
          <p:nvPr/>
        </p:nvSpPr>
        <p:spPr bwMode="auto">
          <a:xfrm flipV="1">
            <a:off x="4343400" y="43434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5" name="Line 4"/>
          <p:cNvSpPr>
            <a:spLocks noChangeShapeType="1"/>
          </p:cNvSpPr>
          <p:nvPr/>
        </p:nvSpPr>
        <p:spPr bwMode="auto">
          <a:xfrm>
            <a:off x="1447800" y="5562600"/>
            <a:ext cx="579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4191000" y="3886200"/>
            <a:ext cx="320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latin typeface="Courier New" panose="02070309020205020404" pitchFamily="49" charset="0"/>
              </a:rPr>
              <a:t>n</a:t>
            </a:r>
          </a:p>
        </p:txBody>
      </p:sp>
      <p:sp>
        <p:nvSpPr>
          <p:cNvPr id="25607" name="Line 8"/>
          <p:cNvSpPr>
            <a:spLocks noChangeShapeType="1"/>
          </p:cNvSpPr>
          <p:nvPr/>
        </p:nvSpPr>
        <p:spPr bwMode="auto">
          <a:xfrm flipH="1" flipV="1">
            <a:off x="3200400" y="4495800"/>
            <a:ext cx="1143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8" name="Text Box 9"/>
          <p:cNvSpPr txBox="1">
            <a:spLocks noChangeArrowheads="1"/>
          </p:cNvSpPr>
          <p:nvPr/>
        </p:nvSpPr>
        <p:spPr bwMode="auto">
          <a:xfrm>
            <a:off x="2819400" y="4191000"/>
            <a:ext cx="320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latin typeface="Courier New" panose="02070309020205020404" pitchFamily="49" charset="0"/>
              </a:rPr>
              <a:t>l</a:t>
            </a:r>
          </a:p>
        </p:txBody>
      </p:sp>
      <p:sp>
        <p:nvSpPr>
          <p:cNvPr id="25609" name="Line 10"/>
          <p:cNvSpPr>
            <a:spLocks noChangeShapeType="1"/>
          </p:cNvSpPr>
          <p:nvPr/>
        </p:nvSpPr>
        <p:spPr bwMode="auto">
          <a:xfrm flipV="1">
            <a:off x="4343400" y="4495800"/>
            <a:ext cx="1143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0" name="Text Box 11"/>
          <p:cNvSpPr txBox="1">
            <a:spLocks noChangeArrowheads="1"/>
          </p:cNvSpPr>
          <p:nvPr/>
        </p:nvSpPr>
        <p:spPr bwMode="auto">
          <a:xfrm>
            <a:off x="5562600" y="4191000"/>
            <a:ext cx="320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latin typeface="Courier New" panose="02070309020205020404" pitchFamily="49" charset="0"/>
              </a:rPr>
              <a:t>r</a:t>
            </a:r>
          </a:p>
        </p:txBody>
      </p:sp>
      <p:sp>
        <p:nvSpPr>
          <p:cNvPr id="25611" name="Oval 12"/>
          <p:cNvSpPr>
            <a:spLocks noChangeArrowheads="1"/>
          </p:cNvSpPr>
          <p:nvPr/>
        </p:nvSpPr>
        <p:spPr bwMode="auto">
          <a:xfrm>
            <a:off x="4267200" y="5486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pic>
        <p:nvPicPr>
          <p:cNvPr id="256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5105400"/>
            <a:ext cx="1793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3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5029200"/>
            <a:ext cx="1793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14" name="Arc 15"/>
          <p:cNvSpPr>
            <a:spLocks/>
          </p:cNvSpPr>
          <p:nvPr/>
        </p:nvSpPr>
        <p:spPr bwMode="auto">
          <a:xfrm>
            <a:off x="4343400" y="5334000"/>
            <a:ext cx="152400" cy="76200"/>
          </a:xfrm>
          <a:custGeom>
            <a:avLst/>
            <a:gdLst>
              <a:gd name="T0" fmla="*/ 0 w 21600"/>
              <a:gd name="T1" fmla="*/ 0 h 21600"/>
              <a:gd name="T2" fmla="*/ 152400 w 21600"/>
              <a:gd name="T3" fmla="*/ 76200 h 21600"/>
              <a:gd name="T4" fmla="*/ 0 w 21600"/>
              <a:gd name="T5" fmla="*/ 762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5" name="Arc 17"/>
          <p:cNvSpPr>
            <a:spLocks/>
          </p:cNvSpPr>
          <p:nvPr/>
        </p:nvSpPr>
        <p:spPr bwMode="auto">
          <a:xfrm flipH="1">
            <a:off x="4114800" y="5257800"/>
            <a:ext cx="228600" cy="76200"/>
          </a:xfrm>
          <a:custGeom>
            <a:avLst/>
            <a:gdLst>
              <a:gd name="T0" fmla="*/ 0 w 21600"/>
              <a:gd name="T1" fmla="*/ 0 h 21600"/>
              <a:gd name="T2" fmla="*/ 228600 w 21600"/>
              <a:gd name="T3" fmla="*/ 76200 h 21600"/>
              <a:gd name="T4" fmla="*/ 0 w 21600"/>
              <a:gd name="T5" fmla="*/ 762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2250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GLSL Built-in Functions</a:t>
            </a:r>
            <a:endParaRPr lang="zh-CN" altLang="en-US"/>
          </a:p>
        </p:txBody>
      </p:sp>
      <p:sp>
        <p:nvSpPr>
          <p:cNvPr id="26627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en-US" altLang="zh-CN" dirty="0"/>
              <a:t>What is wrong with this code?</a:t>
            </a:r>
          </a:p>
          <a:p>
            <a:endParaRPr lang="zh-CN" altLang="en-US" dirty="0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914400" y="2971800"/>
            <a:ext cx="4724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vec3 </a:t>
            </a:r>
            <a:r>
              <a:rPr lang="en-US" altLang="zh-CN" b="1" dirty="0">
                <a:latin typeface="Courier New" panose="02070309020205020404" pitchFamily="49" charset="0"/>
              </a:rPr>
              <a:t>n =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...</a:t>
            </a:r>
            <a:endParaRPr lang="en-US" altLang="zh-CN" b="1" dirty="0">
              <a:latin typeface="Courier New" panose="02070309020205020404" pitchFamily="49" charset="0"/>
            </a:endParaRPr>
          </a:p>
          <a:p>
            <a:endParaRPr lang="en-US" altLang="zh-CN" b="1" dirty="0">
              <a:solidFill>
                <a:srgbClr val="CC0066"/>
              </a:solidFill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CC0066"/>
                </a:solidFill>
                <a:latin typeface="Courier New" panose="02070309020205020404" pitchFamily="49" charset="0"/>
              </a:rPr>
              <a:t>normalize</a:t>
            </a:r>
            <a:r>
              <a:rPr lang="en-US" altLang="zh-CN" b="1" dirty="0">
                <a:latin typeface="Courier New" panose="02070309020205020404" pitchFamily="49" charset="0"/>
              </a:rPr>
              <a:t>(n);</a:t>
            </a:r>
          </a:p>
          <a:p>
            <a:endParaRPr lang="en-US" altLang="zh-CN" sz="1400" dirty="0">
              <a:latin typeface="Courier New" panose="02070309020205020404" pitchFamily="49" charset="0"/>
            </a:endParaRPr>
          </a:p>
          <a:p>
            <a:endParaRPr lang="en-US" altLang="zh-CN" sz="1400" dirty="0">
              <a:latin typeface="Courier New" panose="02070309020205020404" pitchFamily="49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76400" y="4724400"/>
            <a:ext cx="4419600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normalize() </a:t>
            </a:r>
            <a:r>
              <a:rPr lang="en-US" altLang="zh-CN">
                <a:solidFill>
                  <a:srgbClr val="000000"/>
                </a:solidFill>
              </a:rPr>
              <a:t>returns a new vector</a:t>
            </a:r>
            <a:endParaRPr lang="zh-CN" altLang="en-US">
              <a:solidFill>
                <a:srgbClr val="000000"/>
              </a:solidFill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H="1" flipV="1">
            <a:off x="1828800" y="3850783"/>
            <a:ext cx="609600" cy="8736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33588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GLSL Built-in Functions</a:t>
            </a:r>
            <a:endParaRPr lang="zh-CN" altLang="en-US"/>
          </a:p>
        </p:txBody>
      </p:sp>
      <p:sp>
        <p:nvSpPr>
          <p:cNvPr id="2765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/>
          </a:p>
          <a:p>
            <a:r>
              <a:rPr lang="en-US" altLang="zh-CN"/>
              <a:t>Selected matrix functions</a:t>
            </a:r>
          </a:p>
          <a:p>
            <a:endParaRPr lang="zh-CN" alt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914400" y="3048000"/>
            <a:ext cx="5791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mat4 </a:t>
            </a:r>
            <a:r>
              <a:rPr lang="en-US" altLang="zh-CN" b="1" dirty="0">
                <a:latin typeface="Courier New" panose="02070309020205020404" pitchFamily="49" charset="0"/>
              </a:rPr>
              <a:t>m =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...</a:t>
            </a:r>
            <a:endParaRPr lang="en-US" altLang="zh-CN" b="1" dirty="0">
              <a:latin typeface="Courier New" panose="02070309020205020404" pitchFamily="49" charset="0"/>
            </a:endParaRPr>
          </a:p>
          <a:p>
            <a:endParaRPr lang="en-US" altLang="zh-CN" b="1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mat4 </a:t>
            </a:r>
            <a:r>
              <a:rPr lang="en-US" altLang="zh-CN" b="1" dirty="0">
                <a:latin typeface="Courier New" panose="02070309020205020404" pitchFamily="49" charset="0"/>
              </a:rPr>
              <a:t>t = </a:t>
            </a:r>
            <a:r>
              <a:rPr lang="en-US" altLang="zh-CN" b="1" dirty="0">
                <a:solidFill>
                  <a:srgbClr val="CC0066"/>
                </a:solidFill>
                <a:latin typeface="Courier New" panose="02070309020205020404" pitchFamily="49" charset="0"/>
              </a:rPr>
              <a:t>transpose</a:t>
            </a:r>
            <a:r>
              <a:rPr lang="en-US" altLang="zh-CN" b="1" dirty="0">
                <a:latin typeface="Courier New" panose="02070309020205020404" pitchFamily="49" charset="0"/>
              </a:rPr>
              <a:t>(m);</a:t>
            </a:r>
            <a:endParaRPr lang="en-US" altLang="zh-CN" b="1" dirty="0">
              <a:solidFill>
                <a:srgbClr val="009900"/>
              </a:solidFill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 </a:t>
            </a:r>
            <a:r>
              <a:rPr lang="en-US" altLang="zh-CN" b="1" dirty="0">
                <a:latin typeface="Courier New" panose="02070309020205020404" pitchFamily="49" charset="0"/>
              </a:rPr>
              <a:t>d = </a:t>
            </a:r>
            <a:r>
              <a:rPr lang="en-US" altLang="zh-CN" b="1" dirty="0">
                <a:solidFill>
                  <a:srgbClr val="CC0066"/>
                </a:solidFill>
                <a:latin typeface="Courier New" panose="02070309020205020404" pitchFamily="49" charset="0"/>
              </a:rPr>
              <a:t>determinant</a:t>
            </a:r>
            <a:r>
              <a:rPr lang="en-US" altLang="zh-CN" b="1" dirty="0">
                <a:latin typeface="Courier New" panose="02070309020205020404" pitchFamily="49" charset="0"/>
              </a:rPr>
              <a:t>(m);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mat4 </a:t>
            </a:r>
            <a:r>
              <a:rPr lang="en-US" altLang="zh-CN" b="1" dirty="0">
                <a:latin typeface="Courier New" panose="02070309020205020404" pitchFamily="49" charset="0"/>
              </a:rPr>
              <a:t>d = </a:t>
            </a:r>
            <a:r>
              <a:rPr lang="en-US" altLang="zh-CN" b="1" dirty="0">
                <a:solidFill>
                  <a:srgbClr val="CC0066"/>
                </a:solidFill>
                <a:latin typeface="Courier New" panose="02070309020205020404" pitchFamily="49" charset="0"/>
              </a:rPr>
              <a:t>inverse</a:t>
            </a:r>
            <a:r>
              <a:rPr lang="en-US" altLang="zh-CN" b="1" dirty="0">
                <a:latin typeface="Courier New" panose="02070309020205020404" pitchFamily="49" charset="0"/>
              </a:rPr>
              <a:t>(m);</a:t>
            </a:r>
          </a:p>
          <a:p>
            <a:endParaRPr lang="en-US" altLang="zh-CN" sz="3200" dirty="0"/>
          </a:p>
        </p:txBody>
      </p:sp>
      <p:sp>
        <p:nvSpPr>
          <p:cNvPr id="5" name="矩形 4"/>
          <p:cNvSpPr/>
          <p:nvPr/>
        </p:nvSpPr>
        <p:spPr>
          <a:xfrm>
            <a:off x="5257800" y="3581400"/>
            <a:ext cx="2286000" cy="990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000000"/>
                </a:solidFill>
              </a:rPr>
              <a:t>Think performance before using these!</a:t>
            </a:r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3924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GLSL Built-in Functions</a:t>
            </a:r>
            <a:endParaRPr lang="zh-CN" altLang="en-US"/>
          </a:p>
        </p:txBody>
      </p:sp>
      <p:sp>
        <p:nvSpPr>
          <p:cNvPr id="2867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Selected vector rational functions</a:t>
            </a:r>
          </a:p>
          <a:p>
            <a:endParaRPr lang="zh-CN" altLang="en-US" dirty="0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901520" y="2629693"/>
            <a:ext cx="7508383" cy="368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vec3 </a:t>
            </a:r>
            <a:r>
              <a:rPr lang="en-US" altLang="zh-CN" b="1" dirty="0">
                <a:latin typeface="Courier New" panose="02070309020205020404" pitchFamily="49" charset="0"/>
              </a:rPr>
              <a:t>p = </a:t>
            </a:r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vec3</a:t>
            </a:r>
            <a:r>
              <a:rPr lang="en-US" altLang="zh-CN" b="1" dirty="0">
                <a:latin typeface="Courier New" panose="02070309020205020404" pitchFamily="49" charset="0"/>
              </a:rPr>
              <a:t>(1.0, 2.0, 3.0);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vec3 </a:t>
            </a:r>
            <a:r>
              <a:rPr lang="en-US" altLang="zh-CN" b="1" dirty="0">
                <a:latin typeface="Courier New" panose="02070309020205020404" pitchFamily="49" charset="0"/>
              </a:rPr>
              <a:t>q = </a:t>
            </a:r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vec3</a:t>
            </a:r>
            <a:r>
              <a:rPr lang="en-US" altLang="zh-CN" b="1" dirty="0">
                <a:latin typeface="Courier New" panose="02070309020205020404" pitchFamily="49" charset="0"/>
              </a:rPr>
              <a:t>(3.0, 2.0, 1.0);</a:t>
            </a:r>
          </a:p>
          <a:p>
            <a:endParaRPr lang="en-US" altLang="zh-CN" b="1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bvec3 </a:t>
            </a:r>
            <a:r>
              <a:rPr lang="en-US" altLang="zh-CN" b="1" dirty="0">
                <a:latin typeface="Courier New" panose="02070309020205020404" pitchFamily="49" charset="0"/>
              </a:rPr>
              <a:t>b = </a:t>
            </a:r>
            <a:r>
              <a:rPr lang="en-US" altLang="zh-CN" b="1" dirty="0">
                <a:solidFill>
                  <a:srgbClr val="CC0066"/>
                </a:solidFill>
                <a:latin typeface="Courier New" panose="02070309020205020404" pitchFamily="49" charset="0"/>
              </a:rPr>
              <a:t>equal</a:t>
            </a:r>
            <a:r>
              <a:rPr lang="en-US" altLang="zh-CN" b="1" dirty="0">
                <a:latin typeface="Courier New" panose="02070309020205020404" pitchFamily="49" charset="0"/>
              </a:rPr>
              <a:t>(p, q);       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(false, true, false)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bvec3 </a:t>
            </a:r>
            <a:r>
              <a:rPr lang="en-US" altLang="zh-CN" b="1" dirty="0">
                <a:latin typeface="Courier New" panose="02070309020205020404" pitchFamily="49" charset="0"/>
              </a:rPr>
              <a:t>b2 = </a:t>
            </a:r>
            <a:r>
              <a:rPr lang="en-US" altLang="zh-CN" b="1" dirty="0" err="1">
                <a:solidFill>
                  <a:srgbClr val="CC0066"/>
                </a:solidFill>
                <a:latin typeface="Courier New" panose="02070309020205020404" pitchFamily="49" charset="0"/>
              </a:rPr>
              <a:t>lessThan</a:t>
            </a:r>
            <a:r>
              <a:rPr lang="en-US" altLang="zh-CN" b="1" dirty="0">
                <a:latin typeface="Courier New" panose="02070309020205020404" pitchFamily="49" charset="0"/>
              </a:rPr>
              <a:t>(p, q);   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(true, false, false)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bvec3 </a:t>
            </a:r>
            <a:r>
              <a:rPr lang="en-US" altLang="zh-CN" b="1" dirty="0">
                <a:latin typeface="Courier New" panose="02070309020205020404" pitchFamily="49" charset="0"/>
              </a:rPr>
              <a:t>b3 = </a:t>
            </a:r>
            <a:r>
              <a:rPr lang="en-US" altLang="zh-CN" b="1" dirty="0" err="1">
                <a:solidFill>
                  <a:srgbClr val="CC0066"/>
                </a:solidFill>
                <a:latin typeface="Courier New" panose="02070309020205020404" pitchFamily="49" charset="0"/>
              </a:rPr>
              <a:t>greaterThan</a:t>
            </a:r>
            <a:r>
              <a:rPr lang="en-US" altLang="zh-CN" b="1" dirty="0">
                <a:latin typeface="Courier New" panose="02070309020205020404" pitchFamily="49" charset="0"/>
              </a:rPr>
              <a:t>(p, q);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(false, false, true)</a:t>
            </a:r>
          </a:p>
          <a:p>
            <a:endParaRPr lang="en-US" altLang="zh-CN" b="1" dirty="0">
              <a:solidFill>
                <a:srgbClr val="009900"/>
              </a:solidFill>
              <a:latin typeface="Courier New" panose="02070309020205020404" pitchFamily="49" charset="0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bvec3 </a:t>
            </a:r>
            <a:r>
              <a:rPr lang="en-US" altLang="zh-CN" b="1" dirty="0">
                <a:latin typeface="Courier New" panose="02070309020205020404" pitchFamily="49" charset="0"/>
              </a:rPr>
              <a:t>b4 = </a:t>
            </a:r>
            <a:r>
              <a:rPr lang="en-US" altLang="zh-CN" b="1" dirty="0">
                <a:solidFill>
                  <a:srgbClr val="CC0066"/>
                </a:solidFill>
                <a:latin typeface="Courier New" panose="02070309020205020404" pitchFamily="49" charset="0"/>
              </a:rPr>
              <a:t>any</a:t>
            </a:r>
            <a:r>
              <a:rPr lang="en-US" altLang="zh-CN" b="1" dirty="0">
                <a:latin typeface="Courier New" panose="02070309020205020404" pitchFamily="49" charset="0"/>
              </a:rPr>
              <a:t>(b);           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true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bvec3 </a:t>
            </a:r>
            <a:r>
              <a:rPr lang="en-US" altLang="zh-CN" b="1" dirty="0">
                <a:latin typeface="Courier New" panose="02070309020205020404" pitchFamily="49" charset="0"/>
              </a:rPr>
              <a:t>b5 = </a:t>
            </a:r>
            <a:r>
              <a:rPr lang="en-US" altLang="zh-CN" b="1" dirty="0">
                <a:solidFill>
                  <a:srgbClr val="CC0066"/>
                </a:solidFill>
                <a:latin typeface="Courier New" panose="02070309020205020404" pitchFamily="49" charset="0"/>
              </a:rPr>
              <a:t>all</a:t>
            </a:r>
            <a:r>
              <a:rPr lang="en-US" altLang="zh-CN" b="1" dirty="0">
                <a:latin typeface="Courier New" panose="02070309020205020404" pitchFamily="49" charset="0"/>
              </a:rPr>
              <a:t>(b);            </a:t>
            </a:r>
            <a:r>
              <a:rPr lang="en-US" altLang="zh-CN" b="1" dirty="0">
                <a:solidFill>
                  <a:srgbClr val="009900"/>
                </a:solidFill>
                <a:latin typeface="Courier New" panose="02070309020205020404" pitchFamily="49" charset="0"/>
              </a:rPr>
              <a:t>// false</a:t>
            </a:r>
          </a:p>
          <a:p>
            <a:endParaRPr lang="en-US" altLang="zh-CN" b="1" dirty="0">
              <a:solidFill>
                <a:srgbClr val="009900"/>
              </a:solidFill>
              <a:latin typeface="Courier New" panose="02070309020205020404" pitchFamily="49" charset="0"/>
            </a:endParaRPr>
          </a:p>
          <a:p>
            <a:endParaRPr lang="en-US" altLang="zh-CN" b="1" dirty="0">
              <a:solidFill>
                <a:srgbClr val="009900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338344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GLSL Built-in Functions</a:t>
            </a:r>
            <a:endParaRPr lang="zh-CN" altLang="en-US"/>
          </a:p>
        </p:txBody>
      </p:sp>
      <p:sp>
        <p:nvSpPr>
          <p:cNvPr id="29699" name="内容占位符 2"/>
          <p:cNvSpPr>
            <a:spLocks noGrp="1"/>
          </p:cNvSpPr>
          <p:nvPr>
            <p:ph idx="1"/>
          </p:nvPr>
        </p:nvSpPr>
        <p:spPr>
          <a:xfrm>
            <a:off x="628650" y="1477896"/>
            <a:ext cx="7886700" cy="4351338"/>
          </a:xfrm>
        </p:spPr>
        <p:txBody>
          <a:bodyPr/>
          <a:lstStyle/>
          <a:p>
            <a:r>
              <a:rPr lang="en-US" altLang="zh-CN" dirty="0"/>
              <a:t>Rewrite in one line of code</a:t>
            </a:r>
          </a:p>
          <a:p>
            <a:endParaRPr lang="zh-CN" altLang="en-US" dirty="0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901522" y="2101402"/>
            <a:ext cx="5808372" cy="409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bool</a:t>
            </a:r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 </a:t>
            </a:r>
            <a:r>
              <a:rPr lang="en-US" altLang="zh-CN" b="1" dirty="0">
                <a:latin typeface="Courier New" panose="02070309020205020404" pitchFamily="49" charset="0"/>
              </a:rPr>
              <a:t>foo(</a:t>
            </a:r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vec3</a:t>
            </a:r>
            <a:r>
              <a:rPr lang="en-US" altLang="zh-CN" b="1" dirty="0">
                <a:latin typeface="Courier New" panose="02070309020205020404" pitchFamily="49" charset="0"/>
              </a:rPr>
              <a:t> p, </a:t>
            </a:r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vec3</a:t>
            </a:r>
            <a:r>
              <a:rPr lang="en-US" altLang="zh-CN" b="1" dirty="0">
                <a:latin typeface="Courier New" panose="02070309020205020404" pitchFamily="49" charset="0"/>
              </a:rPr>
              <a:t> q)</a:t>
            </a:r>
          </a:p>
          <a:p>
            <a:r>
              <a:rPr lang="en-US" altLang="zh-CN" b="1" dirty="0">
                <a:latin typeface="Courier New" panose="02070309020205020404" pitchFamily="49" charset="0"/>
              </a:rPr>
              <a:t>{</a:t>
            </a:r>
          </a:p>
          <a:p>
            <a:r>
              <a:rPr lang="en-US" altLang="zh-CN" b="1" dirty="0">
                <a:latin typeface="Courier New" panose="02070309020205020404" pitchFamily="49" charset="0"/>
              </a:rPr>
              <a:t>  </a:t>
            </a:r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altLang="zh-CN" b="1" dirty="0">
                <a:latin typeface="Courier New" panose="02070309020205020404" pitchFamily="49" charset="0"/>
              </a:rPr>
              <a:t> (</a:t>
            </a:r>
            <a:r>
              <a:rPr lang="en-US" altLang="zh-CN" b="1" dirty="0" err="1">
                <a:latin typeface="Courier New" panose="02070309020205020404" pitchFamily="49" charset="0"/>
              </a:rPr>
              <a:t>p.x</a:t>
            </a:r>
            <a:r>
              <a:rPr lang="en-US" altLang="zh-CN" b="1" dirty="0">
                <a:latin typeface="Courier New" panose="02070309020205020404" pitchFamily="49" charset="0"/>
              </a:rPr>
              <a:t> &lt; </a:t>
            </a:r>
            <a:r>
              <a:rPr lang="en-US" altLang="zh-CN" b="1" dirty="0" err="1">
                <a:latin typeface="Courier New" panose="02070309020205020404" pitchFamily="49" charset="0"/>
              </a:rPr>
              <a:t>q.x</a:t>
            </a:r>
            <a:r>
              <a:rPr lang="en-US" altLang="zh-CN" b="1" dirty="0">
                <a:latin typeface="Courier New" panose="02070309020205020404" pitchFamily="49" charset="0"/>
              </a:rPr>
              <a:t>)</a:t>
            </a:r>
          </a:p>
          <a:p>
            <a:r>
              <a:rPr lang="en-US" altLang="zh-CN" b="1" dirty="0">
                <a:latin typeface="Courier New" panose="02070309020205020404" pitchFamily="49" charset="0"/>
              </a:rPr>
              <a:t>  {</a:t>
            </a:r>
          </a:p>
          <a:p>
            <a:r>
              <a:rPr lang="en-US" altLang="zh-CN" b="1" dirty="0">
                <a:latin typeface="Courier New" panose="02070309020205020404" pitchFamily="49" charset="0"/>
              </a:rPr>
              <a:t>    </a:t>
            </a:r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return true</a:t>
            </a:r>
            <a:r>
              <a:rPr lang="en-US" altLang="zh-CN" b="1" dirty="0">
                <a:latin typeface="Courier New" panose="02070309020205020404" pitchFamily="49" charset="0"/>
              </a:rPr>
              <a:t>;</a:t>
            </a:r>
          </a:p>
          <a:p>
            <a:r>
              <a:rPr lang="en-US" altLang="zh-CN" b="1" dirty="0">
                <a:latin typeface="Courier New" panose="02070309020205020404" pitchFamily="49" charset="0"/>
              </a:rPr>
              <a:t>  }</a:t>
            </a:r>
          </a:p>
          <a:p>
            <a:r>
              <a:rPr lang="en-US" altLang="zh-CN" b="1" dirty="0">
                <a:latin typeface="Courier New" panose="02070309020205020404" pitchFamily="49" charset="0"/>
              </a:rPr>
              <a:t>  </a:t>
            </a:r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else if</a:t>
            </a:r>
            <a:r>
              <a:rPr lang="en-US" altLang="zh-CN" b="1" dirty="0">
                <a:latin typeface="Courier New" panose="02070309020205020404" pitchFamily="49" charset="0"/>
              </a:rPr>
              <a:t> (</a:t>
            </a:r>
            <a:r>
              <a:rPr lang="en-US" altLang="zh-CN" b="1" dirty="0" err="1">
                <a:latin typeface="Courier New" panose="02070309020205020404" pitchFamily="49" charset="0"/>
              </a:rPr>
              <a:t>p.y</a:t>
            </a:r>
            <a:r>
              <a:rPr lang="en-US" altLang="zh-CN" b="1" dirty="0">
                <a:latin typeface="Courier New" panose="02070309020205020404" pitchFamily="49" charset="0"/>
              </a:rPr>
              <a:t> &lt; </a:t>
            </a:r>
            <a:r>
              <a:rPr lang="en-US" altLang="zh-CN" b="1" dirty="0" err="1">
                <a:latin typeface="Courier New" panose="02070309020205020404" pitchFamily="49" charset="0"/>
              </a:rPr>
              <a:t>q.y</a:t>
            </a:r>
            <a:r>
              <a:rPr lang="en-US" altLang="zh-CN" b="1" dirty="0">
                <a:latin typeface="Courier New" panose="02070309020205020404" pitchFamily="49" charset="0"/>
              </a:rPr>
              <a:t>)</a:t>
            </a:r>
          </a:p>
          <a:p>
            <a:r>
              <a:rPr lang="en-US" altLang="zh-CN" b="1" dirty="0">
                <a:latin typeface="Courier New" panose="02070309020205020404" pitchFamily="49" charset="0"/>
              </a:rPr>
              <a:t>  {</a:t>
            </a:r>
          </a:p>
          <a:p>
            <a:r>
              <a:rPr lang="en-US" altLang="zh-CN" b="1" dirty="0">
                <a:latin typeface="Courier New" panose="02070309020205020404" pitchFamily="49" charset="0"/>
              </a:rPr>
              <a:t>    </a:t>
            </a:r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return true</a:t>
            </a:r>
            <a:r>
              <a:rPr lang="en-US" altLang="zh-CN" b="1" dirty="0">
                <a:latin typeface="Courier New" panose="02070309020205020404" pitchFamily="49" charset="0"/>
              </a:rPr>
              <a:t>;</a:t>
            </a:r>
          </a:p>
          <a:p>
            <a:r>
              <a:rPr lang="en-US" altLang="zh-CN" b="1" dirty="0">
                <a:latin typeface="Courier New" panose="02070309020205020404" pitchFamily="49" charset="0"/>
              </a:rPr>
              <a:t>  }</a:t>
            </a:r>
          </a:p>
          <a:p>
            <a:r>
              <a:rPr lang="en-US" altLang="zh-CN" b="1" dirty="0">
                <a:latin typeface="Courier New" panose="02070309020205020404" pitchFamily="49" charset="0"/>
              </a:rPr>
              <a:t>  </a:t>
            </a:r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else if</a:t>
            </a:r>
            <a:r>
              <a:rPr lang="en-US" altLang="zh-CN" b="1" dirty="0">
                <a:latin typeface="Courier New" panose="02070309020205020404" pitchFamily="49" charset="0"/>
              </a:rPr>
              <a:t> (</a:t>
            </a:r>
            <a:r>
              <a:rPr lang="en-US" altLang="zh-CN" b="1" dirty="0" err="1">
                <a:latin typeface="Courier New" panose="02070309020205020404" pitchFamily="49" charset="0"/>
              </a:rPr>
              <a:t>p.z</a:t>
            </a:r>
            <a:r>
              <a:rPr lang="en-US" altLang="zh-CN" b="1" dirty="0">
                <a:latin typeface="Courier New" panose="02070309020205020404" pitchFamily="49" charset="0"/>
              </a:rPr>
              <a:t> &lt; </a:t>
            </a:r>
            <a:r>
              <a:rPr lang="en-US" altLang="zh-CN" b="1" dirty="0" err="1">
                <a:latin typeface="Courier New" panose="02070309020205020404" pitchFamily="49" charset="0"/>
              </a:rPr>
              <a:t>q.z</a:t>
            </a:r>
            <a:r>
              <a:rPr lang="en-US" altLang="zh-CN" b="1" dirty="0">
                <a:latin typeface="Courier New" panose="02070309020205020404" pitchFamily="49" charset="0"/>
              </a:rPr>
              <a:t>)</a:t>
            </a:r>
          </a:p>
          <a:p>
            <a:r>
              <a:rPr lang="en-US" altLang="zh-CN" b="1" dirty="0">
                <a:latin typeface="Courier New" panose="02070309020205020404" pitchFamily="49" charset="0"/>
              </a:rPr>
              <a:t>  {</a:t>
            </a:r>
          </a:p>
          <a:p>
            <a:r>
              <a:rPr lang="en-US" altLang="zh-CN" b="1" dirty="0">
                <a:latin typeface="Courier New" panose="02070309020205020404" pitchFamily="49" charset="0"/>
              </a:rPr>
              <a:t>    </a:t>
            </a:r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return true</a:t>
            </a:r>
            <a:r>
              <a:rPr lang="en-US" altLang="zh-CN" b="1" dirty="0">
                <a:latin typeface="Courier New" panose="02070309020205020404" pitchFamily="49" charset="0"/>
              </a:rPr>
              <a:t>;</a:t>
            </a:r>
          </a:p>
          <a:p>
            <a:r>
              <a:rPr lang="en-US" altLang="zh-CN" b="1" dirty="0">
                <a:latin typeface="Courier New" panose="02070309020205020404" pitchFamily="49" charset="0"/>
              </a:rPr>
              <a:t>  }</a:t>
            </a:r>
          </a:p>
          <a:p>
            <a:r>
              <a:rPr lang="en-US" altLang="zh-CN" b="1" dirty="0">
                <a:latin typeface="Courier New" panose="02070309020205020404" pitchFamily="49" charset="0"/>
              </a:rPr>
              <a:t>  </a:t>
            </a:r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return false</a:t>
            </a:r>
            <a:r>
              <a:rPr lang="en-US" altLang="zh-CN" b="1" dirty="0">
                <a:latin typeface="Courier New" panose="02070309020205020404" pitchFamily="49" charset="0"/>
              </a:rPr>
              <a:t>;</a:t>
            </a:r>
          </a:p>
          <a:p>
            <a:r>
              <a:rPr lang="en-US" altLang="zh-CN" b="1" dirty="0">
                <a:latin typeface="Courier New" panose="02070309020205020404" pitchFamily="49" charset="0"/>
              </a:rPr>
              <a:t>}</a:t>
            </a:r>
          </a:p>
        </p:txBody>
      </p:sp>
      <p:sp>
        <p:nvSpPr>
          <p:cNvPr id="5" name="矩形 4"/>
          <p:cNvSpPr/>
          <p:nvPr/>
        </p:nvSpPr>
        <p:spPr>
          <a:xfrm>
            <a:off x="3805708" y="5630986"/>
            <a:ext cx="4953000" cy="762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b="1" dirty="0">
                <a:solidFill>
                  <a:srgbClr val="0000FF"/>
                </a:solidFill>
                <a:latin typeface="Courier New" panose="02070309020205020404" pitchFamily="49" charset="0"/>
              </a:rPr>
              <a:t>return</a:t>
            </a:r>
            <a:r>
              <a:rPr lang="en-US" altLang="zh-CN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any(</a:t>
            </a:r>
            <a:r>
              <a:rPr lang="en-US" altLang="zh-CN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lessThan</a:t>
            </a:r>
            <a:r>
              <a:rPr lang="en-US" altLang="zh-CN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(p, q)); </a:t>
            </a:r>
            <a:endParaRPr lang="zh-CN" altLang="en-US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102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Until now, we focused on graphic algorithms rather than hardware and implementation details</a:t>
            </a:r>
          </a:p>
          <a:p>
            <a:r>
              <a:rPr lang="en-US" dirty="0"/>
              <a:t>But graphics, without using specialized tools and/or hardware would simply be too slow for most applications</a:t>
            </a:r>
          </a:p>
          <a:p>
            <a:r>
              <a:rPr lang="en-US" dirty="0"/>
              <a:t>We will now learn about how a GPU works and how to program it using a specific API: OpenGL</a:t>
            </a:r>
          </a:p>
          <a:p>
            <a:r>
              <a:rPr lang="en-US" dirty="0"/>
              <a:t>The presented ideas should apply to other APIs such as Direct3D with some modifications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44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User Interaction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user may interact with the program through input devices: traditionally keyboard and mouse</a:t>
            </a:r>
          </a:p>
          <a:p>
            <a:r>
              <a:rPr lang="en-US" dirty="0"/>
              <a:t>GLUT also simplifies this task by registering callbacks: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657600"/>
            <a:ext cx="5410729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08810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 attribute/uniform values</a:t>
            </a:r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403797"/>
            <a:ext cx="7886700" cy="477316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100" dirty="0"/>
              <a:t>We need to pass vertex attributes to the vertex </a:t>
            </a:r>
            <a:r>
              <a:rPr lang="en-US" sz="2100" dirty="0" err="1"/>
              <a:t>shader</a:t>
            </a:r>
            <a:endParaRPr lang="en-US" sz="21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Vertex attributes are named in the </a:t>
            </a:r>
            <a:r>
              <a:rPr lang="en-US" sz="2000" dirty="0" err="1"/>
              <a:t>shaders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Linker forms a table 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Application can get index from table</a:t>
            </a:r>
          </a:p>
          <a:p>
            <a:pPr>
              <a:lnSpc>
                <a:spcPct val="80000"/>
              </a:lnSpc>
            </a:pPr>
            <a:r>
              <a:rPr lang="en-US" sz="2100" dirty="0"/>
              <a:t>Similar process for uniform variables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sz="2100" dirty="0"/>
              <a:t>Where is my attributes/uniforms parameter? Find them in the application</a:t>
            </a:r>
            <a:br>
              <a:rPr lang="en-US" dirty="0"/>
            </a:br>
            <a:r>
              <a:rPr lang="en-US" dirty="0"/>
              <a:t>	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GLint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 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i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 =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glGetAttribLocation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(P,”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myAttrib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”)</a:t>
            </a:r>
            <a:b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</a:b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	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GLint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 j =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glGetUniformLocation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(P,”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myUniform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”)</a:t>
            </a:r>
          </a:p>
          <a:p>
            <a:pPr>
              <a:lnSpc>
                <a:spcPct val="80000"/>
              </a:lnSpc>
            </a:pPr>
            <a:r>
              <a:rPr lang="en-US" sz="2100" dirty="0"/>
              <a:t>Set them</a:t>
            </a:r>
            <a:br>
              <a:rPr lang="en-US" sz="2100" dirty="0"/>
            </a:br>
            <a:r>
              <a:rPr lang="en-US" sz="2100" dirty="0"/>
              <a:t>	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glVertexAttrib1f(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i,value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)</a:t>
            </a:r>
            <a:b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</a:b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	glUniform1f(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j,value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)</a:t>
            </a:r>
          </a:p>
          <a:p>
            <a:pPr>
              <a:lnSpc>
                <a:spcPct val="80000"/>
              </a:lnSpc>
            </a:pPr>
            <a:endParaRPr lang="en-US" sz="1700" b="1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glVertexAttribPointer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(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i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,…) </a:t>
            </a:r>
            <a:r>
              <a:rPr lang="en-US" sz="1700" b="1" dirty="0">
                <a:latin typeface="Courier New" panose="02070309020205020404" pitchFamily="49" charset="0"/>
              </a:rPr>
              <a:t>// passing attributes using vertex array</a:t>
            </a:r>
          </a:p>
        </p:txBody>
      </p:sp>
    </p:spTree>
    <p:extLst>
      <p:ext uri="{BB962C8B-B14F-4D97-AF65-F5344CB8AC3E}">
        <p14:creationId xmlns:p14="http://schemas.microsoft.com/office/powerpoint/2010/main" val="400166730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Shader</a:t>
            </a:r>
            <a:r>
              <a:rPr lang="en-US" dirty="0"/>
              <a:t> samples: diffuse lighting</a:t>
            </a: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700" dirty="0"/>
              <a:t>These examples uses </a:t>
            </a:r>
            <a:r>
              <a:rPr lang="en-US" sz="2700" i="1" dirty="0"/>
              <a:t>varying parameters</a:t>
            </a:r>
            <a:r>
              <a:rPr lang="en-US" sz="2700" dirty="0"/>
              <a:t> to pass info from the vertex </a:t>
            </a:r>
            <a:r>
              <a:rPr lang="en-US" sz="2700" dirty="0" err="1"/>
              <a:t>shader</a:t>
            </a:r>
            <a:r>
              <a:rPr lang="en-US" sz="2700" dirty="0"/>
              <a:t> to the fragment </a:t>
            </a:r>
            <a:r>
              <a:rPr lang="en-US" sz="2700" dirty="0" err="1"/>
              <a:t>shader</a:t>
            </a:r>
            <a:r>
              <a:rPr lang="en-US" sz="2700" dirty="0"/>
              <a:t>.  </a:t>
            </a:r>
          </a:p>
          <a:p>
            <a:pPr lvl="1"/>
            <a:r>
              <a:rPr lang="en-US" sz="2200" dirty="0"/>
              <a:t>The varying parameters </a:t>
            </a:r>
            <a:r>
              <a:rPr lang="en-US" sz="2000" dirty="0">
                <a:latin typeface="Courier New" panose="02070309020205020404" pitchFamily="49" charset="0"/>
              </a:rPr>
              <a:t>Norm</a:t>
            </a:r>
            <a:r>
              <a:rPr lang="en-US" sz="2200" dirty="0"/>
              <a:t> and </a:t>
            </a:r>
            <a:r>
              <a:rPr lang="en-US" sz="2000" dirty="0" err="1">
                <a:latin typeface="Courier New" panose="02070309020205020404" pitchFamily="49" charset="0"/>
              </a:rPr>
              <a:t>ToLight</a:t>
            </a:r>
            <a:r>
              <a:rPr lang="en-US" sz="2200" dirty="0"/>
              <a:t> are automatically linearly interpolated between vertices across every polygon.</a:t>
            </a:r>
          </a:p>
          <a:p>
            <a:pPr lvl="1"/>
            <a:r>
              <a:rPr lang="en-US" sz="2200" dirty="0"/>
              <a:t>This represents the normal at that exact point on the surface.</a:t>
            </a:r>
          </a:p>
          <a:p>
            <a:pPr lvl="1"/>
            <a:r>
              <a:rPr lang="en-US" sz="2200" dirty="0"/>
              <a:t>The exact diffuse illumination is calculated from the local normal.</a:t>
            </a:r>
          </a:p>
          <a:p>
            <a:pPr lvl="2"/>
            <a:r>
              <a:rPr lang="en-US" sz="2000" dirty="0"/>
              <a:t>This is the </a:t>
            </a:r>
            <a:r>
              <a:rPr lang="en-US" sz="2000" dirty="0" err="1"/>
              <a:t>Phong</a:t>
            </a:r>
            <a:r>
              <a:rPr lang="en-US" sz="2000" dirty="0"/>
              <a:t> shading technique (usually seen for specular highlights) applied to diffuse lighting.</a:t>
            </a:r>
          </a:p>
        </p:txBody>
      </p:sp>
    </p:spTree>
    <p:extLst>
      <p:ext uri="{BB962C8B-B14F-4D97-AF65-F5344CB8AC3E}">
        <p14:creationId xmlns:p14="http://schemas.microsoft.com/office/powerpoint/2010/main" val="3498848720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Shader</a:t>
            </a:r>
            <a:r>
              <a:rPr lang="en-US" dirty="0"/>
              <a:t> samples: diffuse lighting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Notice the different matrix transforms used in this example: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 err="1">
                <a:latin typeface="Courier New" panose="02070309020205020404" pitchFamily="49" charset="0"/>
              </a:rPr>
              <a:t>gl_Position</a:t>
            </a:r>
            <a:r>
              <a:rPr lang="en-US" sz="1900" dirty="0">
                <a:latin typeface="Courier New" panose="02070309020205020404" pitchFamily="49" charset="0"/>
              </a:rPr>
              <a:t> = </a:t>
            </a:r>
            <a:r>
              <a:rPr lang="en-US" sz="1900" u="sng" dirty="0" err="1">
                <a:uFill>
                  <a:solidFill>
                    <a:srgbClr val="FF0000"/>
                  </a:solidFill>
                </a:uFill>
                <a:latin typeface="Courier New" panose="02070309020205020404" pitchFamily="49" charset="0"/>
              </a:rPr>
              <a:t>gl_ModelViewProjectionMatrix</a:t>
            </a:r>
            <a:r>
              <a:rPr lang="en-US" sz="1900" u="sng" dirty="0">
                <a:uFill>
                  <a:solidFill>
                    <a:srgbClr val="FF0000"/>
                  </a:solidFill>
                </a:uFill>
                <a:latin typeface="Courier New" panose="02070309020205020404" pitchFamily="49" charset="0"/>
              </a:rPr>
              <a:t> * </a:t>
            </a:r>
            <a:r>
              <a:rPr lang="en-US" sz="1900" u="sng" dirty="0" err="1">
                <a:uFill>
                  <a:solidFill>
                    <a:srgbClr val="FF0000"/>
                  </a:solidFill>
                </a:uFill>
                <a:latin typeface="Courier New" panose="02070309020205020404" pitchFamily="49" charset="0"/>
              </a:rPr>
              <a:t>gl_Vertex</a:t>
            </a:r>
            <a:r>
              <a:rPr lang="en-US" sz="1900" dirty="0">
                <a:latin typeface="Courier New" panose="02070309020205020404" pitchFamily="49" charset="0"/>
              </a:rPr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>
                <a:latin typeface="Courier New" panose="02070309020205020404" pitchFamily="49" charset="0"/>
              </a:rPr>
              <a:t>Norm = </a:t>
            </a:r>
            <a:r>
              <a:rPr lang="en-US" sz="1900" u="sng" dirty="0" err="1">
                <a:uFill>
                  <a:solidFill>
                    <a:srgbClr val="FF0000"/>
                  </a:solidFill>
                </a:uFill>
                <a:latin typeface="Courier New" panose="02070309020205020404" pitchFamily="49" charset="0"/>
              </a:rPr>
              <a:t>gl_NormalMatrix</a:t>
            </a:r>
            <a:r>
              <a:rPr lang="en-US" sz="1900" u="sng" dirty="0">
                <a:uFill>
                  <a:solidFill>
                    <a:srgbClr val="FF0000"/>
                  </a:solidFill>
                </a:uFill>
                <a:latin typeface="Courier New" panose="02070309020205020404" pitchFamily="49" charset="0"/>
              </a:rPr>
              <a:t> * </a:t>
            </a:r>
            <a:r>
              <a:rPr lang="en-US" sz="1900" u="sng" dirty="0" err="1">
                <a:uFill>
                  <a:solidFill>
                    <a:srgbClr val="FF0000"/>
                  </a:solidFill>
                </a:uFill>
                <a:latin typeface="Courier New" panose="02070309020205020404" pitchFamily="49" charset="0"/>
              </a:rPr>
              <a:t>gl_Normal</a:t>
            </a:r>
            <a:r>
              <a:rPr lang="en-US" sz="1900" u="sng" dirty="0">
                <a:uFill>
                  <a:solidFill>
                    <a:srgbClr val="FF0000"/>
                  </a:solidFill>
                </a:uFill>
                <a:latin typeface="Courier New" panose="02070309020205020404" pitchFamily="49" charset="0"/>
              </a:rPr>
              <a:t>;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dirty="0" err="1">
                <a:latin typeface="Courier New" panose="02070309020205020404" pitchFamily="49" charset="0"/>
              </a:rPr>
              <a:t>ToLight</a:t>
            </a:r>
            <a:r>
              <a:rPr lang="en-US" sz="1900" dirty="0">
                <a:latin typeface="Courier New" panose="02070309020205020404" pitchFamily="49" charset="0"/>
              </a:rPr>
              <a:t> = vec3(</a:t>
            </a:r>
            <a:r>
              <a:rPr lang="en-US" sz="1900" dirty="0" err="1">
                <a:latin typeface="Courier New" panose="02070309020205020404" pitchFamily="49" charset="0"/>
              </a:rPr>
              <a:t>gl_LightSource</a:t>
            </a:r>
            <a:r>
              <a:rPr lang="en-US" sz="1900" dirty="0">
                <a:latin typeface="Courier New" panose="02070309020205020404" pitchFamily="49" charset="0"/>
              </a:rPr>
              <a:t>[0].position - (</a:t>
            </a:r>
            <a:r>
              <a:rPr lang="en-US" sz="1900" u="sng" dirty="0" err="1">
                <a:uFill>
                  <a:solidFill>
                    <a:srgbClr val="FF0000"/>
                  </a:solidFill>
                </a:uFill>
                <a:latin typeface="Courier New" panose="02070309020205020404" pitchFamily="49" charset="0"/>
              </a:rPr>
              <a:t>gl_ModelViewMatrix</a:t>
            </a:r>
            <a:r>
              <a:rPr lang="en-US" sz="1900" u="sng" dirty="0">
                <a:uFill>
                  <a:solidFill>
                    <a:srgbClr val="FF0000"/>
                  </a:solidFill>
                </a:uFill>
                <a:latin typeface="Courier New" panose="02070309020205020404" pitchFamily="49" charset="0"/>
              </a:rPr>
              <a:t> * </a:t>
            </a:r>
            <a:r>
              <a:rPr lang="en-US" sz="1900" u="sng" dirty="0" err="1">
                <a:uFill>
                  <a:solidFill>
                    <a:srgbClr val="FF0000"/>
                  </a:solidFill>
                </a:uFill>
                <a:latin typeface="Courier New" panose="02070309020205020404" pitchFamily="49" charset="0"/>
              </a:rPr>
              <a:t>gl_Vertex</a:t>
            </a:r>
            <a:r>
              <a:rPr lang="en-US" sz="1900" dirty="0">
                <a:latin typeface="Courier New" panose="02070309020205020404" pitchFamily="49" charset="0"/>
              </a:rPr>
              <a:t>));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</a:t>
            </a:r>
            <a:r>
              <a:rPr lang="en-US" sz="1900" dirty="0" err="1">
                <a:latin typeface="Courier New" panose="02070309020205020404" pitchFamily="49" charset="0"/>
              </a:rPr>
              <a:t>gl_ModelViewProjectionMatrix</a:t>
            </a:r>
            <a:r>
              <a:rPr lang="en-US" sz="2000" dirty="0"/>
              <a:t> transforms a vertex from local coordinates to perspective coordinates for display, whereas the </a:t>
            </a:r>
            <a:r>
              <a:rPr lang="en-US" sz="1900" dirty="0" err="1">
                <a:latin typeface="Courier New" panose="02070309020205020404" pitchFamily="49" charset="0"/>
              </a:rPr>
              <a:t>gl_ModelViewMatrix</a:t>
            </a:r>
            <a:r>
              <a:rPr lang="en-US" sz="2000" dirty="0"/>
              <a:t> transforms a point from local coordinates to eye coordinates.  We use eye coordinates because lights are (usually) defined in eye coordinates.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</a:t>
            </a:r>
            <a:r>
              <a:rPr lang="en-US" sz="1900" dirty="0" err="1">
                <a:latin typeface="Courier New" panose="02070309020205020404" pitchFamily="49" charset="0"/>
              </a:rPr>
              <a:t>gl_NormalMatrix</a:t>
            </a:r>
            <a:r>
              <a:rPr lang="en-US" sz="2000" dirty="0"/>
              <a:t> transforms a normal from local coordinates to eye coordinates; it holds the inverse of the transpose of the upper 3x3 </a:t>
            </a:r>
            <a:r>
              <a:rPr lang="en-US" sz="2000" dirty="0" err="1"/>
              <a:t>submatrix</a:t>
            </a:r>
            <a:r>
              <a:rPr lang="en-US" sz="2000" dirty="0"/>
              <a:t> of the model-view transform.</a:t>
            </a:r>
          </a:p>
        </p:txBody>
      </p:sp>
    </p:spTree>
    <p:extLst>
      <p:ext uri="{BB962C8B-B14F-4D97-AF65-F5344CB8AC3E}">
        <p14:creationId xmlns:p14="http://schemas.microsoft.com/office/powerpoint/2010/main" val="142835393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/>
              <a:t>Vertex </a:t>
            </a:r>
            <a:r>
              <a:rPr lang="en-US" sz="3500" dirty="0" err="1"/>
              <a:t>Shader</a:t>
            </a:r>
            <a:r>
              <a:rPr lang="en-US" sz="3500" dirty="0"/>
              <a:t>: </a:t>
            </a:r>
            <a:r>
              <a:rPr lang="en-US" sz="3500" dirty="0" err="1"/>
              <a:t>Phong</a:t>
            </a:r>
            <a:r>
              <a:rPr lang="en-US" sz="3500" dirty="0"/>
              <a:t> Shading</a:t>
            </a:r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varying vec3 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normale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varying vec4 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positione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void main()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{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	</a:t>
            </a:r>
            <a:r>
              <a:rPr lang="en-US" sz="1900" b="1" dirty="0">
                <a:solidFill>
                  <a:schemeClr val="accent2"/>
                </a:solidFill>
                <a:latin typeface="Courier New" panose="02070309020205020404" pitchFamily="49" charset="0"/>
              </a:rPr>
              <a:t>/* first transform the normal into eye space and normalize the result */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  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normale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 = normalize(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gl_NormalMatrix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*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gl_Normal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);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	</a:t>
            </a:r>
            <a:r>
              <a:rPr lang="en-US" sz="1900" b="1" dirty="0">
                <a:solidFill>
                  <a:schemeClr val="accent2"/>
                </a:solidFill>
                <a:latin typeface="Courier New" panose="02070309020205020404" pitchFamily="49" charset="0"/>
              </a:rPr>
              <a:t>/* transform vertex coordinates into eye space */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  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positione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 = 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gl_ModelViewMatrix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*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gl_Vertex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  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gl_Position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 = 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ftransform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(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gl_Vertex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);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}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0" y="5188467"/>
            <a:ext cx="4172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ftransform</a:t>
            </a:r>
            <a:r>
              <a:rPr lang="en-US" dirty="0"/>
              <a:t>() is deprecated in newer versions of GLSL!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3649014" y="4710358"/>
            <a:ext cx="465786" cy="4781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319935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60608" y="365126"/>
            <a:ext cx="8397026" cy="1325563"/>
          </a:xfrm>
        </p:spPr>
        <p:txBody>
          <a:bodyPr/>
          <a:lstStyle/>
          <a:p>
            <a:r>
              <a:rPr lang="en-US" sz="3500" dirty="0"/>
              <a:t>Fragment </a:t>
            </a:r>
            <a:r>
              <a:rPr lang="en-US" sz="3500" dirty="0" err="1"/>
              <a:t>Shader</a:t>
            </a:r>
            <a:r>
              <a:rPr lang="en-US" sz="3500" dirty="0"/>
              <a:t>: </a:t>
            </a:r>
            <a:r>
              <a:rPr lang="en-US" sz="3500" dirty="0" err="1"/>
              <a:t>Phong</a:t>
            </a:r>
            <a:r>
              <a:rPr lang="en-US" sz="3500" dirty="0"/>
              <a:t> Shading (I)</a:t>
            </a:r>
          </a:p>
        </p:txBody>
      </p:sp>
      <p:sp>
        <p:nvSpPr>
          <p:cNvPr id="284675" name="Text Box 3"/>
          <p:cNvSpPr txBox="1">
            <a:spLocks noChangeArrowheads="1"/>
          </p:cNvSpPr>
          <p:nvPr/>
        </p:nvSpPr>
        <p:spPr bwMode="auto">
          <a:xfrm>
            <a:off x="4022725" y="2479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 eaLnBrk="0" hangingPunct="0"/>
            <a:endParaRPr lang="en-US" sz="2400">
              <a:latin typeface="Times New Roman" panose="02020603050405020304" pitchFamily="18" charset="0"/>
            </a:endParaRPr>
          </a:p>
        </p:txBody>
      </p:sp>
      <p:sp>
        <p:nvSpPr>
          <p:cNvPr id="28467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varying vec3 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normale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varying vec4 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positione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void main()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{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	vec3 norm = normalize(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normale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	</a:t>
            </a:r>
            <a:r>
              <a:rPr lang="en-US" sz="1700" b="1" dirty="0">
                <a:solidFill>
                  <a:schemeClr val="accent2"/>
                </a:solidFill>
                <a:latin typeface="Courier New" panose="02070309020205020404" pitchFamily="49" charset="0"/>
              </a:rPr>
              <a:t>// Light vector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	vec3 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lightv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 = normalize( 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gl_LightSource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[0].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position.xyz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 - 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positione.xyz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	vec3 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viewv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 = -normalize(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positione.xyz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	vec3 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halfv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 = normalize(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lightv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 + 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viewv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	</a:t>
            </a:r>
            <a:r>
              <a:rPr lang="en-US" sz="1700" b="1" dirty="0">
                <a:solidFill>
                  <a:schemeClr val="accent2"/>
                </a:solidFill>
                <a:latin typeface="Courier New" panose="02070309020205020404" pitchFamily="49" charset="0"/>
              </a:rPr>
              <a:t>/* diffuse reflection */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	vec4 diffuse = max(0.0, dot(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lightv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, norm))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   *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gl_FrontMaterial.diffuse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*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gl_LightSource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[0].diffuse;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	</a:t>
            </a:r>
            <a:r>
              <a:rPr lang="en-US" sz="1700" b="1" dirty="0">
                <a:solidFill>
                  <a:schemeClr val="accent2"/>
                </a:solidFill>
                <a:latin typeface="Courier New" panose="02070309020205020404" pitchFamily="49" charset="0"/>
              </a:rPr>
              <a:t>/* ambient reflection */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	vec4 ambient = 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gl_FrontMaterial.ambient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*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gl_LightSource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[0].ambient;</a:t>
            </a:r>
          </a:p>
        </p:txBody>
      </p:sp>
    </p:spTree>
    <p:extLst>
      <p:ext uri="{BB962C8B-B14F-4D97-AF65-F5344CB8AC3E}">
        <p14:creationId xmlns:p14="http://schemas.microsoft.com/office/powerpoint/2010/main" val="1045560204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/>
              <a:t>Fragment </a:t>
            </a:r>
            <a:r>
              <a:rPr lang="en-US" sz="3500" dirty="0" err="1"/>
              <a:t>Shader</a:t>
            </a:r>
            <a:r>
              <a:rPr lang="en-US" sz="3500" dirty="0"/>
              <a:t>: </a:t>
            </a:r>
            <a:r>
              <a:rPr lang="en-US" sz="3500" dirty="0" err="1"/>
              <a:t>Phong</a:t>
            </a:r>
            <a:r>
              <a:rPr lang="en-US" sz="3500" dirty="0"/>
              <a:t> Shading (II)</a:t>
            </a:r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chemeClr val="accent2"/>
                </a:solidFill>
                <a:latin typeface="Courier New" panose="02070309020205020404" pitchFamily="49" charset="0"/>
              </a:rPr>
              <a:t>/* specular reflection */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vec4 specular = vec4(0.0, 0.0, 0.0, 1.0);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if( dot(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lightv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, 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viewv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) &gt; 0.0) {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  specular = pow(max(0.0, dot(norm, 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halfv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)),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         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gl_FrontMaterial.shininess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)        *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gl_FrontMaterial.specular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*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gl_LightSource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[0].specular;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}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vec3 color = clamp( vec3(ambient + diffuse + specular), 0.0, 1.0);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1900" b="1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gl_FragColor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 = vec4(color, 1.0);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}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1900" b="1" dirty="0">
              <a:solidFill>
                <a:srgbClr val="0000FF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58141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Gooch shading</a:t>
            </a:r>
          </a:p>
        </p:txBody>
      </p:sp>
      <p:pic>
        <p:nvPicPr>
          <p:cNvPr id="8499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499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466387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Gooch shading</a:t>
            </a:r>
          </a:p>
        </p:txBody>
      </p:sp>
      <p:pic>
        <p:nvPicPr>
          <p:cNvPr id="87047" name="Picture 7" descr="part_colored_T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905000"/>
            <a:ext cx="1522413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6477000" y="4648200"/>
            <a:ext cx="1524000" cy="19272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r>
              <a:rPr lang="en-US" sz="1200">
                <a:latin typeface="Times New Roman" panose="02020603050405020304" pitchFamily="18" charset="0"/>
              </a:rPr>
              <a:t>Image source: “A Non-Photorealistic Lighting Model For Automatic Technical Illustration”, Gooch, Gooch, Shirley and Cohen (1998).  Compare the Gooch shader, above, to the Phong shader (right).</a:t>
            </a:r>
          </a:p>
        </p:txBody>
      </p:sp>
      <p:pic>
        <p:nvPicPr>
          <p:cNvPr id="87049" name="Picture 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77200" y="3962400"/>
            <a:ext cx="850900" cy="1447800"/>
          </a:xfrm>
          <a:noFill/>
          <a:ln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87051" name="Rectangle 11"/>
          <p:cNvSpPr>
            <a:spLocks noChangeArrowheads="1"/>
          </p:cNvSpPr>
          <p:nvPr/>
        </p:nvSpPr>
        <p:spPr bwMode="auto">
          <a:xfrm>
            <a:off x="762000" y="1905000"/>
            <a:ext cx="5638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2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i="1"/>
              <a:t>Gooch shading </a:t>
            </a:r>
            <a:r>
              <a:rPr lang="en-US" sz="2000"/>
              <a:t>is not a shader technique per se.</a:t>
            </a:r>
          </a:p>
          <a:p>
            <a:pPr>
              <a:lnSpc>
                <a:spcPct val="90000"/>
              </a:lnSpc>
            </a:pPr>
            <a:r>
              <a:rPr lang="en-US" sz="2000"/>
              <a:t>It was designed by Amy and Bruce Gooch to replace photorealistic lighting with a lighting model that highlights structural and contextual data.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They use the diffuse term of the conventional lighting equation to choose a map between ‘cool’ and ‘warm’ colors.</a:t>
            </a:r>
          </a:p>
          <a:p>
            <a:pPr lvl="2">
              <a:lnSpc>
                <a:spcPct val="90000"/>
              </a:lnSpc>
            </a:pPr>
            <a:r>
              <a:rPr lang="en-US" sz="1600"/>
              <a:t>This is in contrast to conventional illumination where diffuse lighting simply scales the underlying surface color.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This, combined with edge-highlighting through a second renderer pass, creates models which look more like engineering schematic diagrams.</a:t>
            </a:r>
          </a:p>
        </p:txBody>
      </p:sp>
    </p:spTree>
    <p:extLst>
      <p:ext uri="{BB962C8B-B14F-4D97-AF65-F5344CB8AC3E}">
        <p14:creationId xmlns:p14="http://schemas.microsoft.com/office/powerpoint/2010/main" val="997518549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3578" y="210580"/>
            <a:ext cx="7886700" cy="716700"/>
          </a:xfrm>
        </p:spPr>
        <p:txBody>
          <a:bodyPr>
            <a:normAutofit fontScale="90000"/>
          </a:bodyPr>
          <a:lstStyle/>
          <a:p>
            <a:r>
              <a:rPr lang="en-US" dirty="0"/>
              <a:t>Gooch shading: vertex </a:t>
            </a:r>
            <a:r>
              <a:rPr lang="en-US" dirty="0" err="1"/>
              <a:t>shader</a:t>
            </a:r>
            <a:endParaRPr lang="en-US" dirty="0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3578" y="1085381"/>
            <a:ext cx="8004622" cy="5315418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800" b="1" dirty="0">
                <a:latin typeface="Courier New" panose="02070309020205020404" pitchFamily="49" charset="0"/>
              </a:rPr>
              <a:t>varying float </a:t>
            </a:r>
            <a:r>
              <a:rPr lang="en-US" sz="1800" b="1" dirty="0" err="1">
                <a:latin typeface="Courier New" panose="02070309020205020404" pitchFamily="49" charset="0"/>
              </a:rPr>
              <a:t>NdotL</a:t>
            </a:r>
            <a:r>
              <a:rPr lang="en-US" sz="1800" b="1" dirty="0">
                <a:latin typeface="Courier New" panose="02070309020205020404" pitchFamily="49" charset="0"/>
              </a:rPr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800" b="1" dirty="0">
                <a:latin typeface="Courier New" panose="02070309020205020404" pitchFamily="49" charset="0"/>
              </a:rPr>
              <a:t>varying vec3 </a:t>
            </a:r>
            <a:r>
              <a:rPr lang="en-US" sz="1800" b="1" dirty="0" err="1">
                <a:latin typeface="Courier New" panose="02070309020205020404" pitchFamily="49" charset="0"/>
              </a:rPr>
              <a:t>ReflectVec</a:t>
            </a:r>
            <a:r>
              <a:rPr lang="en-US" sz="1800" b="1" dirty="0">
                <a:latin typeface="Courier New" panose="02070309020205020404" pitchFamily="49" charset="0"/>
              </a:rPr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800" b="1" dirty="0">
                <a:latin typeface="Courier New" panose="02070309020205020404" pitchFamily="49" charset="0"/>
              </a:rPr>
              <a:t>varying vec3 </a:t>
            </a:r>
            <a:r>
              <a:rPr lang="en-US" sz="1800" b="1" dirty="0" err="1">
                <a:latin typeface="Courier New" panose="02070309020205020404" pitchFamily="49" charset="0"/>
              </a:rPr>
              <a:t>ViewVec</a:t>
            </a:r>
            <a:r>
              <a:rPr lang="en-US" sz="1800" b="1" dirty="0">
                <a:latin typeface="Courier New" panose="02070309020205020404" pitchFamily="49" charset="0"/>
              </a:rPr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1800" b="1" dirty="0"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800" b="1" dirty="0">
                <a:latin typeface="Courier New" panose="02070309020205020404" pitchFamily="49" charset="0"/>
              </a:rPr>
              <a:t>void main () {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800" b="1" dirty="0">
                <a:latin typeface="Courier New" panose="02070309020205020404" pitchFamily="49" charset="0"/>
              </a:rPr>
              <a:t>  vec3 </a:t>
            </a:r>
            <a:r>
              <a:rPr lang="en-US" sz="1800" b="1" dirty="0" err="1">
                <a:latin typeface="Courier New" panose="02070309020205020404" pitchFamily="49" charset="0"/>
              </a:rPr>
              <a:t>ecPos</a:t>
            </a:r>
            <a:r>
              <a:rPr lang="en-US" sz="1800" b="1" dirty="0">
                <a:latin typeface="Courier New" panose="02070309020205020404" pitchFamily="49" charset="0"/>
              </a:rPr>
              <a:t>    = vec3(</a:t>
            </a:r>
            <a:r>
              <a:rPr lang="en-US" sz="1800" b="1" dirty="0" err="1">
                <a:latin typeface="Courier New" panose="02070309020205020404" pitchFamily="49" charset="0"/>
              </a:rPr>
              <a:t>gl_ModelViewMatrix</a:t>
            </a:r>
            <a:r>
              <a:rPr lang="en-US" sz="1800" b="1" dirty="0">
                <a:latin typeface="Courier New" panose="02070309020205020404" pitchFamily="49" charset="0"/>
              </a:rPr>
              <a:t> * </a:t>
            </a:r>
            <a:r>
              <a:rPr lang="en-US" sz="1800" b="1" dirty="0" err="1">
                <a:latin typeface="Courier New" panose="02070309020205020404" pitchFamily="49" charset="0"/>
              </a:rPr>
              <a:t>gl_Vertex</a:t>
            </a:r>
            <a:r>
              <a:rPr lang="en-US" sz="1800" b="1" dirty="0">
                <a:latin typeface="Courier New" panose="02070309020205020404" pitchFamily="49" charset="0"/>
              </a:rPr>
              <a:t>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800" b="1" dirty="0">
                <a:latin typeface="Courier New" panose="02070309020205020404" pitchFamily="49" charset="0"/>
              </a:rPr>
              <a:t>  vec3 </a:t>
            </a:r>
            <a:r>
              <a:rPr lang="en-US" sz="1800" b="1" dirty="0" err="1">
                <a:latin typeface="Courier New" panose="02070309020205020404" pitchFamily="49" charset="0"/>
              </a:rPr>
              <a:t>tnorm</a:t>
            </a:r>
            <a:r>
              <a:rPr lang="en-US" sz="1800" b="1" dirty="0">
                <a:latin typeface="Courier New" panose="02070309020205020404" pitchFamily="49" charset="0"/>
              </a:rPr>
              <a:t>    = normalize(</a:t>
            </a:r>
            <a:r>
              <a:rPr lang="en-US" sz="1800" b="1" dirty="0" err="1">
                <a:latin typeface="Courier New" panose="02070309020205020404" pitchFamily="49" charset="0"/>
              </a:rPr>
              <a:t>gl_NormalMatrix</a:t>
            </a:r>
            <a:r>
              <a:rPr lang="en-US" sz="1800" b="1" dirty="0">
                <a:latin typeface="Courier New" panose="02070309020205020404" pitchFamily="49" charset="0"/>
              </a:rPr>
              <a:t> * </a:t>
            </a:r>
            <a:r>
              <a:rPr lang="en-US" sz="1800" b="1" dirty="0" err="1">
                <a:latin typeface="Courier New" panose="02070309020205020404" pitchFamily="49" charset="0"/>
              </a:rPr>
              <a:t>gl_Normal</a:t>
            </a:r>
            <a:r>
              <a:rPr lang="en-US" sz="1800" b="1" dirty="0">
                <a:latin typeface="Courier New" panose="02070309020205020404" pitchFamily="49" charset="0"/>
              </a:rPr>
              <a:t>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800" b="1" dirty="0">
                <a:latin typeface="Courier New" panose="02070309020205020404" pitchFamily="49" charset="0"/>
              </a:rPr>
              <a:t>  vec3 </a:t>
            </a:r>
            <a:r>
              <a:rPr lang="en-US" sz="1800" b="1" dirty="0" err="1">
                <a:latin typeface="Courier New" panose="02070309020205020404" pitchFamily="49" charset="0"/>
              </a:rPr>
              <a:t>lightVec</a:t>
            </a:r>
            <a:r>
              <a:rPr lang="en-US" sz="1800" b="1" dirty="0">
                <a:latin typeface="Courier New" panose="02070309020205020404" pitchFamily="49" charset="0"/>
              </a:rPr>
              <a:t> = normalize(</a:t>
            </a:r>
            <a:r>
              <a:rPr lang="en-US" sz="1800" b="1" dirty="0" err="1">
                <a:latin typeface="Courier New" panose="02070309020205020404" pitchFamily="49" charset="0"/>
              </a:rPr>
              <a:t>gl_LightSource</a:t>
            </a:r>
            <a:r>
              <a:rPr lang="en-US" sz="1800" b="1" dirty="0">
                <a:latin typeface="Courier New" panose="02070309020205020404" pitchFamily="49" charset="0"/>
              </a:rPr>
              <a:t>[0].</a:t>
            </a:r>
            <a:r>
              <a:rPr lang="en-US" sz="1800" b="1" dirty="0" err="1">
                <a:latin typeface="Courier New" panose="02070309020205020404" pitchFamily="49" charset="0"/>
              </a:rPr>
              <a:t>position.xyz</a:t>
            </a:r>
            <a:r>
              <a:rPr lang="en-US" sz="1800" b="1" dirty="0">
                <a:latin typeface="Courier New" panose="02070309020205020404" pitchFamily="49" charset="0"/>
              </a:rPr>
              <a:t> - </a:t>
            </a:r>
            <a:r>
              <a:rPr lang="en-US" sz="1800" b="1" dirty="0" err="1">
                <a:latin typeface="Courier New" panose="02070309020205020404" pitchFamily="49" charset="0"/>
              </a:rPr>
              <a:t>ecPos</a:t>
            </a:r>
            <a:r>
              <a:rPr lang="en-US" sz="1800" b="1" dirty="0">
                <a:latin typeface="Courier New" panose="02070309020205020404" pitchFamily="49" charset="0"/>
              </a:rPr>
              <a:t>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800" b="1" dirty="0">
                <a:latin typeface="Courier New" panose="02070309020205020404" pitchFamily="49" charset="0"/>
              </a:rPr>
              <a:t>  </a:t>
            </a:r>
            <a:r>
              <a:rPr lang="en-US" sz="1800" b="1" dirty="0" err="1">
                <a:latin typeface="Courier New" panose="02070309020205020404" pitchFamily="49" charset="0"/>
              </a:rPr>
              <a:t>ReflectVec</a:t>
            </a:r>
            <a:r>
              <a:rPr lang="en-US" sz="1800" b="1" dirty="0">
                <a:latin typeface="Courier New" panose="02070309020205020404" pitchFamily="49" charset="0"/>
              </a:rPr>
              <a:t>    = normalize(reflect(-</a:t>
            </a:r>
            <a:r>
              <a:rPr lang="en-US" sz="1800" b="1" dirty="0" err="1">
                <a:latin typeface="Courier New" panose="02070309020205020404" pitchFamily="49" charset="0"/>
              </a:rPr>
              <a:t>lightVec</a:t>
            </a:r>
            <a:r>
              <a:rPr lang="en-US" sz="1800" b="1" dirty="0">
                <a:latin typeface="Courier New" panose="02070309020205020404" pitchFamily="49" charset="0"/>
              </a:rPr>
              <a:t>, </a:t>
            </a:r>
            <a:r>
              <a:rPr lang="en-US" sz="1800" b="1" dirty="0" err="1">
                <a:latin typeface="Courier New" panose="02070309020205020404" pitchFamily="49" charset="0"/>
              </a:rPr>
              <a:t>tnorm</a:t>
            </a:r>
            <a:r>
              <a:rPr lang="en-US" sz="1800" b="1" dirty="0">
                <a:latin typeface="Courier New" panose="02070309020205020404" pitchFamily="49" charset="0"/>
              </a:rPr>
              <a:t>));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800" b="1" dirty="0">
                <a:latin typeface="Courier New" panose="02070309020205020404" pitchFamily="49" charset="0"/>
              </a:rPr>
              <a:t>  </a:t>
            </a:r>
            <a:r>
              <a:rPr lang="en-US" sz="1800" b="1" dirty="0" err="1">
                <a:latin typeface="Courier New" panose="02070309020205020404" pitchFamily="49" charset="0"/>
              </a:rPr>
              <a:t>ViewVec</a:t>
            </a:r>
            <a:r>
              <a:rPr lang="en-US" sz="1800" b="1" dirty="0">
                <a:latin typeface="Courier New" panose="02070309020205020404" pitchFamily="49" charset="0"/>
              </a:rPr>
              <a:t>       = normalize(-</a:t>
            </a:r>
            <a:r>
              <a:rPr lang="en-US" sz="1800" b="1" dirty="0" err="1">
                <a:latin typeface="Courier New" panose="02070309020205020404" pitchFamily="49" charset="0"/>
              </a:rPr>
              <a:t>ecPos</a:t>
            </a:r>
            <a:r>
              <a:rPr lang="en-US" sz="1800" b="1" dirty="0">
                <a:latin typeface="Courier New" panose="02070309020205020404" pitchFamily="49" charset="0"/>
              </a:rPr>
              <a:t>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800" b="1" dirty="0">
                <a:latin typeface="Courier New" panose="02070309020205020404" pitchFamily="49" charset="0"/>
              </a:rPr>
              <a:t>  </a:t>
            </a:r>
            <a:r>
              <a:rPr lang="en-US" sz="1800" b="1" dirty="0" err="1">
                <a:latin typeface="Courier New" panose="02070309020205020404" pitchFamily="49" charset="0"/>
              </a:rPr>
              <a:t>NdotL</a:t>
            </a:r>
            <a:r>
              <a:rPr lang="en-US" sz="1800" b="1" dirty="0">
                <a:latin typeface="Courier New" panose="02070309020205020404" pitchFamily="49" charset="0"/>
              </a:rPr>
              <a:t>         = (dot(</a:t>
            </a:r>
            <a:r>
              <a:rPr lang="en-US" sz="1800" b="1" dirty="0" err="1">
                <a:latin typeface="Courier New" panose="02070309020205020404" pitchFamily="49" charset="0"/>
              </a:rPr>
              <a:t>lightVec</a:t>
            </a:r>
            <a:r>
              <a:rPr lang="en-US" sz="1800" b="1" dirty="0">
                <a:latin typeface="Courier New" panose="02070309020205020404" pitchFamily="49" charset="0"/>
              </a:rPr>
              <a:t>, </a:t>
            </a:r>
            <a:r>
              <a:rPr lang="en-US" sz="1800" b="1" dirty="0" err="1">
                <a:latin typeface="Courier New" panose="02070309020205020404" pitchFamily="49" charset="0"/>
              </a:rPr>
              <a:t>tnorm</a:t>
            </a:r>
            <a:r>
              <a:rPr lang="en-US" sz="1800" b="1" dirty="0">
                <a:latin typeface="Courier New" panose="02070309020205020404" pitchFamily="49" charset="0"/>
              </a:rPr>
              <a:t>) + 1.0) * 0.5;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800" b="1" dirty="0">
                <a:latin typeface="Courier New" panose="02070309020205020404" pitchFamily="49" charset="0"/>
              </a:rPr>
              <a:t>  </a:t>
            </a:r>
            <a:r>
              <a:rPr lang="en-US" sz="1800" b="1" dirty="0" err="1">
                <a:latin typeface="Courier New" panose="02070309020205020404" pitchFamily="49" charset="0"/>
              </a:rPr>
              <a:t>gl_Position</a:t>
            </a:r>
            <a:r>
              <a:rPr lang="en-US" sz="1800" b="1" dirty="0">
                <a:latin typeface="Courier New" panose="02070309020205020404" pitchFamily="49" charset="0"/>
              </a:rPr>
              <a:t>   = </a:t>
            </a:r>
            <a:r>
              <a:rPr lang="en-US" sz="1800" b="1" dirty="0" err="1">
                <a:latin typeface="Courier New" panose="02070309020205020404" pitchFamily="49" charset="0"/>
              </a:rPr>
              <a:t>ftransform</a:t>
            </a:r>
            <a:r>
              <a:rPr lang="en-US" sz="1800" b="1" dirty="0">
                <a:latin typeface="Courier New" panose="02070309020205020404" pitchFamily="49" charset="0"/>
              </a:rPr>
              <a:t>();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800" b="1" dirty="0">
                <a:latin typeface="Courier New" panose="02070309020205020404" pitchFamily="49" charset="0"/>
              </a:rPr>
              <a:t>  </a:t>
            </a:r>
            <a:r>
              <a:rPr lang="en-US" sz="1800" b="1" dirty="0" err="1">
                <a:latin typeface="Courier New" panose="02070309020205020404" pitchFamily="49" charset="0"/>
              </a:rPr>
              <a:t>gl_FrontColor</a:t>
            </a:r>
            <a:r>
              <a:rPr lang="en-US" sz="1800" b="1" dirty="0">
                <a:latin typeface="Courier New" panose="02070309020205020404" pitchFamily="49" charset="0"/>
              </a:rPr>
              <a:t> = vec4(vec3(0.75), 1.0);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800" b="1" dirty="0">
                <a:latin typeface="Courier New" panose="02070309020205020404" pitchFamily="49" charset="0"/>
              </a:rPr>
              <a:t>  </a:t>
            </a:r>
            <a:r>
              <a:rPr lang="en-US" sz="1800" b="1" dirty="0" err="1">
                <a:latin typeface="Courier New" panose="02070309020205020404" pitchFamily="49" charset="0"/>
              </a:rPr>
              <a:t>gl_BackColor</a:t>
            </a:r>
            <a:r>
              <a:rPr lang="en-US" sz="1800" b="1" dirty="0">
                <a:latin typeface="Courier New" panose="02070309020205020404" pitchFamily="49" charset="0"/>
              </a:rPr>
              <a:t>  = vec4(0.0);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800" b="1" dirty="0">
                <a:latin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044036869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2588" y="236338"/>
            <a:ext cx="7886700" cy="948519"/>
          </a:xfrm>
        </p:spPr>
        <p:txBody>
          <a:bodyPr>
            <a:normAutofit/>
          </a:bodyPr>
          <a:lstStyle/>
          <a:p>
            <a:r>
              <a:rPr lang="en-US" dirty="0"/>
              <a:t>Gooch shading: fragment </a:t>
            </a:r>
            <a:r>
              <a:rPr lang="en-US" dirty="0" err="1"/>
              <a:t>shader</a:t>
            </a:r>
            <a:endParaRPr lang="en-US" dirty="0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296214" y="1184857"/>
            <a:ext cx="8461420" cy="546064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400" b="1" dirty="0">
                <a:latin typeface="Courier New" panose="02070309020205020404" pitchFamily="49" charset="0"/>
              </a:rPr>
              <a:t>vec3 </a:t>
            </a:r>
            <a:r>
              <a:rPr lang="en-US" sz="1400" b="1" dirty="0" err="1">
                <a:latin typeface="Courier New" panose="02070309020205020404" pitchFamily="49" charset="0"/>
              </a:rPr>
              <a:t>SurfaceColor</a:t>
            </a:r>
            <a:r>
              <a:rPr lang="en-US" sz="1400" b="1" dirty="0">
                <a:latin typeface="Courier New" panose="02070309020205020404" pitchFamily="49" charset="0"/>
              </a:rPr>
              <a:t> = vec3(0.75, 0.75, 0.75);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400" b="1" dirty="0">
                <a:latin typeface="Courier New" panose="02070309020205020404" pitchFamily="49" charset="0"/>
              </a:rPr>
              <a:t>vec3 </a:t>
            </a:r>
            <a:r>
              <a:rPr lang="en-US" sz="1400" b="1" dirty="0" err="1">
                <a:latin typeface="Courier New" panose="02070309020205020404" pitchFamily="49" charset="0"/>
              </a:rPr>
              <a:t>WarmColor</a:t>
            </a:r>
            <a:r>
              <a:rPr lang="en-US" sz="1400" b="1" dirty="0">
                <a:latin typeface="Courier New" panose="02070309020205020404" pitchFamily="49" charset="0"/>
              </a:rPr>
              <a:t>    = vec3(0.1, 0.4, 0.8);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400" b="1" dirty="0">
                <a:latin typeface="Courier New" panose="02070309020205020404" pitchFamily="49" charset="0"/>
              </a:rPr>
              <a:t>vec3 </a:t>
            </a:r>
            <a:r>
              <a:rPr lang="en-US" sz="1400" b="1" dirty="0" err="1">
                <a:latin typeface="Courier New" panose="02070309020205020404" pitchFamily="49" charset="0"/>
              </a:rPr>
              <a:t>CoolColor</a:t>
            </a:r>
            <a:r>
              <a:rPr lang="en-US" sz="1400" b="1" dirty="0">
                <a:latin typeface="Courier New" panose="02070309020205020404" pitchFamily="49" charset="0"/>
              </a:rPr>
              <a:t>    = vec3(0.6, 0.0, 0.0);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400" b="1" dirty="0">
                <a:latin typeface="Courier New" panose="02070309020205020404" pitchFamily="49" charset="0"/>
              </a:rPr>
              <a:t>float </a:t>
            </a:r>
            <a:r>
              <a:rPr lang="en-US" sz="1400" b="1" dirty="0" err="1">
                <a:latin typeface="Courier New" panose="02070309020205020404" pitchFamily="49" charset="0"/>
              </a:rPr>
              <a:t>DiffuseWarm</a:t>
            </a:r>
            <a:r>
              <a:rPr lang="en-US" sz="1400" b="1" dirty="0">
                <a:latin typeface="Courier New" panose="02070309020205020404" pitchFamily="49" charset="0"/>
              </a:rPr>
              <a:t> = 0.45;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400" b="1" dirty="0">
                <a:latin typeface="Courier New" panose="02070309020205020404" pitchFamily="49" charset="0"/>
              </a:rPr>
              <a:t>float </a:t>
            </a:r>
            <a:r>
              <a:rPr lang="en-US" sz="1400" b="1" dirty="0" err="1">
                <a:latin typeface="Courier New" panose="02070309020205020404" pitchFamily="49" charset="0"/>
              </a:rPr>
              <a:t>DiffuseCool</a:t>
            </a:r>
            <a:r>
              <a:rPr lang="en-US" sz="1400" b="1" dirty="0">
                <a:latin typeface="Courier New" panose="02070309020205020404" pitchFamily="49" charset="0"/>
              </a:rPr>
              <a:t> = 0.045;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400" b="1" dirty="0">
                <a:latin typeface="Courier New" panose="02070309020205020404" pitchFamily="49" charset="0"/>
              </a:rPr>
              <a:t>varying float </a:t>
            </a:r>
            <a:r>
              <a:rPr lang="en-US" sz="1400" b="1" dirty="0" err="1">
                <a:latin typeface="Courier New" panose="02070309020205020404" pitchFamily="49" charset="0"/>
              </a:rPr>
              <a:t>NdotL</a:t>
            </a:r>
            <a:r>
              <a:rPr lang="en-US" sz="1400" b="1" dirty="0">
                <a:latin typeface="Courier New" panose="02070309020205020404" pitchFamily="49" charset="0"/>
              </a:rPr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400" b="1" dirty="0">
                <a:latin typeface="Courier New" panose="02070309020205020404" pitchFamily="49" charset="0"/>
              </a:rPr>
              <a:t>varying vec3 </a:t>
            </a:r>
            <a:r>
              <a:rPr lang="en-US" sz="1400" b="1" dirty="0" err="1">
                <a:latin typeface="Courier New" panose="02070309020205020404" pitchFamily="49" charset="0"/>
              </a:rPr>
              <a:t>ReflectVec</a:t>
            </a:r>
            <a:r>
              <a:rPr lang="en-US" sz="1400" b="1" dirty="0">
                <a:latin typeface="Courier New" panose="02070309020205020404" pitchFamily="49" charset="0"/>
              </a:rPr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400" b="1" dirty="0">
                <a:latin typeface="Courier New" panose="02070309020205020404" pitchFamily="49" charset="0"/>
              </a:rPr>
              <a:t>varying vec3 </a:t>
            </a:r>
            <a:r>
              <a:rPr lang="en-US" sz="1400" b="1" dirty="0" err="1">
                <a:latin typeface="Courier New" panose="02070309020205020404" pitchFamily="49" charset="0"/>
              </a:rPr>
              <a:t>ViewVec</a:t>
            </a:r>
            <a:r>
              <a:rPr lang="en-US" sz="1400" b="1" dirty="0">
                <a:latin typeface="Courier New" panose="02070309020205020404" pitchFamily="49" charset="0"/>
              </a:rPr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400" b="1" dirty="0">
                <a:latin typeface="Courier New" panose="02070309020205020404" pitchFamily="49" charset="0"/>
              </a:rPr>
              <a:t>void main() {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400" b="1" dirty="0">
                <a:latin typeface="Courier New" panose="02070309020205020404" pitchFamily="49" charset="0"/>
              </a:rPr>
              <a:t>  vec3 </a:t>
            </a:r>
            <a:r>
              <a:rPr lang="en-US" sz="1400" b="1" dirty="0" err="1">
                <a:latin typeface="Courier New" panose="02070309020205020404" pitchFamily="49" charset="0"/>
              </a:rPr>
              <a:t>kcool</a:t>
            </a:r>
            <a:r>
              <a:rPr lang="en-US" sz="1400" b="1" dirty="0">
                <a:latin typeface="Courier New" panose="02070309020205020404" pitchFamily="49" charset="0"/>
              </a:rPr>
              <a:t>    = min(</a:t>
            </a:r>
            <a:r>
              <a:rPr lang="en-US" sz="1400" b="1" dirty="0" err="1">
                <a:latin typeface="Courier New" panose="02070309020205020404" pitchFamily="49" charset="0"/>
              </a:rPr>
              <a:t>CoolColor</a:t>
            </a:r>
            <a:r>
              <a:rPr lang="en-US" sz="1400" b="1" dirty="0">
                <a:latin typeface="Courier New" panose="02070309020205020404" pitchFamily="49" charset="0"/>
              </a:rPr>
              <a:t> + </a:t>
            </a:r>
            <a:r>
              <a:rPr lang="en-US" sz="1400" b="1" dirty="0" err="1">
                <a:latin typeface="Courier New" panose="02070309020205020404" pitchFamily="49" charset="0"/>
              </a:rPr>
              <a:t>DiffuseCool</a:t>
            </a:r>
            <a:r>
              <a:rPr lang="en-US" sz="1400" b="1" dirty="0">
                <a:latin typeface="Courier New" panose="02070309020205020404" pitchFamily="49" charset="0"/>
              </a:rPr>
              <a:t> * vec3(</a:t>
            </a:r>
            <a:r>
              <a:rPr lang="en-US" sz="1400" b="1" dirty="0" err="1">
                <a:latin typeface="Courier New" panose="02070309020205020404" pitchFamily="49" charset="0"/>
              </a:rPr>
              <a:t>gl_Color</a:t>
            </a:r>
            <a:r>
              <a:rPr lang="en-US" sz="1400" b="1" dirty="0">
                <a:latin typeface="Courier New" panose="02070309020205020404" pitchFamily="49" charset="0"/>
              </a:rPr>
              <a:t>), 1.0);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400" b="1" dirty="0">
                <a:latin typeface="Courier New" panose="02070309020205020404" pitchFamily="49" charset="0"/>
              </a:rPr>
              <a:t>  vec3 </a:t>
            </a:r>
            <a:r>
              <a:rPr lang="en-US" sz="1400" b="1" dirty="0" err="1">
                <a:latin typeface="Courier New" panose="02070309020205020404" pitchFamily="49" charset="0"/>
              </a:rPr>
              <a:t>kwarm</a:t>
            </a:r>
            <a:r>
              <a:rPr lang="en-US" sz="1400" b="1" dirty="0">
                <a:latin typeface="Courier New" panose="02070309020205020404" pitchFamily="49" charset="0"/>
              </a:rPr>
              <a:t>    = min(</a:t>
            </a:r>
            <a:r>
              <a:rPr lang="en-US" sz="1400" b="1" dirty="0" err="1">
                <a:latin typeface="Courier New" panose="02070309020205020404" pitchFamily="49" charset="0"/>
              </a:rPr>
              <a:t>WarmColor</a:t>
            </a:r>
            <a:r>
              <a:rPr lang="en-US" sz="1400" b="1" dirty="0">
                <a:latin typeface="Courier New" panose="02070309020205020404" pitchFamily="49" charset="0"/>
              </a:rPr>
              <a:t> + </a:t>
            </a:r>
            <a:r>
              <a:rPr lang="en-US" sz="1400" b="1" dirty="0" err="1">
                <a:latin typeface="Courier New" panose="02070309020205020404" pitchFamily="49" charset="0"/>
              </a:rPr>
              <a:t>DiffuseWarm</a:t>
            </a:r>
            <a:r>
              <a:rPr lang="en-US" sz="1400" b="1" dirty="0">
                <a:latin typeface="Courier New" panose="02070309020205020404" pitchFamily="49" charset="0"/>
              </a:rPr>
              <a:t> * vec3(</a:t>
            </a:r>
            <a:r>
              <a:rPr lang="en-US" sz="1400" b="1" dirty="0" err="1">
                <a:latin typeface="Courier New" panose="02070309020205020404" pitchFamily="49" charset="0"/>
              </a:rPr>
              <a:t>gl_Color</a:t>
            </a:r>
            <a:r>
              <a:rPr lang="en-US" sz="1400" b="1" dirty="0">
                <a:latin typeface="Courier New" panose="02070309020205020404" pitchFamily="49" charset="0"/>
              </a:rPr>
              <a:t>), 1.0);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400" b="1" dirty="0">
                <a:latin typeface="Courier New" panose="02070309020205020404" pitchFamily="49" charset="0"/>
              </a:rPr>
              <a:t>  vec3 </a:t>
            </a:r>
            <a:r>
              <a:rPr lang="en-US" sz="1400" b="1" dirty="0" err="1">
                <a:latin typeface="Courier New" panose="02070309020205020404" pitchFamily="49" charset="0"/>
              </a:rPr>
              <a:t>kfinal</a:t>
            </a:r>
            <a:r>
              <a:rPr lang="en-US" sz="1400" b="1" dirty="0">
                <a:latin typeface="Courier New" panose="02070309020205020404" pitchFamily="49" charset="0"/>
              </a:rPr>
              <a:t>   = mix(</a:t>
            </a:r>
            <a:r>
              <a:rPr lang="en-US" sz="1400" b="1" dirty="0" err="1">
                <a:latin typeface="Courier New" panose="02070309020205020404" pitchFamily="49" charset="0"/>
              </a:rPr>
              <a:t>kcool</a:t>
            </a:r>
            <a:r>
              <a:rPr lang="en-US" sz="1400" b="1" dirty="0"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latin typeface="Courier New" panose="02070309020205020404" pitchFamily="49" charset="0"/>
              </a:rPr>
              <a:t>kwarm</a:t>
            </a:r>
            <a:r>
              <a:rPr lang="en-US" sz="1400" b="1" dirty="0"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latin typeface="Courier New" panose="02070309020205020404" pitchFamily="49" charset="0"/>
              </a:rPr>
              <a:t>NdotL</a:t>
            </a:r>
            <a:r>
              <a:rPr lang="en-US" sz="1400" b="1" dirty="0">
                <a:latin typeface="Courier New" panose="02070309020205020404" pitchFamily="49" charset="0"/>
              </a:rPr>
              <a:t>) * </a:t>
            </a:r>
            <a:r>
              <a:rPr lang="en-US" sz="1400" b="1" dirty="0" err="1">
                <a:latin typeface="Courier New" panose="02070309020205020404" pitchFamily="49" charset="0"/>
              </a:rPr>
              <a:t>gl_Color.a</a:t>
            </a:r>
            <a:r>
              <a:rPr lang="en-US" sz="1400" b="1" dirty="0">
                <a:latin typeface="Courier New" panose="02070309020205020404" pitchFamily="49" charset="0"/>
              </a:rPr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400" b="1" dirty="0">
                <a:latin typeface="Courier New" panose="02070309020205020404" pitchFamily="49" charset="0"/>
              </a:rPr>
              <a:t>  vec3 </a:t>
            </a:r>
            <a:r>
              <a:rPr lang="en-US" sz="1400" b="1" dirty="0" err="1">
                <a:latin typeface="Courier New" panose="02070309020205020404" pitchFamily="49" charset="0"/>
              </a:rPr>
              <a:t>nreflect</a:t>
            </a:r>
            <a:r>
              <a:rPr lang="en-US" sz="1400" b="1" dirty="0">
                <a:latin typeface="Courier New" panose="02070309020205020404" pitchFamily="49" charset="0"/>
              </a:rPr>
              <a:t> = normalize(</a:t>
            </a:r>
            <a:r>
              <a:rPr lang="en-US" sz="1400" b="1" dirty="0" err="1">
                <a:latin typeface="Courier New" panose="02070309020205020404" pitchFamily="49" charset="0"/>
              </a:rPr>
              <a:t>ReflectVec</a:t>
            </a:r>
            <a:r>
              <a:rPr lang="en-US" sz="1400" b="1" dirty="0">
                <a:latin typeface="Courier New" panose="02070309020205020404" pitchFamily="49" charset="0"/>
              </a:rPr>
              <a:t>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400" b="1" dirty="0">
                <a:latin typeface="Courier New" panose="02070309020205020404" pitchFamily="49" charset="0"/>
              </a:rPr>
              <a:t>  vec3 </a:t>
            </a:r>
            <a:r>
              <a:rPr lang="en-US" sz="1400" b="1" dirty="0" err="1">
                <a:latin typeface="Courier New" panose="02070309020205020404" pitchFamily="49" charset="0"/>
              </a:rPr>
              <a:t>nview</a:t>
            </a:r>
            <a:r>
              <a:rPr lang="en-US" sz="1400" b="1" dirty="0">
                <a:latin typeface="Courier New" panose="02070309020205020404" pitchFamily="49" charset="0"/>
              </a:rPr>
              <a:t>    = normalize(</a:t>
            </a:r>
            <a:r>
              <a:rPr lang="en-US" sz="1400" b="1" dirty="0" err="1">
                <a:latin typeface="Courier New" panose="02070309020205020404" pitchFamily="49" charset="0"/>
              </a:rPr>
              <a:t>ViewVec</a:t>
            </a:r>
            <a:r>
              <a:rPr lang="en-US" sz="1400" b="1" dirty="0">
                <a:latin typeface="Courier New" panose="02070309020205020404" pitchFamily="49" charset="0"/>
              </a:rPr>
              <a:t>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400" b="1" dirty="0">
                <a:latin typeface="Courier New" panose="02070309020205020404" pitchFamily="49" charset="0"/>
              </a:rPr>
              <a:t>  float spec    = max(dot(</a:t>
            </a:r>
            <a:r>
              <a:rPr lang="en-US" sz="1400" b="1" dirty="0" err="1">
                <a:latin typeface="Courier New" panose="02070309020205020404" pitchFamily="49" charset="0"/>
              </a:rPr>
              <a:t>nreflect</a:t>
            </a:r>
            <a:r>
              <a:rPr lang="en-US" sz="1400" b="1" dirty="0"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latin typeface="Courier New" panose="02070309020205020404" pitchFamily="49" charset="0"/>
              </a:rPr>
              <a:t>nview</a:t>
            </a:r>
            <a:r>
              <a:rPr lang="en-US" sz="1400" b="1" dirty="0">
                <a:latin typeface="Courier New" panose="02070309020205020404" pitchFamily="49" charset="0"/>
              </a:rPr>
              <a:t>), 0.0);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400" b="1" dirty="0">
                <a:latin typeface="Courier New" panose="02070309020205020404" pitchFamily="49" charset="0"/>
              </a:rPr>
              <a:t>  spec          = pow(spec, 32.0);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400" b="1" dirty="0">
                <a:latin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</a:rPr>
              <a:t>gl_FragColor</a:t>
            </a:r>
            <a:r>
              <a:rPr lang="en-US" sz="1400" b="1" dirty="0">
                <a:latin typeface="Courier New" panose="02070309020205020404" pitchFamily="49" charset="0"/>
              </a:rPr>
              <a:t> = vec4(min(</a:t>
            </a:r>
            <a:r>
              <a:rPr lang="en-US" sz="1400" b="1" dirty="0" err="1">
                <a:latin typeface="Courier New" panose="02070309020205020404" pitchFamily="49" charset="0"/>
              </a:rPr>
              <a:t>kfinal</a:t>
            </a:r>
            <a:r>
              <a:rPr lang="en-US" sz="1400" b="1" dirty="0">
                <a:latin typeface="Courier New" panose="02070309020205020404" pitchFamily="49" charset="0"/>
              </a:rPr>
              <a:t> + spec, 1.0), 1.0);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400" b="1" dirty="0">
                <a:latin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494056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User Interaction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keyboard callback: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2362200"/>
            <a:ext cx="65722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4973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Gooch shading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In the vertex shader source, notice the use of the built-in ability to distinguish front faces from back faces: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000"/>
              <a:t>	</a:t>
            </a:r>
            <a:r>
              <a:rPr lang="en-US" sz="1800">
                <a:latin typeface="Courier New" panose="02070309020205020404" pitchFamily="49" charset="0"/>
              </a:rPr>
              <a:t>gl_FrontColor = vec4(vec3(0.75), 1.0);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800">
                <a:latin typeface="Courier New" panose="02070309020205020404" pitchFamily="49" charset="0"/>
              </a:rPr>
              <a:t>	gl_BackColor  = vec4(0.0);</a:t>
            </a:r>
            <a:endParaRPr lang="en-US" sz="180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000"/>
              <a:t>	This supports distinguishing front faces (which should be shaded smoothly) from the edges of back faces (which will be drawn in heavy black.)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In the fragment shader source, this is used to choose the weighted diffuse color by clipping with the </a:t>
            </a:r>
            <a:r>
              <a:rPr lang="en-US" sz="2000">
                <a:latin typeface="Courier New" panose="02070309020205020404" pitchFamily="49" charset="0"/>
              </a:rPr>
              <a:t>a</a:t>
            </a:r>
            <a:r>
              <a:rPr lang="en-US" sz="2000"/>
              <a:t> component: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800">
                <a:latin typeface="Courier New" panose="02070309020205020404" pitchFamily="49" charset="0"/>
              </a:rPr>
              <a:t>	vec3 kfinal = mix(kcool, kwarm, NdotL) * gl_Color.a;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000"/>
              <a:t>	Here </a:t>
            </a:r>
            <a:r>
              <a:rPr lang="en-US" sz="2000">
                <a:latin typeface="Courier New" panose="02070309020205020404" pitchFamily="49" charset="0"/>
              </a:rPr>
              <a:t>mix()</a:t>
            </a:r>
            <a:r>
              <a:rPr lang="en-US" sz="2000"/>
              <a:t> is a GLSL method which returns the linear interpolation between </a:t>
            </a:r>
            <a:r>
              <a:rPr lang="en-US" sz="2000">
                <a:latin typeface="Courier New" panose="02070309020205020404" pitchFamily="49" charset="0"/>
              </a:rPr>
              <a:t>kcool </a:t>
            </a:r>
            <a:r>
              <a:rPr lang="en-US" sz="2000"/>
              <a:t>and </a:t>
            </a:r>
            <a:r>
              <a:rPr lang="en-US" sz="2000">
                <a:latin typeface="Courier New" panose="02070309020205020404" pitchFamily="49" charset="0"/>
              </a:rPr>
              <a:t>kwarm</a:t>
            </a:r>
            <a:r>
              <a:rPr lang="en-US" sz="2000"/>
              <a:t>.  The weighting factor (‘</a:t>
            </a:r>
            <a:r>
              <a:rPr lang="en-US" sz="2000" i="1"/>
              <a:t>t</a:t>
            </a:r>
            <a:r>
              <a:rPr lang="en-US" sz="2000"/>
              <a:t>’ in the interpolation) is </a:t>
            </a:r>
            <a:r>
              <a:rPr lang="en-US" sz="2000">
                <a:latin typeface="Courier New" panose="02070309020205020404" pitchFamily="49" charset="0"/>
              </a:rPr>
              <a:t>NdotL</a:t>
            </a:r>
            <a:r>
              <a:rPr lang="en-US" sz="2000"/>
              <a:t>, the diffuse lighting value.</a:t>
            </a:r>
          </a:p>
        </p:txBody>
      </p:sp>
    </p:spTree>
    <p:extLst>
      <p:ext uri="{BB962C8B-B14F-4D97-AF65-F5344CB8AC3E}">
        <p14:creationId xmlns:p14="http://schemas.microsoft.com/office/powerpoint/2010/main" val="194803144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500" dirty="0"/>
              <a:t>Gooch Shading – alternative implementation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noProof="1">
                <a:solidFill>
                  <a:srgbClr val="0000FF"/>
                </a:solidFill>
                <a:latin typeface="Courier New" panose="02070309020205020404" pitchFamily="49" charset="0"/>
              </a:rPr>
              <a:t>varying vec3 lightDir,normal;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varying vec4 position;</a:t>
            </a:r>
            <a:endParaRPr lang="en-US" sz="1700" b="1" noProof="1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noProof="1">
                <a:solidFill>
                  <a:srgbClr val="0000FF"/>
                </a:solidFill>
                <a:latin typeface="Courier New" panose="02070309020205020404" pitchFamily="49" charset="0"/>
              </a:rPr>
              <a:t>void main()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 </a:t>
            </a:r>
            <a:r>
              <a:rPr lang="en-US" sz="1700" b="1" noProof="1">
                <a:solidFill>
                  <a:srgbClr val="0000FF"/>
                </a:solidFill>
                <a:latin typeface="Courier New" panose="02070309020205020404" pitchFamily="49" charset="0"/>
              </a:rPr>
              <a:t>{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  vec3 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hiCol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   = vec3( 1.0, 0.1, 0.1 );  </a:t>
            </a:r>
            <a:r>
              <a:rPr lang="en-US" sz="1700" b="1" dirty="0">
                <a:solidFill>
                  <a:srgbClr val="33CC33"/>
                </a:solidFill>
                <a:latin typeface="Courier New" panose="02070309020205020404" pitchFamily="49" charset="0"/>
              </a:rPr>
              <a:t>// lit color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  vec3 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lowCol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  = vec3( 0.3, 0.0, 0.0 );  </a:t>
            </a:r>
            <a:r>
              <a:rPr lang="en-US" sz="1700" b="1" dirty="0">
                <a:solidFill>
                  <a:srgbClr val="33CC33"/>
                </a:solidFill>
                <a:latin typeface="Courier New" panose="02070309020205020404" pitchFamily="49" charset="0"/>
              </a:rPr>
              <a:t>// dark color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  vec3 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specCol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 = vec3( 1.0, 1.0, 1.0 ); </a:t>
            </a:r>
            <a:r>
              <a:rPr lang="en-US" sz="1700" b="1" dirty="0">
                <a:solidFill>
                  <a:srgbClr val="33CC33"/>
                </a:solidFill>
                <a:latin typeface="Courier New" panose="02070309020205020404" pitchFamily="49" charset="0"/>
              </a:rPr>
              <a:t>// specular color</a:t>
            </a:r>
            <a:endParaRPr lang="en-US" sz="1700" b="1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	</a:t>
            </a:r>
            <a:endParaRPr lang="en-US" sz="1700" b="1" noProof="1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noProof="1">
                <a:solidFill>
                  <a:srgbClr val="0000FF"/>
                </a:solidFill>
                <a:latin typeface="Courier New" panose="02070309020205020404" pitchFamily="49" charset="0"/>
              </a:rPr>
              <a:t>	vec4 color;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noProof="1">
                <a:solidFill>
                  <a:srgbClr val="0000FF"/>
                </a:solidFill>
                <a:latin typeface="Courier New" panose="02070309020205020404" pitchFamily="49" charset="0"/>
              </a:rPr>
              <a:t>	</a:t>
            </a:r>
            <a:r>
              <a:rPr lang="en-US" sz="1700" b="1" noProof="1">
                <a:solidFill>
                  <a:srgbClr val="33CC33"/>
                </a:solidFill>
                <a:latin typeface="Courier New" panose="02070309020205020404" pitchFamily="49" charset="0"/>
              </a:rPr>
              <a:t>// normalizing the lights position to be on the safe side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	</a:t>
            </a:r>
            <a:r>
              <a:rPr lang="en-US" sz="1700" b="1" noProof="1">
                <a:solidFill>
                  <a:srgbClr val="0000FF"/>
                </a:solidFill>
                <a:latin typeface="Courier New" panose="02070309020205020404" pitchFamily="49" charset="0"/>
              </a:rPr>
              <a:t>		vec3 n = normalize(normal);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noProof="1">
                <a:solidFill>
                  <a:srgbClr val="0000FF"/>
                </a:solidFill>
                <a:latin typeface="Courier New" panose="02070309020205020404" pitchFamily="49" charset="0"/>
              </a:rPr>
              <a:t>	</a:t>
            </a:r>
            <a:r>
              <a:rPr lang="en-US" sz="1700" b="1" dirty="0">
                <a:solidFill>
                  <a:srgbClr val="33CC33"/>
                </a:solidFill>
                <a:latin typeface="Courier New" panose="02070309020205020404" pitchFamily="49" charset="0"/>
              </a:rPr>
              <a:t>// eye vector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	vec3 e = -normalize(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position.xyz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	vec3 l = normalize(</a:t>
            </a:r>
            <a:r>
              <a:rPr lang="en-US" sz="17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lightDir</a:t>
            </a:r>
            <a:r>
              <a:rPr lang="en-US" sz="1700" b="1" dirty="0">
                <a:solidFill>
                  <a:srgbClr val="0000FF"/>
                </a:solidFill>
                <a:latin typeface="Courier New" panose="02070309020205020404" pitchFamily="49" charset="0"/>
              </a:rPr>
              <a:t>);</a:t>
            </a:r>
            <a:endParaRPr lang="en-US" sz="1700" b="1" noProof="1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noProof="1">
                <a:solidFill>
                  <a:srgbClr val="0000FF"/>
                </a:solidFill>
                <a:latin typeface="Courier New" panose="02070309020205020404" pitchFamily="49" charset="0"/>
              </a:rPr>
              <a:t>	</a:t>
            </a:r>
            <a:endParaRPr lang="en-US" sz="1700" b="1" dirty="0">
              <a:solidFill>
                <a:srgbClr val="0000FF"/>
              </a:solidFill>
              <a:latin typeface="Courier New" panose="02070309020205020404" pitchFamily="49" charset="0"/>
            </a:endParaRPr>
          </a:p>
        </p:txBody>
      </p:sp>
      <p:pic>
        <p:nvPicPr>
          <p:cNvPr id="290820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333333"/>
              </a:clrFrom>
              <a:clrTo>
                <a:srgbClr val="3333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" b="4698"/>
          <a:stretch>
            <a:fillRect/>
          </a:stretch>
        </p:blipFill>
        <p:spPr bwMode="auto">
          <a:xfrm>
            <a:off x="6248400" y="4343400"/>
            <a:ext cx="213360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140974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Gooch shading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2000" b="1" dirty="0"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  </a:t>
            </a:r>
            <a:r>
              <a:rPr lang="en-US" sz="20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edgeMask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 = (dot(e, n) &gt;  0.4) ? 1 : 0;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vec3 h = normalize(l + e);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2000" b="1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 </a:t>
            </a:r>
            <a:r>
              <a:rPr lang="en-US" sz="20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specMask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 = (pow(dot(h, n), 30) &gt; 0.5)? 1:0;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	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float </a:t>
            </a:r>
            <a:r>
              <a:rPr lang="en-US" sz="20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hiMask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 = (dot(l, n) &gt; 0.4) ? 1 : 0;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0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color.xyz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 = </a:t>
            </a:r>
            <a:r>
              <a:rPr lang="en-US" sz="20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edgeMask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 *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                   (mix(</a:t>
            </a:r>
            <a:r>
              <a:rPr lang="en-US" sz="20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lowCol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hiCol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hiMask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) + (</a:t>
            </a:r>
            <a:r>
              <a:rPr lang="en-US" sz="20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specMask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 * </a:t>
            </a:r>
            <a:r>
              <a:rPr lang="en-US" sz="20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specCol</a:t>
            </a: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));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2000" b="1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000" b="1" noProof="1">
                <a:solidFill>
                  <a:srgbClr val="0000FF"/>
                </a:solidFill>
                <a:latin typeface="Courier New" panose="02070309020205020404" pitchFamily="49" charset="0"/>
              </a:rPr>
              <a:t>gl_FragColor = color;</a:t>
            </a:r>
            <a:endParaRPr lang="en-US" sz="2000" b="1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000" b="1" dirty="0">
                <a:solidFill>
                  <a:srgbClr val="0000FF"/>
                </a:solidFill>
                <a:latin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253120213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500" dirty="0"/>
              <a:t>Another Example: Wave Motion Vertex </a:t>
            </a:r>
            <a:r>
              <a:rPr lang="en-US" sz="3500" dirty="0" err="1"/>
              <a:t>Shader</a:t>
            </a:r>
            <a:endParaRPr lang="en-US" sz="3500" dirty="0"/>
          </a:p>
        </p:txBody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noProof="1">
                <a:solidFill>
                  <a:srgbClr val="0000FF"/>
                </a:solidFill>
                <a:latin typeface="Courier New" panose="02070309020205020404" pitchFamily="49" charset="0"/>
              </a:rPr>
              <a:t>uniform float time;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1700" b="1" noProof="1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noProof="1">
                <a:solidFill>
                  <a:srgbClr val="0000FF"/>
                </a:solidFill>
                <a:latin typeface="Courier New" panose="02070309020205020404" pitchFamily="49" charset="0"/>
              </a:rPr>
              <a:t>varying vec3 normale;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noProof="1">
                <a:solidFill>
                  <a:srgbClr val="0000FF"/>
                </a:solidFill>
                <a:latin typeface="Courier New" panose="02070309020205020404" pitchFamily="49" charset="0"/>
              </a:rPr>
              <a:t>varying vec4 positione;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1700" b="1" noProof="1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noProof="1">
                <a:solidFill>
                  <a:srgbClr val="0000FF"/>
                </a:solidFill>
                <a:latin typeface="Courier New" panose="02070309020205020404" pitchFamily="49" charset="0"/>
              </a:rPr>
              <a:t>void main() {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noProof="1">
                <a:solidFill>
                  <a:srgbClr val="0000FF"/>
                </a:solidFill>
                <a:latin typeface="Courier New" panose="02070309020205020404" pitchFamily="49" charset="0"/>
              </a:rPr>
              <a:t>    normale = gl_NormalMatrix*gl_Normal;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noProof="1">
                <a:solidFill>
                  <a:srgbClr val="0000FF"/>
                </a:solidFill>
                <a:latin typeface="Courier New" panose="02070309020205020404" pitchFamily="49" charset="0"/>
              </a:rPr>
              <a:t>    positione = gl_ModelViewMatrix*gl_Vertex;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noProof="1">
                <a:solidFill>
                  <a:srgbClr val="0000FF"/>
                </a:solidFill>
                <a:latin typeface="Courier New" panose="02070309020205020404" pitchFamily="49" charset="0"/>
              </a:rPr>
              <a:t>  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noProof="1">
                <a:solidFill>
                  <a:srgbClr val="0000FF"/>
                </a:solidFill>
                <a:latin typeface="Courier New" panose="02070309020205020404" pitchFamily="49" charset="0"/>
              </a:rPr>
              <a:t>	float xs = 0.1, zs = 0.13;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noProof="1">
                <a:solidFill>
                  <a:srgbClr val="0000FF"/>
                </a:solidFill>
                <a:latin typeface="Courier New" panose="02070309020205020404" pitchFamily="49" charset="0"/>
              </a:rPr>
              <a:t>	vec4 myPos = gl_Vertex;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>
                <a:solidFill>
                  <a:srgbClr val="0000FF"/>
                </a:solidFill>
                <a:latin typeface="Courier New" panose="02070309020205020404" pitchFamily="49" charset="0"/>
              </a:rPr>
              <a:t>	</a:t>
            </a:r>
            <a:r>
              <a:rPr lang="en-US" sz="1700" b="1" noProof="1">
                <a:solidFill>
                  <a:srgbClr val="0000FF"/>
                </a:solidFill>
                <a:latin typeface="Courier New" panose="02070309020205020404" pitchFamily="49" charset="0"/>
              </a:rPr>
              <a:t>		myPos.y = myPos.y * (1.0 + 0.2 * sin(xs*time) * sin(zs*time));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noProof="1">
                <a:solidFill>
                  <a:srgbClr val="0000FF"/>
                </a:solidFill>
                <a:latin typeface="Courier New" panose="02070309020205020404" pitchFamily="49" charset="0"/>
              </a:rPr>
              <a:t>	gl_Position = gl_ModelViewProjectionMatrix * myPos;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700" b="1" noProof="1">
                <a:solidFill>
                  <a:srgbClr val="0000FF"/>
                </a:solidFill>
                <a:latin typeface="Courier New" panose="02070309020205020404" pitchFamily="49" charset="0"/>
              </a:rPr>
              <a:t>}	</a:t>
            </a:r>
            <a:endParaRPr lang="en-US" sz="1700" b="1">
              <a:solidFill>
                <a:srgbClr val="0000FF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891155"/>
      </p:ext>
    </p:extLst>
  </p:cSld>
  <p:clrMapOvr>
    <a:masterClrMapping/>
  </p:clrMapOvr>
  <p:transition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Particle System</a:t>
            </a:r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uniform vec3 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vel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uniform float g, t;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void main()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{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vec3 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object_pos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object_pos.x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 = 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gl_Vertex.x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 + 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vel.x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*t;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object_pos.y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 = 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gl_Vertex.y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 + 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vel.y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*t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       + g/(2.0)*t*t;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object_pos.z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 = 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gl_Vertex.z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 + 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vel.z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*t;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gl_Position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 =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    </a:t>
            </a:r>
            <a:r>
              <a:rPr lang="en-US" sz="1900" b="1" dirty="0" err="1">
                <a:solidFill>
                  <a:srgbClr val="0000FF"/>
                </a:solidFill>
                <a:latin typeface="Courier New" panose="02070309020205020404" pitchFamily="49" charset="0"/>
              </a:rPr>
              <a:t>gl_ModelViewProjectionMatrix</a:t>
            </a: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*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      vec4(object_pos,1);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 dirty="0">
                <a:solidFill>
                  <a:srgbClr val="0000FF"/>
                </a:solidFill>
                <a:latin typeface="Courier New" panose="02070309020205020404" pitchFamily="49" charset="0"/>
              </a:rPr>
              <a:t>}</a:t>
            </a:r>
          </a:p>
          <a:p>
            <a:pPr>
              <a:lnSpc>
                <a:spcPct val="80000"/>
              </a:lnSpc>
            </a:pPr>
            <a:endParaRPr lang="en-US" sz="1900" b="1" dirty="0">
              <a:solidFill>
                <a:srgbClr val="0000FF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79542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Environment Cube Mapping</a:t>
            </a:r>
          </a:p>
        </p:txBody>
      </p:sp>
      <p:sp>
        <p:nvSpPr>
          <p:cNvPr id="306179" name="Rectangle 3"/>
          <p:cNvSpPr>
            <a:spLocks noGrp="1" noChangeArrowheads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/>
              <a:t>Use reflection vector to locate texture in cube map</a:t>
            </a:r>
          </a:p>
          <a:p>
            <a:pPr>
              <a:lnSpc>
                <a:spcPct val="80000"/>
              </a:lnSpc>
            </a:pPr>
            <a:r>
              <a:rPr lang="en-US" sz="2000"/>
              <a:t>We can form a cube map texture by defining six 2D texture maps that correspond to the sides of a box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Supported by OpenGL</a:t>
            </a:r>
          </a:p>
          <a:p>
            <a:pPr>
              <a:lnSpc>
                <a:spcPct val="80000"/>
              </a:lnSpc>
            </a:pPr>
            <a:r>
              <a:rPr lang="en-US" sz="2000"/>
              <a:t>We can implement Cube maps in GLSL through cubemap sampler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800">
                <a:solidFill>
                  <a:srgbClr val="0000FF"/>
                </a:solidFill>
              </a:rPr>
              <a:t>vec4 texColor = textureCube(mycube, texcoord);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Texture coordinates must be 3D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2000"/>
          </a:p>
        </p:txBody>
      </p:sp>
      <p:pic>
        <p:nvPicPr>
          <p:cNvPr id="306184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8075" y="2009775"/>
            <a:ext cx="2736850" cy="1546225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06185" name="Picture 9" descr="hue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2288" y="1719263"/>
            <a:ext cx="2128837" cy="2128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843896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/>
              <a:t>Environment Maps with Shaders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/>
              <a:t>Need to compute the reflection vector and use it to access the cube map texture.</a:t>
            </a:r>
          </a:p>
          <a:p>
            <a:pPr>
              <a:lnSpc>
                <a:spcPct val="80000"/>
              </a:lnSpc>
            </a:pPr>
            <a:endParaRPr lang="en-US" sz="2600"/>
          </a:p>
          <a:p>
            <a:pPr>
              <a:lnSpc>
                <a:spcPct val="80000"/>
              </a:lnSpc>
            </a:pPr>
            <a:r>
              <a:rPr lang="en-US" sz="2600"/>
              <a:t>Environment map usually computed in world coordinates which can differ from object coordinates because of modeling matrix</a:t>
            </a:r>
          </a:p>
          <a:p>
            <a:pPr lvl="1">
              <a:lnSpc>
                <a:spcPct val="80000"/>
              </a:lnSpc>
            </a:pPr>
            <a:r>
              <a:rPr lang="en-US" sz="2200"/>
              <a:t>May have to keep track of modeling matrix and pass it to shader as a uniform variable</a:t>
            </a:r>
          </a:p>
          <a:p>
            <a:pPr>
              <a:lnSpc>
                <a:spcPct val="80000"/>
              </a:lnSpc>
            </a:pPr>
            <a:endParaRPr lang="en-US" sz="2600"/>
          </a:p>
          <a:p>
            <a:pPr>
              <a:lnSpc>
                <a:spcPct val="80000"/>
              </a:lnSpc>
            </a:pPr>
            <a:r>
              <a:rPr lang="en-US" sz="2600"/>
              <a:t>Can use reflection map or refraction map (for example to simulate water)</a:t>
            </a:r>
          </a:p>
        </p:txBody>
      </p:sp>
    </p:spTree>
    <p:extLst>
      <p:ext uri="{BB962C8B-B14F-4D97-AF65-F5344CB8AC3E}">
        <p14:creationId xmlns:p14="http://schemas.microsoft.com/office/powerpoint/2010/main" val="763519431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/>
              <a:t>Cube Map Vertex Shader</a:t>
            </a:r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>
                <a:solidFill>
                  <a:srgbClr val="0000FF"/>
                </a:solidFill>
                <a:latin typeface="Courier New" panose="02070309020205020404" pitchFamily="49" charset="0"/>
              </a:rPr>
              <a:t>uniform mat4 modelMat;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>
                <a:solidFill>
                  <a:srgbClr val="0000FF"/>
                </a:solidFill>
                <a:latin typeface="Courier New" panose="02070309020205020404" pitchFamily="49" charset="0"/>
              </a:rPr>
              <a:t>uniform mat3 invTrModelMat;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>
                <a:solidFill>
                  <a:srgbClr val="0000FF"/>
                </a:solidFill>
                <a:latin typeface="Courier New" panose="02070309020205020404" pitchFamily="49" charset="0"/>
              </a:rPr>
              <a:t>uniform vec4 eyew;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>
                <a:solidFill>
                  <a:srgbClr val="0000FF"/>
                </a:solidFill>
                <a:latin typeface="Courier New" panose="02070309020205020404" pitchFamily="49" charset="0"/>
              </a:rPr>
              <a:t>varying vec3 reflectw;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>
                <a:solidFill>
                  <a:srgbClr val="0000FF"/>
                </a:solidFill>
                <a:latin typeface="Courier New" panose="02070309020205020404" pitchFamily="49" charset="0"/>
              </a:rPr>
              <a:t>void main(void)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>
                <a:solidFill>
                  <a:srgbClr val="0000FF"/>
                </a:solidFill>
                <a:latin typeface="Courier New" panose="02070309020205020404" pitchFamily="49" charset="0"/>
              </a:rPr>
              <a:t>{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>
                <a:solidFill>
                  <a:srgbClr val="0000FF"/>
                </a:solidFill>
                <a:latin typeface="Courier New" panose="02070309020205020404" pitchFamily="49" charset="0"/>
              </a:rPr>
              <a:t>   vec4 positionw = modelMat*gl_Vertex;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>
                <a:solidFill>
                  <a:srgbClr val="0000FF"/>
                </a:solidFill>
                <a:latin typeface="Courier New" panose="02070309020205020404" pitchFamily="49" charset="0"/>
              </a:rPr>
              <a:t>   vec3 normw = normalize(invTrModelMat*gl_Normal);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>
                <a:solidFill>
                  <a:srgbClr val="0000FF"/>
                </a:solidFill>
                <a:latin typeface="Courier New" panose="02070309020205020404" pitchFamily="49" charset="0"/>
              </a:rPr>
              <a:t>   vec3 viewv = normalize(eyew.xyz-positionw.xyz);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>
                <a:solidFill>
                  <a:srgbClr val="0000FF"/>
                </a:solidFill>
                <a:latin typeface="Courier New" panose="02070309020205020404" pitchFamily="49" charset="0"/>
              </a:rPr>
              <a:t>  	</a:t>
            </a:r>
            <a:r>
              <a:rPr lang="en-US" sz="1900" b="1">
                <a:solidFill>
                  <a:schemeClr val="accent2"/>
                </a:solidFill>
                <a:latin typeface="Courier New" panose="02070309020205020404" pitchFamily="49" charset="0"/>
              </a:rPr>
              <a:t>/* reflection vector in world frame */</a:t>
            </a:r>
            <a:r>
              <a:rPr lang="en-US" sz="1900" b="1">
                <a:solidFill>
                  <a:srgbClr val="0000FF"/>
                </a:solidFill>
                <a:latin typeface="Courier New" panose="02070309020205020404" pitchFamily="49" charset="0"/>
              </a:rPr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>
                <a:solidFill>
                  <a:srgbClr val="0000FF"/>
                </a:solidFill>
                <a:latin typeface="Courier New" panose="02070309020205020404" pitchFamily="49" charset="0"/>
              </a:rPr>
              <a:t>	reflectw = reflect(normw, viewv);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>
                <a:solidFill>
                  <a:srgbClr val="0000FF"/>
                </a:solidFill>
                <a:latin typeface="Courier New" panose="02070309020205020404" pitchFamily="49" charset="0"/>
              </a:rPr>
              <a:t>  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>
                <a:solidFill>
                  <a:srgbClr val="0000FF"/>
                </a:solidFill>
                <a:latin typeface="Courier New" panose="02070309020205020404" pitchFamily="49" charset="0"/>
              </a:rPr>
              <a:t>	gl_Position = 	gl_ModelViewProjectionMatrix*gl_Vertex;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900" b="1">
                <a:solidFill>
                  <a:srgbClr val="0000FF"/>
                </a:solidFill>
                <a:latin typeface="Courier New" panose="02070309020205020404" pitchFamily="49" charset="0"/>
              </a:rPr>
              <a:t>}</a:t>
            </a:r>
          </a:p>
          <a:p>
            <a:pPr>
              <a:lnSpc>
                <a:spcPct val="80000"/>
              </a:lnSpc>
            </a:pPr>
            <a:endParaRPr lang="en-US" sz="1900" b="1">
              <a:solidFill>
                <a:srgbClr val="0000FF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001800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/>
              <a:t>Cube Map Fragment Shader</a:t>
            </a:r>
          </a:p>
        </p:txBody>
      </p:sp>
      <p:sp>
        <p:nvSpPr>
          <p:cNvPr id="15770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2400" b="1">
                <a:solidFill>
                  <a:schemeClr val="accent2"/>
                </a:solidFill>
                <a:latin typeface="Courier New" panose="02070309020205020404" pitchFamily="49" charset="0"/>
              </a:rPr>
              <a:t>/* fragment shader for reflection map */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2400" b="1">
                <a:solidFill>
                  <a:srgbClr val="0000FF"/>
                </a:solidFill>
                <a:latin typeface="Courier New" panose="02070309020205020404" pitchFamily="49" charset="0"/>
              </a:rPr>
              <a:t>varying vec3 reflectw;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2400" b="1">
                <a:solidFill>
                  <a:srgbClr val="0000FF"/>
                </a:solidFill>
                <a:latin typeface="Courier New" panose="02070309020205020404" pitchFamily="49" charset="0"/>
              </a:rPr>
              <a:t>uniform samplerCube MyMap;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2400" b="1">
                <a:solidFill>
                  <a:srgbClr val="0000FF"/>
                </a:solidFill>
                <a:latin typeface="Courier New" panose="02070309020205020404" pitchFamily="49" charset="0"/>
              </a:rPr>
              <a:t>void main(void)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2400" b="1">
                <a:solidFill>
                  <a:srgbClr val="0000FF"/>
                </a:solidFill>
                <a:latin typeface="Courier New" panose="02070309020205020404" pitchFamily="49" charset="0"/>
              </a:rPr>
              <a:t>{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2400" b="1">
                <a:solidFill>
                  <a:srgbClr val="0000FF"/>
                </a:solidFill>
                <a:latin typeface="Courier New" panose="02070309020205020404" pitchFamily="49" charset="0"/>
              </a:rPr>
              <a:t>    gl_FragColor = textureCube(myMap, 	reflectw);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2400" b="1">
                <a:solidFill>
                  <a:srgbClr val="0000FF"/>
                </a:solidFill>
                <a:latin typeface="Courier New" panose="02070309020205020404" pitchFamily="49" charset="0"/>
              </a:rPr>
              <a:t>}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2400" b="1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pPr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71143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Bump Mapping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Perturb normal for each fragment</a:t>
            </a:r>
          </a:p>
          <a:p>
            <a:r>
              <a:rPr lang="en-US"/>
              <a:t>Store perturbation as textures</a:t>
            </a:r>
          </a:p>
          <a:p>
            <a:pPr>
              <a:buFont typeface="Wingdings" panose="05000000000000000000" pitchFamily="2" charset="2"/>
              <a:buNone/>
            </a:pPr>
            <a:endParaRPr lang="en-US"/>
          </a:p>
        </p:txBody>
      </p:sp>
      <p:pic>
        <p:nvPicPr>
          <p:cNvPr id="158724" name="Picture 4" descr="hue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00400"/>
            <a:ext cx="2695575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263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User Interaction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special key-press callback: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12" y="2286000"/>
            <a:ext cx="498157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3813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Particle systems on the GPU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905000"/>
            <a:ext cx="4572000" cy="4038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Shaders extend the use of </a:t>
            </a:r>
            <a:r>
              <a:rPr lang="en-US" sz="2000" i="1"/>
              <a:t>texture memory</a:t>
            </a:r>
            <a:r>
              <a:rPr lang="en-US" sz="2000"/>
              <a:t> dramatically. Shaders can write to texture memory, and textures are no longer limited to being a two-dimensional plane of RGB(A).</a:t>
            </a:r>
          </a:p>
          <a:p>
            <a:pPr>
              <a:lnSpc>
                <a:spcPct val="90000"/>
              </a:lnSpc>
            </a:pPr>
            <a:r>
              <a:rPr lang="en-US" sz="2000"/>
              <a:t>A particle systems can be represented by storing a position and velocity for every particle.</a:t>
            </a:r>
          </a:p>
          <a:p>
            <a:pPr>
              <a:lnSpc>
                <a:spcPct val="90000"/>
              </a:lnSpc>
            </a:pPr>
            <a:r>
              <a:rPr lang="en-US" sz="2000"/>
              <a:t>A fragment shader can render a particle system </a:t>
            </a:r>
            <a:r>
              <a:rPr lang="en-US" sz="2000" i="1"/>
              <a:t>entirely in hardware</a:t>
            </a:r>
            <a:r>
              <a:rPr lang="en-US" sz="2000"/>
              <a:t> by using texture memory to store and evolve particle data.</a:t>
            </a:r>
          </a:p>
        </p:txBody>
      </p:sp>
      <p:pic>
        <p:nvPicPr>
          <p:cNvPr id="77832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2001838"/>
            <a:ext cx="2971800" cy="3843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5829300" y="5853113"/>
            <a:ext cx="2159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Times New Roman" panose="02020603050405020304" pitchFamily="18" charset="0"/>
              </a:rPr>
              <a:t>Image by Michael Short</a:t>
            </a:r>
          </a:p>
        </p:txBody>
      </p:sp>
    </p:spTree>
    <p:extLst>
      <p:ext uri="{BB962C8B-B14F-4D97-AF65-F5344CB8AC3E}">
        <p14:creationId xmlns:p14="http://schemas.microsoft.com/office/powerpoint/2010/main" val="537975595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Subdivision surfaces on the GPU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905000"/>
            <a:ext cx="5105400" cy="4038600"/>
          </a:xfrm>
        </p:spPr>
        <p:txBody>
          <a:bodyPr/>
          <a:lstStyle/>
          <a:p>
            <a:r>
              <a:rPr lang="en-US" sz="2300"/>
              <a:t>Several techniques now exist for doing subdivision surface on the GPU.</a:t>
            </a:r>
          </a:p>
          <a:p>
            <a:pPr lvl="1"/>
            <a:r>
              <a:rPr lang="en-US" sz="2000"/>
              <a:t>An early approach by Boubekeur and Schlick used a predefined ‘generic’ model to subdivide each triangle, then applied a procedural distortion map to the positions of the new vertices.</a:t>
            </a:r>
          </a:p>
          <a:p>
            <a:pPr lvl="1"/>
            <a:r>
              <a:rPr lang="en-US" sz="2000"/>
              <a:t>Later work, such as Casta</a:t>
            </a:r>
            <a:r>
              <a:rPr lang="en-US" sz="2000">
                <a:cs typeface="Times New Roman" panose="02020603050405020304" pitchFamily="18" charset="0"/>
              </a:rPr>
              <a:t>ñ</a:t>
            </a:r>
            <a:r>
              <a:rPr lang="en-US" sz="2000"/>
              <a:t>o’s at nVidia, builds a complete tessellation pipeline in hardware.</a:t>
            </a:r>
          </a:p>
        </p:txBody>
      </p:sp>
      <p:pic>
        <p:nvPicPr>
          <p:cNvPr id="79879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3763" y="4000500"/>
            <a:ext cx="2484437" cy="19431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6705600" y="5943600"/>
            <a:ext cx="127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</a:rPr>
              <a:t>Castaño (2008)</a:t>
            </a:r>
          </a:p>
        </p:txBody>
      </p:sp>
      <p:pic>
        <p:nvPicPr>
          <p:cNvPr id="79884" name="Picture 12" descr="a_robot_p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2165350"/>
            <a:ext cx="2514600" cy="1420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885" name="Text Box 13"/>
          <p:cNvSpPr txBox="1">
            <a:spLocks noChangeArrowheads="1"/>
          </p:cNvSpPr>
          <p:nvPr/>
        </p:nvSpPr>
        <p:spPr bwMode="auto">
          <a:xfrm>
            <a:off x="6019800" y="3505200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</a:rPr>
              <a:t>Boubekeur and Schlick (2005)</a:t>
            </a:r>
          </a:p>
        </p:txBody>
      </p:sp>
    </p:spTree>
    <p:extLst>
      <p:ext uri="{BB962C8B-B14F-4D97-AF65-F5344CB8AC3E}">
        <p14:creationId xmlns:p14="http://schemas.microsoft.com/office/powerpoint/2010/main" val="1004399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Displaying/Resizing the Window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Whenever a window is displayed or resized, certain settings (such as the viewport) may need to be updated:</a:t>
            </a:r>
          </a:p>
          <a:p>
            <a:r>
              <a:rPr lang="en-US" dirty="0"/>
              <a:t>This function can also be registered by using GLUT: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762" y="3733800"/>
            <a:ext cx="6131638" cy="43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54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Displaying/Resizing the Window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Here, we typically reset the viewport and transformation matrices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638425"/>
            <a:ext cx="4743450" cy="35337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28850" y="3048000"/>
            <a:ext cx="28194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24500" y="3206234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Window width and height</a:t>
            </a:r>
          </a:p>
        </p:txBody>
      </p:sp>
      <p:cxnSp>
        <p:nvCxnSpPr>
          <p:cNvPr id="11" name="Straight Arrow Connector 10"/>
          <p:cNvCxnSpPr>
            <a:stCxn id="8" idx="3"/>
          </p:cNvCxnSpPr>
          <p:nvPr/>
        </p:nvCxnSpPr>
        <p:spPr>
          <a:xfrm>
            <a:off x="5048250" y="3390900"/>
            <a:ext cx="4762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0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Each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frame must be redrawn from scratch</a:t>
            </a:r>
          </a:p>
          <a:p>
            <a:pPr lvl="1"/>
            <a:r>
              <a:rPr lang="en-US" dirty="0"/>
              <a:t>Not incremental</a:t>
            </a:r>
          </a:p>
          <a:p>
            <a:r>
              <a:rPr lang="en-US" dirty="0"/>
              <a:t>Again, we first register a callback for this task</a:t>
            </a:r>
          </a:p>
          <a:p>
            <a:r>
              <a:rPr lang="en-US" dirty="0"/>
              <a:t>The registered function is automatically called by the windowing system whenever required</a:t>
            </a:r>
          </a:p>
          <a:p>
            <a:pPr lvl="1"/>
            <a:r>
              <a:rPr lang="en-US" dirty="0"/>
              <a:t>May be called hundreds of times per second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419600"/>
            <a:ext cx="5993266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30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Each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first clear all buffers, then render our frame, and finally swap buffers (remember double buffering)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175" y="2752725"/>
            <a:ext cx="500062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06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have </a:t>
            </a:r>
            <a:r>
              <a:rPr lang="en-US" dirty="0">
                <a:solidFill>
                  <a:srgbClr val="C00000"/>
                </a:solidFill>
              </a:rPr>
              <a:t>animation</a:t>
            </a:r>
            <a:r>
              <a:rPr lang="en-US" dirty="0"/>
              <a:t>, we must make sure that the window system calls our display function continuously</a:t>
            </a:r>
          </a:p>
          <a:p>
            <a:r>
              <a:rPr lang="en-US" dirty="0"/>
              <a:t>For that purpose, we register another callback: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this function, we simply ask our display function to be called: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381375"/>
            <a:ext cx="2714625" cy="276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50" y="5153025"/>
            <a:ext cx="3467100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72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Sending Geometry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user program must communicate the geometry information to the GPU</a:t>
            </a:r>
          </a:p>
          <a:p>
            <a:r>
              <a:rPr lang="en-US" dirty="0"/>
              <a:t>A simple approach: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tell GPU that we want to draw a line from (x</a:t>
            </a:r>
            <a:r>
              <a:rPr lang="en-US" baseline="-25000" dirty="0"/>
              <a:t>0</a:t>
            </a:r>
            <a:r>
              <a:rPr lang="en-US" dirty="0"/>
              <a:t>, y</a:t>
            </a:r>
            <a:r>
              <a:rPr lang="en-US" baseline="-25000" dirty="0"/>
              <a:t>0</a:t>
            </a:r>
            <a:r>
              <a:rPr lang="en-US" dirty="0"/>
              <a:t>, z</a:t>
            </a:r>
            <a:r>
              <a:rPr lang="en-US" baseline="-25000" dirty="0"/>
              <a:t>0</a:t>
            </a:r>
            <a:r>
              <a:rPr lang="en-US" dirty="0"/>
              <a:t>) to (x</a:t>
            </a:r>
            <a:r>
              <a:rPr lang="en-US" baseline="-25000" dirty="0"/>
              <a:t>1</a:t>
            </a:r>
            <a:r>
              <a:rPr lang="en-US" dirty="0"/>
              <a:t>, y</a:t>
            </a:r>
            <a:r>
              <a:rPr lang="en-US" baseline="-25000" dirty="0"/>
              <a:t>1</a:t>
            </a:r>
            <a:r>
              <a:rPr lang="en-US" dirty="0"/>
              <a:t>, z</a:t>
            </a:r>
            <a:r>
              <a:rPr lang="en-US" baseline="-25000" dirty="0"/>
              <a:t>1</a:t>
            </a:r>
            <a:r>
              <a:rPr lang="en-US" dirty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19400" y="3143071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glBegin</a:t>
            </a:r>
            <a:r>
              <a:rPr lang="en-US" dirty="0"/>
              <a:t>(GL_LINES);</a:t>
            </a:r>
          </a:p>
          <a:p>
            <a:r>
              <a:rPr lang="en-US" dirty="0"/>
              <a:t>    glVertex3f(x0, y0, z0);</a:t>
            </a:r>
          </a:p>
          <a:p>
            <a:r>
              <a:rPr lang="en-US" dirty="0"/>
              <a:t>    glVertex3f(x1, y1, z1);</a:t>
            </a:r>
          </a:p>
          <a:p>
            <a:r>
              <a:rPr lang="en-US" dirty="0" err="1"/>
              <a:t>glEnd</a:t>
            </a:r>
            <a:r>
              <a:rPr lang="en-US" dirty="0"/>
              <a:t>();</a:t>
            </a:r>
          </a:p>
        </p:txBody>
      </p:sp>
    </p:spTree>
    <p:extLst>
      <p:ext uri="{BB962C8B-B14F-4D97-AF65-F5344CB8AC3E}">
        <p14:creationId xmlns:p14="http://schemas.microsoft.com/office/powerpoint/2010/main" val="1892903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Sending Geometry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user program must communicate the geometry information to the GPU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91200" y="21336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glBegin</a:t>
            </a:r>
            <a:r>
              <a:rPr lang="en-US" dirty="0"/>
              <a:t>(GL_LINES);</a:t>
            </a:r>
          </a:p>
          <a:p>
            <a:r>
              <a:rPr lang="en-US" dirty="0"/>
              <a:t>    glVertex3f(x0, y0, z0);</a:t>
            </a:r>
          </a:p>
          <a:p>
            <a:r>
              <a:rPr lang="en-US" dirty="0"/>
              <a:t>    glVertex3f(x1, y1, z1);</a:t>
            </a:r>
          </a:p>
          <a:p>
            <a:r>
              <a:rPr lang="en-US" dirty="0" err="1"/>
              <a:t>glEnd</a:t>
            </a:r>
            <a:r>
              <a:rPr lang="en-US" dirty="0"/>
              <a:t>();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528710"/>
            <a:ext cx="4362450" cy="16104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325" y="4504183"/>
            <a:ext cx="5314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1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 Hardware (GH)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GH is a set of components which implements the forward rendering pipeline at a chip level called </a:t>
            </a:r>
            <a:r>
              <a:rPr lang="en-US" dirty="0">
                <a:solidFill>
                  <a:srgbClr val="C00000"/>
                </a:solidFill>
              </a:rPr>
              <a:t>GPU</a:t>
            </a:r>
          </a:p>
          <a:p>
            <a:r>
              <a:rPr lang="en-US" dirty="0"/>
              <a:t>Modern GPUs are </a:t>
            </a:r>
            <a:r>
              <a:rPr lang="en-US" dirty="0">
                <a:solidFill>
                  <a:srgbClr val="C00000"/>
                </a:solidFill>
              </a:rPr>
              <a:t>programmable</a:t>
            </a:r>
          </a:p>
          <a:p>
            <a:r>
              <a:rPr lang="en-US" dirty="0"/>
              <a:t>GPUs are massively </a:t>
            </a:r>
            <a:r>
              <a:rPr lang="en-US" dirty="0">
                <a:solidFill>
                  <a:srgbClr val="C00000"/>
                </a:solidFill>
              </a:rPr>
              <a:t>parallel</a:t>
            </a:r>
            <a:r>
              <a:rPr lang="en-US" dirty="0"/>
              <a:t> (orders of magnitude more parallel than CPUs)</a:t>
            </a:r>
          </a:p>
          <a:p>
            <a:r>
              <a:rPr lang="en-US" dirty="0"/>
              <a:t>GPUs change continuously mainly due to the demands of the video game industry</a:t>
            </a:r>
          </a:p>
          <a:p>
            <a:r>
              <a:rPr lang="en-US" dirty="0"/>
              <a:t>Big players:</a:t>
            </a:r>
          </a:p>
          <a:p>
            <a:pPr lvl="1"/>
            <a:r>
              <a:rPr lang="en-US" dirty="0"/>
              <a:t>AMD, </a:t>
            </a:r>
            <a:r>
              <a:rPr lang="en-US" dirty="0" err="1"/>
              <a:t>Nvidia</a:t>
            </a:r>
            <a:r>
              <a:rPr lang="en-US" dirty="0"/>
              <a:t>, Intel, Microsoft, Apple, Qualcomm, 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44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Sending Geometry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Attributes besides position can be sent as well: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 tell GPU that we want to draw a line from (x</a:t>
            </a:r>
            <a:r>
              <a:rPr lang="en-US" baseline="-25000" dirty="0"/>
              <a:t>0</a:t>
            </a:r>
            <a:r>
              <a:rPr lang="en-US" dirty="0"/>
              <a:t>, y</a:t>
            </a:r>
            <a:r>
              <a:rPr lang="en-US" baseline="-25000" dirty="0"/>
              <a:t>0</a:t>
            </a:r>
            <a:r>
              <a:rPr lang="en-US" dirty="0"/>
              <a:t>, z</a:t>
            </a:r>
            <a:r>
              <a:rPr lang="en-US" baseline="-25000" dirty="0"/>
              <a:t>0</a:t>
            </a:r>
            <a:r>
              <a:rPr lang="en-US" dirty="0"/>
              <a:t>) to (x</a:t>
            </a:r>
            <a:r>
              <a:rPr lang="en-US" baseline="-25000" dirty="0"/>
              <a:t>1</a:t>
            </a:r>
            <a:r>
              <a:rPr lang="en-US" dirty="0"/>
              <a:t>, y</a:t>
            </a:r>
            <a:r>
              <a:rPr lang="en-US" baseline="-25000" dirty="0"/>
              <a:t>1</a:t>
            </a:r>
            <a:r>
              <a:rPr lang="en-US" dirty="0"/>
              <a:t>, z</a:t>
            </a:r>
            <a:r>
              <a:rPr lang="en-US" baseline="-25000" dirty="0"/>
              <a:t>1</a:t>
            </a:r>
            <a:r>
              <a:rPr lang="en-US" dirty="0"/>
              <a:t>)</a:t>
            </a:r>
          </a:p>
          <a:p>
            <a:r>
              <a:rPr lang="en-US" dirty="0"/>
              <a:t>The endpoint colors are (1, 0, 0) and (0, 0, 1)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43200" y="2286000"/>
            <a:ext cx="449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glBegin</a:t>
            </a:r>
            <a:r>
              <a:rPr lang="en-US" dirty="0"/>
              <a:t>(GL_LINES);</a:t>
            </a:r>
          </a:p>
          <a:p>
            <a:r>
              <a:rPr lang="en-US" dirty="0"/>
              <a:t>    glColor3f(1, 0, 0); </a:t>
            </a:r>
            <a:r>
              <a:rPr lang="en-US" dirty="0">
                <a:solidFill>
                  <a:srgbClr val="FF0000"/>
                </a:solidFill>
              </a:rPr>
              <a:t>// red</a:t>
            </a:r>
          </a:p>
          <a:p>
            <a:r>
              <a:rPr lang="en-US" dirty="0"/>
              <a:t>    glVertex3f(x0, y0, z0);</a:t>
            </a:r>
          </a:p>
          <a:p>
            <a:r>
              <a:rPr lang="en-US" dirty="0"/>
              <a:t>    glColor3f(0, 1, 0); </a:t>
            </a:r>
            <a:r>
              <a:rPr lang="en-US" dirty="0">
                <a:solidFill>
                  <a:srgbClr val="92D050"/>
                </a:solidFill>
              </a:rPr>
              <a:t>// green</a:t>
            </a:r>
          </a:p>
          <a:p>
            <a:r>
              <a:rPr lang="en-US" dirty="0"/>
              <a:t>    glVertex3f(x1, y1, z1);</a:t>
            </a:r>
          </a:p>
          <a:p>
            <a:r>
              <a:rPr lang="en-US" dirty="0" err="1"/>
              <a:t>glEnd</a:t>
            </a:r>
            <a:r>
              <a:rPr lang="en-US" dirty="0"/>
              <a:t>();</a:t>
            </a:r>
          </a:p>
        </p:txBody>
      </p:sp>
    </p:spTree>
    <p:extLst>
      <p:ext uri="{BB962C8B-B14F-4D97-AF65-F5344CB8AC3E}">
        <p14:creationId xmlns:p14="http://schemas.microsoft.com/office/powerpoint/2010/main" val="24107487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Sending Geometry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Triangles are similar: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Every group of three vertices define a triangle</a:t>
            </a:r>
          </a:p>
          <a:p>
            <a:r>
              <a:rPr lang="en-US" dirty="0"/>
              <a:t>Drawing two triangles: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19400" y="2057400"/>
            <a:ext cx="449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glBegin</a:t>
            </a:r>
            <a:r>
              <a:rPr lang="en-US" dirty="0"/>
              <a:t>(GL_TRIANGLES);</a:t>
            </a:r>
          </a:p>
          <a:p>
            <a:r>
              <a:rPr lang="en-US" dirty="0"/>
              <a:t>    glVertex3f(x0, y0, z0);</a:t>
            </a:r>
          </a:p>
          <a:p>
            <a:r>
              <a:rPr lang="en-US" dirty="0"/>
              <a:t>    glVertex3f(x1, y1, z1);</a:t>
            </a:r>
          </a:p>
          <a:p>
            <a:r>
              <a:rPr lang="en-US" dirty="0"/>
              <a:t>    glVertex3f(x2, y2, z2);</a:t>
            </a:r>
          </a:p>
          <a:p>
            <a:r>
              <a:rPr lang="en-US" dirty="0" err="1"/>
              <a:t>glEnd</a:t>
            </a:r>
            <a:r>
              <a:rPr lang="en-US" dirty="0"/>
              <a:t>();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1832" y="4800600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glBegin</a:t>
            </a:r>
            <a:r>
              <a:rPr lang="en-US" dirty="0"/>
              <a:t>(GL_TRIANGLES);</a:t>
            </a:r>
          </a:p>
          <a:p>
            <a:r>
              <a:rPr lang="en-US" dirty="0"/>
              <a:t>    glVertex3f(x0, y0, z0); glVertex3f(x1, y1, z1); glVertex3f(x2, y2, z2);</a:t>
            </a:r>
          </a:p>
          <a:p>
            <a:r>
              <a:rPr lang="en-US" dirty="0"/>
              <a:t>    glVertex3f(x3, y3, z3); glVertex3f(x4, y4, z4); glVertex3f(x5, y5, z5);</a:t>
            </a:r>
          </a:p>
          <a:p>
            <a:r>
              <a:rPr lang="en-US" dirty="0" err="1"/>
              <a:t>glEnd</a:t>
            </a:r>
            <a:r>
              <a:rPr lang="en-US" dirty="0"/>
              <a:t>();</a:t>
            </a:r>
          </a:p>
        </p:txBody>
      </p:sp>
    </p:spTree>
    <p:extLst>
      <p:ext uri="{BB962C8B-B14F-4D97-AF65-F5344CB8AC3E}">
        <p14:creationId xmlns:p14="http://schemas.microsoft.com/office/powerpoint/2010/main" val="3136807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Sending Geometry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this approach </a:t>
            </a:r>
            <a:r>
              <a:rPr lang="en-US" i="1" dirty="0"/>
              <a:t>m </a:t>
            </a:r>
            <a:r>
              <a:rPr lang="en-US" dirty="0"/>
              <a:t>triangles require </a:t>
            </a:r>
            <a:r>
              <a:rPr lang="en-US" i="1" dirty="0"/>
              <a:t>3m </a:t>
            </a:r>
            <a:r>
              <a:rPr lang="en-US" dirty="0"/>
              <a:t>vertex calls</a:t>
            </a:r>
          </a:p>
          <a:p>
            <a:r>
              <a:rPr lang="en-US" dirty="0"/>
              <a:t>An improved method is to use </a:t>
            </a:r>
            <a:r>
              <a:rPr lang="en-US" dirty="0">
                <a:solidFill>
                  <a:srgbClr val="C00000"/>
                </a:solidFill>
              </a:rPr>
              <a:t>triangle strips </a:t>
            </a:r>
            <a:r>
              <a:rPr lang="en-US" dirty="0"/>
              <a:t>for meshes</a:t>
            </a:r>
          </a:p>
          <a:p>
            <a:r>
              <a:rPr lang="en-US" dirty="0"/>
              <a:t>The first three vertices define the first triangle</a:t>
            </a:r>
          </a:p>
          <a:p>
            <a:r>
              <a:rPr lang="en-US" dirty="0"/>
              <a:t>Every vertex afterwards defines a new triangle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i="1" dirty="0"/>
              <a:t>m </a:t>
            </a:r>
            <a:r>
              <a:rPr lang="en-US" dirty="0"/>
              <a:t>triangles require </a:t>
            </a:r>
            <a:r>
              <a:rPr lang="en-US" i="1" dirty="0"/>
              <a:t>m+2 </a:t>
            </a:r>
            <a:r>
              <a:rPr lang="en-US" dirty="0"/>
              <a:t>vertex calls</a:t>
            </a:r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3655874"/>
            <a:ext cx="39376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glBegin</a:t>
            </a:r>
            <a:r>
              <a:rPr lang="en-US" dirty="0"/>
              <a:t>(GL_TRIANGLE_STRIP);</a:t>
            </a:r>
          </a:p>
          <a:p>
            <a:r>
              <a:rPr lang="en-US" dirty="0"/>
              <a:t>    glVertex3f(x0, y0, z0);</a:t>
            </a:r>
          </a:p>
          <a:p>
            <a:r>
              <a:rPr lang="en-US" dirty="0"/>
              <a:t>    glVertex3f(x1, y1, z1);</a:t>
            </a:r>
          </a:p>
          <a:p>
            <a:r>
              <a:rPr lang="en-US" dirty="0"/>
              <a:t>    glVertex3f(x2, y2, z2);</a:t>
            </a:r>
          </a:p>
          <a:p>
            <a:r>
              <a:rPr lang="en-US" dirty="0"/>
              <a:t>    glVertex3f(x3, y3, z3);</a:t>
            </a:r>
          </a:p>
          <a:p>
            <a:r>
              <a:rPr lang="en-US" dirty="0" err="1"/>
              <a:t>glEnd</a:t>
            </a:r>
            <a:r>
              <a:rPr lang="en-US" dirty="0"/>
              <a:t>();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953000" y="3657600"/>
            <a:ext cx="3048000" cy="1852413"/>
            <a:chOff x="4953000" y="3657600"/>
            <a:chExt cx="3048000" cy="1852413"/>
          </a:xfrm>
        </p:grpSpPr>
        <p:sp>
          <p:nvSpPr>
            <p:cNvPr id="7" name="Oval 6"/>
            <p:cNvSpPr/>
            <p:nvPr/>
          </p:nvSpPr>
          <p:spPr>
            <a:xfrm>
              <a:off x="5181600" y="3967261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019800" y="5034061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705600" y="3891061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848600" y="5034061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53000" y="366246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06894" y="489332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00800" y="36576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15947" y="514068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5261919" y="4041402"/>
              <a:ext cx="827903" cy="10873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6102178" y="3967261"/>
              <a:ext cx="679622" cy="11368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5261919" y="3967261"/>
              <a:ext cx="1519881" cy="741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733469" y="3935341"/>
              <a:ext cx="1172796" cy="11810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083710" y="5096082"/>
              <a:ext cx="1847268" cy="80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5647038" y="4208318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0, 1, 2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64775" y="4545364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2, 1, 3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1891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Winding Order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Winding order </a:t>
            </a:r>
            <a:r>
              <a:rPr lang="en-US" dirty="0"/>
              <a:t>determines the facing of a triangle</a:t>
            </a:r>
          </a:p>
          <a:p>
            <a:r>
              <a:rPr lang="en-US" dirty="0"/>
              <a:t>Here both triangles are facing toward the viewer: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3327461"/>
            <a:ext cx="39376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glBegin</a:t>
            </a:r>
            <a:r>
              <a:rPr lang="en-US" dirty="0"/>
              <a:t>(GL_TRIANGLE_STRIP);</a:t>
            </a:r>
          </a:p>
          <a:p>
            <a:r>
              <a:rPr lang="en-US" dirty="0"/>
              <a:t>    glVertex3f(x0, y0, z0);</a:t>
            </a:r>
          </a:p>
          <a:p>
            <a:r>
              <a:rPr lang="en-US" dirty="0"/>
              <a:t>    glVertex3f(x1, y1, z1);</a:t>
            </a:r>
          </a:p>
          <a:p>
            <a:r>
              <a:rPr lang="en-US" dirty="0"/>
              <a:t>    glVertex3f(x2, y2, z2);</a:t>
            </a:r>
          </a:p>
          <a:p>
            <a:r>
              <a:rPr lang="en-US" dirty="0"/>
              <a:t>    glVertex3f(x3, y3, z3);</a:t>
            </a:r>
          </a:p>
          <a:p>
            <a:r>
              <a:rPr lang="en-US" dirty="0" err="1"/>
              <a:t>glEnd</a:t>
            </a:r>
            <a:r>
              <a:rPr lang="en-US" dirty="0"/>
              <a:t>();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953000" y="3329187"/>
            <a:ext cx="3048000" cy="1852413"/>
            <a:chOff x="4953000" y="3657600"/>
            <a:chExt cx="3048000" cy="1852413"/>
          </a:xfrm>
        </p:grpSpPr>
        <p:sp>
          <p:nvSpPr>
            <p:cNvPr id="8" name="Oval 7"/>
            <p:cNvSpPr/>
            <p:nvPr/>
          </p:nvSpPr>
          <p:spPr>
            <a:xfrm>
              <a:off x="5181600" y="3967261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019800" y="5034061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705600" y="3891061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848600" y="5034061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53000" y="366246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06894" y="489332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00800" y="36576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15947" y="514068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5261919" y="4041402"/>
              <a:ext cx="827903" cy="10873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6102178" y="3967261"/>
              <a:ext cx="679622" cy="11368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5261919" y="3967261"/>
              <a:ext cx="1519881" cy="741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733469" y="3935341"/>
              <a:ext cx="1172796" cy="11810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083710" y="5096082"/>
              <a:ext cx="1847268" cy="80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647038" y="4208318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0, 1, 2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64775" y="4545364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2, 1, 3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74984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Winding Order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Winding order </a:t>
            </a:r>
            <a:r>
              <a:rPr lang="en-US" dirty="0"/>
              <a:t>determines the facing of a triangle</a:t>
            </a:r>
          </a:p>
          <a:p>
            <a:r>
              <a:rPr lang="en-US" dirty="0"/>
              <a:t>Here both triangles are facing away from the viewer: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 is important to use a consisting winding order when drawing a mesh due to </a:t>
            </a:r>
            <a:r>
              <a:rPr lang="en-US" dirty="0" err="1"/>
              <a:t>backface</a:t>
            </a:r>
            <a:r>
              <a:rPr lang="en-US" dirty="0"/>
              <a:t> culling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34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14400" y="3022661"/>
            <a:ext cx="39376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glBegin</a:t>
            </a:r>
            <a:r>
              <a:rPr lang="en-US" dirty="0"/>
              <a:t>(GL_TRIANGLE_STRIP);</a:t>
            </a:r>
          </a:p>
          <a:p>
            <a:r>
              <a:rPr lang="en-US" dirty="0"/>
              <a:t>    glVertex3f(x0, y0, z0);</a:t>
            </a:r>
          </a:p>
          <a:p>
            <a:r>
              <a:rPr lang="en-US" dirty="0"/>
              <a:t>    glVertex3f(x2, y2, z2);</a:t>
            </a:r>
          </a:p>
          <a:p>
            <a:r>
              <a:rPr lang="en-US" dirty="0"/>
              <a:t>    glVertex3f(x1, y1, z1);</a:t>
            </a:r>
          </a:p>
          <a:p>
            <a:r>
              <a:rPr lang="en-US" dirty="0"/>
              <a:t>    glVertex3f(x3, y3, z3);</a:t>
            </a:r>
          </a:p>
          <a:p>
            <a:r>
              <a:rPr lang="en-US" dirty="0" err="1"/>
              <a:t>glEnd</a:t>
            </a:r>
            <a:r>
              <a:rPr lang="en-US" dirty="0"/>
              <a:t>();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953000" y="3024387"/>
            <a:ext cx="3048000" cy="1852413"/>
            <a:chOff x="4953000" y="3657600"/>
            <a:chExt cx="3048000" cy="1852413"/>
          </a:xfrm>
        </p:grpSpPr>
        <p:sp>
          <p:nvSpPr>
            <p:cNvPr id="25" name="Oval 24"/>
            <p:cNvSpPr/>
            <p:nvPr/>
          </p:nvSpPr>
          <p:spPr>
            <a:xfrm>
              <a:off x="5181600" y="3967261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019800" y="5034061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705600" y="3891061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848600" y="5034061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953000" y="366246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706894" y="489332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00800" y="36576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615947" y="514068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5261919" y="4041402"/>
              <a:ext cx="827903" cy="10873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6102178" y="3967261"/>
              <a:ext cx="679622" cy="11368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5261919" y="3967261"/>
              <a:ext cx="1519881" cy="741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733469" y="3935341"/>
              <a:ext cx="1172796" cy="11810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083710" y="5096082"/>
              <a:ext cx="1847268" cy="80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5647038" y="4208318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0, 2, 1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464775" y="4545364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1, 2, 3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6451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Graphics APIs are </a:t>
            </a:r>
            <a:r>
              <a:rPr lang="en-US" dirty="0">
                <a:solidFill>
                  <a:srgbClr val="C00000"/>
                </a:solidFill>
              </a:rPr>
              <a:t>state machines</a:t>
            </a:r>
          </a:p>
          <a:p>
            <a:r>
              <a:rPr lang="en-US" dirty="0"/>
              <a:t>Various states are preserved until we change them</a:t>
            </a:r>
          </a:p>
          <a:p>
            <a:r>
              <a:rPr lang="en-US" dirty="0"/>
              <a:t>In the example below, the color of each vertex is set to (0, 1, 0), that is green: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43200" y="3733800"/>
            <a:ext cx="39376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glColor3f(0, 1, 0)</a:t>
            </a:r>
          </a:p>
          <a:p>
            <a:r>
              <a:rPr lang="en-US" dirty="0" err="1"/>
              <a:t>glBegin</a:t>
            </a:r>
            <a:r>
              <a:rPr lang="en-US" dirty="0"/>
              <a:t>(GL_TRIANGLE_STRIP);</a:t>
            </a:r>
          </a:p>
          <a:p>
            <a:r>
              <a:rPr lang="en-US" dirty="0"/>
              <a:t>    glVertex3f(x0, y0, z0);</a:t>
            </a:r>
          </a:p>
          <a:p>
            <a:r>
              <a:rPr lang="en-US" dirty="0"/>
              <a:t>    glVertex3f(x2, y2, z2);</a:t>
            </a:r>
          </a:p>
          <a:p>
            <a:r>
              <a:rPr lang="en-US" dirty="0"/>
              <a:t>    glVertex3f(x1, y1, z1);</a:t>
            </a:r>
          </a:p>
          <a:p>
            <a:r>
              <a:rPr lang="en-US" dirty="0"/>
              <a:t>    glVertex3f(x3, y3, z3);</a:t>
            </a:r>
          </a:p>
          <a:p>
            <a:r>
              <a:rPr lang="en-US" dirty="0" err="1"/>
              <a:t>glEnd</a:t>
            </a:r>
            <a:r>
              <a:rPr lang="en-US" dirty="0"/>
              <a:t>();</a:t>
            </a:r>
          </a:p>
        </p:txBody>
      </p:sp>
    </p:spTree>
    <p:extLst>
      <p:ext uri="{BB962C8B-B14F-4D97-AF65-F5344CB8AC3E}">
        <p14:creationId xmlns:p14="http://schemas.microsoft.com/office/powerpoint/2010/main" val="2790713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Below the first three vertices have the same color and normal</a:t>
            </a:r>
          </a:p>
          <a:p>
            <a:r>
              <a:rPr lang="en-US" dirty="0"/>
              <a:t>The fourth vertex has a different color and normal: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20314" y="3200400"/>
            <a:ext cx="39376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glColor3f(0, 1, 0)</a:t>
            </a:r>
          </a:p>
          <a:p>
            <a:r>
              <a:rPr lang="en-US" dirty="0">
                <a:solidFill>
                  <a:srgbClr val="C00000"/>
                </a:solidFill>
              </a:rPr>
              <a:t>glNormal3f(0, 0, 1)</a:t>
            </a:r>
          </a:p>
          <a:p>
            <a:r>
              <a:rPr lang="en-US" dirty="0" err="1"/>
              <a:t>glBegin</a:t>
            </a:r>
            <a:r>
              <a:rPr lang="en-US" dirty="0"/>
              <a:t>(GL_TRIANGLE_STRIP);</a:t>
            </a:r>
          </a:p>
          <a:p>
            <a:r>
              <a:rPr lang="en-US" dirty="0"/>
              <a:t>    glVertex3f(x0, y0, z0);</a:t>
            </a:r>
          </a:p>
          <a:p>
            <a:r>
              <a:rPr lang="en-US" dirty="0"/>
              <a:t>    glVertex3f(x2, y2, z2);</a:t>
            </a:r>
          </a:p>
          <a:p>
            <a:r>
              <a:rPr lang="en-US" dirty="0"/>
              <a:t>    glVertex3f(x1, y1, z1);</a:t>
            </a:r>
          </a:p>
          <a:p>
            <a:r>
              <a:rPr lang="en-US" dirty="0"/>
              <a:t>    </a:t>
            </a:r>
            <a:r>
              <a:rPr lang="en-US" dirty="0">
                <a:solidFill>
                  <a:srgbClr val="C00000"/>
                </a:solidFill>
              </a:rPr>
              <a:t>glColor3f(1, 0, 0)</a:t>
            </a:r>
          </a:p>
          <a:p>
            <a:r>
              <a:rPr lang="en-US" dirty="0">
                <a:solidFill>
                  <a:srgbClr val="C00000"/>
                </a:solidFill>
              </a:rPr>
              <a:t>    glNormal3f(1, 0, 1)</a:t>
            </a:r>
          </a:p>
          <a:p>
            <a:r>
              <a:rPr lang="en-US" dirty="0"/>
              <a:t>    glVertex3f(x3, y3, z3);</a:t>
            </a:r>
          </a:p>
          <a:p>
            <a:r>
              <a:rPr lang="en-US" dirty="0" err="1"/>
              <a:t>glEnd</a:t>
            </a:r>
            <a:r>
              <a:rPr lang="en-US" dirty="0"/>
              <a:t>();</a:t>
            </a:r>
          </a:p>
        </p:txBody>
      </p:sp>
    </p:spTree>
    <p:extLst>
      <p:ext uri="{BB962C8B-B14F-4D97-AF65-F5344CB8AC3E}">
        <p14:creationId xmlns:p14="http://schemas.microsoft.com/office/powerpoint/2010/main" val="176497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OpenGL is a state machine</a:t>
            </a:r>
          </a:p>
          <a:p>
            <a:r>
              <a:rPr lang="en-US" dirty="0"/>
              <a:t>OpenGL functions are of two types</a:t>
            </a:r>
          </a:p>
          <a:p>
            <a:pPr lvl="1"/>
            <a:r>
              <a:rPr lang="en-US" dirty="0"/>
              <a:t>Primitive generating</a:t>
            </a:r>
          </a:p>
          <a:p>
            <a:pPr lvl="2"/>
            <a:r>
              <a:rPr lang="en-US" dirty="0"/>
              <a:t>Can cause output if primitive is visible</a:t>
            </a:r>
          </a:p>
          <a:p>
            <a:pPr lvl="2"/>
            <a:r>
              <a:rPr lang="en-US" dirty="0"/>
              <a:t>How vertices are processed and appearance of primitives, are controlled by the state</a:t>
            </a:r>
          </a:p>
          <a:p>
            <a:pPr lvl="1"/>
            <a:r>
              <a:rPr lang="en-US" dirty="0"/>
              <a:t>State changing</a:t>
            </a:r>
          </a:p>
          <a:p>
            <a:pPr lvl="2"/>
            <a:r>
              <a:rPr lang="tr-TR" dirty="0"/>
              <a:t>Transformation functions</a:t>
            </a:r>
            <a:endParaRPr lang="en-US" dirty="0"/>
          </a:p>
          <a:p>
            <a:pPr lvl="2"/>
            <a:r>
              <a:rPr lang="en-US" dirty="0"/>
              <a:t>Attribute </a:t>
            </a:r>
            <a:r>
              <a:rPr lang="tr-TR" dirty="0"/>
              <a:t>functions</a:t>
            </a:r>
            <a:endParaRPr lang="en-US" dirty="0"/>
          </a:p>
          <a:p>
            <a:pPr lvl="2"/>
            <a:r>
              <a:rPr lang="en-US" dirty="0"/>
              <a:t>Viewing </a:t>
            </a:r>
            <a:r>
              <a:rPr lang="tr-TR" dirty="0"/>
              <a:t>functions</a:t>
            </a: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969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Complete Sample Code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69" y="1417638"/>
            <a:ext cx="7510462" cy="441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081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Complete Sample Code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318" y="3575961"/>
            <a:ext cx="4605482" cy="2708042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/>
              <a:t>Every OpenGL/glut program must have a display callback</a:t>
            </a:r>
          </a:p>
          <a:p>
            <a:r>
              <a:rPr lang="en-US" dirty="0"/>
              <a:t>The display callback is executed whenever OpenGL decides that the display must be refreshed, for example when the window is opened or resized</a:t>
            </a:r>
          </a:p>
          <a:p>
            <a:r>
              <a:rPr lang="en-US" dirty="0"/>
              <a:t>Main function ends w/ the program entering an event loop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35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 Processing Unit (GPU)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parallel are GPUs? Let’s watch this demo: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4</a:t>
            </a:fld>
            <a:endParaRPr lang="en-US"/>
          </a:p>
        </p:txBody>
      </p:sp>
      <p:pic>
        <p:nvPicPr>
          <p:cNvPr id="6" name="The Mythbusters paint the Mona Lisa in 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2286000"/>
            <a:ext cx="65532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4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Complete Sample Code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40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/>
              <a:t>Let’s overwrite some default values in </a:t>
            </a:r>
            <a:r>
              <a:rPr lang="en-US" dirty="0" err="1"/>
              <a:t>simple.c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057672"/>
            <a:ext cx="6043612" cy="434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664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Complete Sample Code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41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/>
              <a:t>Let’s overwrite some default values in </a:t>
            </a:r>
            <a:r>
              <a:rPr lang="en-US" dirty="0" err="1"/>
              <a:t>simple.c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5" y="2209800"/>
            <a:ext cx="615315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304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Systems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42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The units of in </a:t>
            </a:r>
            <a:r>
              <a:rPr lang="en-US" dirty="0" err="1"/>
              <a:t>glVertex</a:t>
            </a:r>
            <a:r>
              <a:rPr lang="en-US" dirty="0"/>
              <a:t> are determined by the application and are called world coordinates</a:t>
            </a:r>
          </a:p>
          <a:p>
            <a:r>
              <a:rPr lang="en-US" dirty="0"/>
              <a:t>The viewing specifications are also in world coordinates and it is the size of the viewing volume that determines what will appear in the image</a:t>
            </a:r>
          </a:p>
          <a:p>
            <a:r>
              <a:rPr lang="en-US" dirty="0"/>
              <a:t>Internally, OpenGL will convert to camera coordinates and later to screen (or image) coordinates</a:t>
            </a:r>
          </a:p>
        </p:txBody>
      </p:sp>
    </p:spTree>
    <p:extLst>
      <p:ext uri="{BB962C8B-B14F-4D97-AF65-F5344CB8AC3E}">
        <p14:creationId xmlns:p14="http://schemas.microsoft.com/office/powerpoint/2010/main" val="17663161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OpenGL Camera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43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OpenGL places a camera at the origin pointing in the negative z direction</a:t>
            </a:r>
          </a:p>
          <a:p>
            <a:r>
              <a:rPr lang="en-US" dirty="0"/>
              <a:t>The default viewing volume is a box centered at the origin with a side of length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612" y="3200400"/>
            <a:ext cx="421957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512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Viewing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44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In the default orthographic view, points are projected forward along the z axis onto the plane z=0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4" y="3384550"/>
            <a:ext cx="729615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643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Projection and Matrix Mode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45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In OpenGL, the projection is carried out by a projection matrix</a:t>
            </a:r>
          </a:p>
          <a:p>
            <a:r>
              <a:rPr lang="en-US" dirty="0"/>
              <a:t>There is only one set of matrix manipulation functions so we must set the matrix mode first</a:t>
            </a:r>
          </a:p>
          <a:p>
            <a:pPr lvl="1"/>
            <a:r>
              <a:rPr lang="en-US" dirty="0" err="1"/>
              <a:t>glMatrixMode</a:t>
            </a:r>
            <a:r>
              <a:rPr lang="en-US" dirty="0"/>
              <a:t> (GL_PROJECTION)</a:t>
            </a:r>
          </a:p>
          <a:p>
            <a:r>
              <a:rPr lang="en-US" dirty="0"/>
              <a:t>Matrix functions are incremental so we start with an identity matrix and alter it with a projection matrix that gives the view volume</a:t>
            </a:r>
          </a:p>
          <a:p>
            <a:pPr lvl="1"/>
            <a:r>
              <a:rPr lang="en-US" dirty="0" err="1"/>
              <a:t>glLoadIdentity</a:t>
            </a:r>
            <a:r>
              <a:rPr lang="en-US" dirty="0"/>
              <a:t> ();</a:t>
            </a:r>
          </a:p>
          <a:p>
            <a:pPr marL="457200" lvl="1" indent="0">
              <a:buNone/>
            </a:pPr>
            <a:r>
              <a:rPr lang="en-US" dirty="0"/>
              <a:t>    </a:t>
            </a:r>
            <a:r>
              <a:rPr lang="en-US" dirty="0" err="1"/>
              <a:t>glOrtho</a:t>
            </a:r>
            <a:r>
              <a:rPr lang="en-US" dirty="0"/>
              <a:t>(-1.0, 1.0, -1.0, 1.0, -1.0, 1.0);</a:t>
            </a:r>
          </a:p>
        </p:txBody>
      </p:sp>
    </p:spTree>
    <p:extLst>
      <p:ext uri="{BB962C8B-B14F-4D97-AF65-F5344CB8AC3E}">
        <p14:creationId xmlns:p14="http://schemas.microsoft.com/office/powerpoint/2010/main" val="24756734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2- and 3-D Viewing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46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In </a:t>
            </a:r>
            <a:r>
              <a:rPr lang="en-US" dirty="0" err="1"/>
              <a:t>glOrtho</a:t>
            </a:r>
            <a:r>
              <a:rPr lang="en-US" dirty="0"/>
              <a:t>(left, right, bottom, top, near, far) the near and far distances are measured from the camera</a:t>
            </a:r>
          </a:p>
          <a:p>
            <a:r>
              <a:rPr lang="en-US" dirty="0"/>
              <a:t>Two-dimensional vertex commands place all vertices in the plane z = 0</a:t>
            </a:r>
          </a:p>
          <a:p>
            <a:r>
              <a:rPr lang="en-US" dirty="0"/>
              <a:t>If the application is in two dimensions, we can use the function</a:t>
            </a:r>
          </a:p>
          <a:p>
            <a:pPr lvl="1"/>
            <a:r>
              <a:rPr lang="en-US" dirty="0"/>
              <a:t>gluOrtho2D(left, </a:t>
            </a:r>
            <a:r>
              <a:rPr lang="en-US" dirty="0" err="1"/>
              <a:t>right,bottom,top</a:t>
            </a:r>
            <a:r>
              <a:rPr lang="en-US" dirty="0"/>
              <a:t>)</a:t>
            </a:r>
          </a:p>
          <a:p>
            <a:r>
              <a:rPr lang="en-US" dirty="0"/>
              <a:t>In two dimensions, the view or clipping volume becomes a clipping window</a:t>
            </a:r>
          </a:p>
        </p:txBody>
      </p:sp>
    </p:spTree>
    <p:extLst>
      <p:ext uri="{BB962C8B-B14F-4D97-AF65-F5344CB8AC3E}">
        <p14:creationId xmlns:p14="http://schemas.microsoft.com/office/powerpoint/2010/main" val="40263140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Color and State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47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The color as set by </a:t>
            </a:r>
            <a:r>
              <a:rPr lang="en-US" dirty="0" err="1"/>
              <a:t>glColor</a:t>
            </a:r>
            <a:r>
              <a:rPr lang="en-US" dirty="0"/>
              <a:t> becomes part of the state and will be used until changed</a:t>
            </a:r>
          </a:p>
          <a:p>
            <a:pPr lvl="1"/>
            <a:r>
              <a:rPr lang="en-US" dirty="0" err="1"/>
              <a:t>Colorsand</a:t>
            </a:r>
            <a:r>
              <a:rPr lang="en-US" dirty="0"/>
              <a:t> other attributes are not part of the object but are assigned when the object is rendered</a:t>
            </a:r>
          </a:p>
          <a:p>
            <a:r>
              <a:rPr lang="en-US" dirty="0"/>
              <a:t>We can create conceptual vertex colors by code such as</a:t>
            </a:r>
          </a:p>
          <a:p>
            <a:pPr lvl="1"/>
            <a:r>
              <a:rPr lang="en-US" dirty="0" err="1"/>
              <a:t>glColor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    </a:t>
            </a:r>
            <a:r>
              <a:rPr lang="en-US" dirty="0" err="1"/>
              <a:t>glVertex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    </a:t>
            </a:r>
            <a:r>
              <a:rPr lang="en-US" dirty="0" err="1"/>
              <a:t>glColor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    </a:t>
            </a:r>
            <a:r>
              <a:rPr lang="en-US" dirty="0" err="1"/>
              <a:t>glVertex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9211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Smooth Color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48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Default is smooth shading</a:t>
            </a:r>
          </a:p>
          <a:p>
            <a:pPr lvl="1"/>
            <a:r>
              <a:rPr lang="en-US" dirty="0"/>
              <a:t>OpenGL interpolates vertex colors across visible polygons</a:t>
            </a:r>
          </a:p>
          <a:p>
            <a:r>
              <a:rPr lang="en-US" dirty="0"/>
              <a:t>Alternative is flat shading</a:t>
            </a:r>
          </a:p>
          <a:p>
            <a:pPr lvl="1"/>
            <a:r>
              <a:rPr lang="en-US" dirty="0"/>
              <a:t>Color of first vertex determines fill color</a:t>
            </a:r>
          </a:p>
          <a:p>
            <a:r>
              <a:rPr lang="en-US" dirty="0" err="1"/>
              <a:t>glShadeModel</a:t>
            </a:r>
            <a:endParaRPr lang="en-US" dirty="0"/>
          </a:p>
          <a:p>
            <a:pPr lvl="1"/>
            <a:r>
              <a:rPr lang="en-US" dirty="0"/>
              <a:t>(GL_SMOOTH) or GL_FLAT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3079750"/>
            <a:ext cx="30765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374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Viewport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49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Do not have to use the entire window for the image: </a:t>
            </a:r>
            <a:r>
              <a:rPr lang="en-US" dirty="0" err="1"/>
              <a:t>glViewport</a:t>
            </a:r>
            <a:r>
              <a:rPr lang="en-US" dirty="0"/>
              <a:t>(</a:t>
            </a:r>
            <a:r>
              <a:rPr lang="en-US" dirty="0" err="1"/>
              <a:t>x,y,w,h</a:t>
            </a:r>
            <a:r>
              <a:rPr lang="en-US" dirty="0"/>
              <a:t>)</a:t>
            </a:r>
          </a:p>
          <a:p>
            <a:r>
              <a:rPr lang="en-US" dirty="0"/>
              <a:t>Values in pixels (screen coordinates)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048000"/>
            <a:ext cx="60960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5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GPGPU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As a result of this performance, GPUs are used in many tasks that are not related to graphics at all:</a:t>
            </a:r>
          </a:p>
          <a:p>
            <a:pPr lvl="1"/>
            <a:r>
              <a:rPr lang="en-US" dirty="0"/>
              <a:t>Called </a:t>
            </a:r>
            <a:r>
              <a:rPr lang="en-US" b="1" dirty="0"/>
              <a:t>GPGPU</a:t>
            </a:r>
            <a:r>
              <a:rPr lang="en-US" dirty="0"/>
              <a:t>: General-purpose computing on GPU</a:t>
            </a:r>
          </a:p>
          <a:p>
            <a:r>
              <a:rPr lang="en-US" dirty="0" err="1"/>
              <a:t>Nvidia</a:t>
            </a:r>
            <a:r>
              <a:rPr lang="en-US" dirty="0"/>
              <a:t> developed the </a:t>
            </a:r>
            <a:r>
              <a:rPr lang="en-US" dirty="0">
                <a:solidFill>
                  <a:srgbClr val="C00000"/>
                </a:solidFill>
              </a:rPr>
              <a:t>CUDA</a:t>
            </a:r>
            <a:r>
              <a:rPr lang="en-US" dirty="0"/>
              <a:t> language for GPGPU</a:t>
            </a:r>
          </a:p>
          <a:p>
            <a:r>
              <a:rPr lang="en-US" dirty="0" err="1">
                <a:solidFill>
                  <a:srgbClr val="C00000"/>
                </a:solidFill>
              </a:rPr>
              <a:t>OpenCL</a:t>
            </a:r>
            <a:r>
              <a:rPr lang="en-US" dirty="0"/>
              <a:t> is supported by AMD, </a:t>
            </a:r>
            <a:r>
              <a:rPr lang="en-US" dirty="0" err="1"/>
              <a:t>Nvidia</a:t>
            </a:r>
            <a:r>
              <a:rPr lang="en-US" dirty="0"/>
              <a:t>, and Intel</a:t>
            </a:r>
          </a:p>
          <a:p>
            <a:r>
              <a:rPr lang="en-US" dirty="0"/>
              <a:t>Nowadays, many computational intensive tasks are performed on the GPU:</a:t>
            </a:r>
          </a:p>
          <a:p>
            <a:pPr lvl="1"/>
            <a:r>
              <a:rPr lang="en-US" dirty="0"/>
              <a:t>Image and video processing</a:t>
            </a:r>
          </a:p>
          <a:p>
            <a:pPr lvl="1"/>
            <a:r>
              <a:rPr lang="en-US" dirty="0"/>
              <a:t>Analyzing big data</a:t>
            </a:r>
          </a:p>
          <a:p>
            <a:pPr lvl="1"/>
            <a:r>
              <a:rPr lang="en-US" dirty="0"/>
              <a:t>Bioinformatics</a:t>
            </a:r>
          </a:p>
          <a:p>
            <a:pPr lvl="1"/>
            <a:r>
              <a:rPr lang="en-US" dirty="0"/>
              <a:t>Optimization</a:t>
            </a:r>
          </a:p>
          <a:p>
            <a:pPr lvl="1"/>
            <a:r>
              <a:rPr lang="en-US" dirty="0"/>
              <a:t>Machine learning, …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18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Complete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50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 err="1"/>
              <a:t>Sierpinski</a:t>
            </a:r>
            <a:r>
              <a:rPr lang="en-US" dirty="0"/>
              <a:t> gasket: a fractal</a:t>
            </a:r>
          </a:p>
          <a:p>
            <a:pPr lvl="1"/>
            <a:r>
              <a:rPr lang="en-US" dirty="0"/>
              <a:t>Start with a triangle</a:t>
            </a:r>
          </a:p>
          <a:p>
            <a:pPr lvl="1"/>
            <a:r>
              <a:rPr lang="en-US" dirty="0"/>
              <a:t>Connect bisectors of sides and remove central triangle</a:t>
            </a:r>
          </a:p>
          <a:p>
            <a:pPr lvl="1"/>
            <a:r>
              <a:rPr lang="en-US" dirty="0"/>
              <a:t>Repeat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276600"/>
            <a:ext cx="41529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355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Complete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51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5029200"/>
          </a:xfrm>
        </p:spPr>
        <p:txBody>
          <a:bodyPr>
            <a:normAutofit/>
          </a:bodyPr>
          <a:lstStyle/>
          <a:p>
            <a:r>
              <a:rPr lang="en-US" dirty="0" err="1"/>
              <a:t>Sierpinski</a:t>
            </a:r>
            <a:r>
              <a:rPr lang="en-US" dirty="0"/>
              <a:t> gasket: a fractal</a:t>
            </a:r>
          </a:p>
          <a:p>
            <a:pPr lvl="1"/>
            <a:r>
              <a:rPr lang="en-US" dirty="0"/>
              <a:t>Start with a triangle</a:t>
            </a:r>
          </a:p>
          <a:p>
            <a:pPr lvl="1"/>
            <a:r>
              <a:rPr lang="en-US" dirty="0"/>
              <a:t>Connect bisectors of sides and remove central triangle</a:t>
            </a:r>
          </a:p>
          <a:p>
            <a:pPr lvl="1"/>
            <a:r>
              <a:rPr lang="en-US" dirty="0"/>
              <a:t>Repeat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			</a:t>
            </a:r>
          </a:p>
          <a:p>
            <a:pPr marL="457200" lvl="1" indent="0">
              <a:buNone/>
            </a:pPr>
            <a:r>
              <a:rPr lang="en-US" dirty="0"/>
              <a:t>                                  how many</a:t>
            </a:r>
          </a:p>
          <a:p>
            <a:pPr marL="457200" lvl="1" indent="0">
              <a:buNone/>
            </a:pPr>
            <a:r>
              <a:rPr lang="en-US" dirty="0"/>
              <a:t>			 subdivision here? (5)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581400"/>
            <a:ext cx="4152900" cy="1428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309" y="3190759"/>
            <a:ext cx="3626291" cy="315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375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Complete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52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5029200"/>
          </a:xfrm>
        </p:spPr>
        <p:txBody>
          <a:bodyPr>
            <a:normAutofit/>
          </a:bodyPr>
          <a:lstStyle/>
          <a:p>
            <a:r>
              <a:rPr lang="en-US" dirty="0"/>
              <a:t>Fun fact</a:t>
            </a:r>
          </a:p>
          <a:p>
            <a:pPr lvl="1"/>
            <a:r>
              <a:rPr lang="en-US" dirty="0"/>
              <a:t>Not an ordinary object (fractal: fractional dimension)</a:t>
            </a:r>
          </a:p>
          <a:p>
            <a:pPr lvl="1"/>
            <a:r>
              <a:rPr lang="en-US" dirty="0"/>
              <a:t>As we continue subdividing</a:t>
            </a:r>
          </a:p>
          <a:p>
            <a:pPr lvl="2"/>
            <a:r>
              <a:rPr lang="en-US" dirty="0"/>
              <a:t>Area goes to zero</a:t>
            </a:r>
          </a:p>
          <a:p>
            <a:pPr lvl="2"/>
            <a:r>
              <a:rPr lang="en-US" dirty="0"/>
              <a:t>Perimeter goes to infinity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581400"/>
            <a:ext cx="4152900" cy="1428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309" y="3190759"/>
            <a:ext cx="3626291" cy="315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554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Complete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53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5" y="1187304"/>
            <a:ext cx="2400300" cy="8257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275" y="2271712"/>
            <a:ext cx="626745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223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Complete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54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5" y="1187304"/>
            <a:ext cx="2400300" cy="825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5" y="2262187"/>
            <a:ext cx="504825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76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Complete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55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5" y="1187304"/>
            <a:ext cx="2400300" cy="825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2215240"/>
            <a:ext cx="65151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401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Complete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56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5" y="1187304"/>
            <a:ext cx="2400300" cy="825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975" y="2434315"/>
            <a:ext cx="42481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353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Complete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57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5" y="1187304"/>
            <a:ext cx="2400300" cy="825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75" y="2176462"/>
            <a:ext cx="51244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656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Complete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58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Let’s move to 3D to demonstrate hidden surface removal</a:t>
            </a:r>
          </a:p>
          <a:p>
            <a:r>
              <a:rPr lang="en-US" dirty="0"/>
              <a:t>3D gasket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Appears as if we remove a solid tetrahedron from the center leaving four smaller </a:t>
            </a:r>
            <a:r>
              <a:rPr lang="en-US" dirty="0" err="1"/>
              <a:t>tetrahedra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587" y="2748756"/>
            <a:ext cx="538162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52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Complete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59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00200"/>
            <a:ext cx="481012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2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GPUs are similar to CPUs in their building blocks (in fact they are somewhat simpler than CPUs):</a:t>
            </a:r>
          </a:p>
          <a:p>
            <a:pPr lvl="1"/>
            <a:r>
              <a:rPr lang="en-US" dirty="0"/>
              <a:t>Some logic to decode the instruction to be performed</a:t>
            </a:r>
          </a:p>
          <a:p>
            <a:pPr lvl="1"/>
            <a:r>
              <a:rPr lang="en-US" dirty="0"/>
              <a:t>Registers</a:t>
            </a:r>
          </a:p>
          <a:p>
            <a:pPr lvl="1"/>
            <a:r>
              <a:rPr lang="en-US" dirty="0"/>
              <a:t>Arithmetic logic units (ALUs)</a:t>
            </a:r>
          </a:p>
          <a:p>
            <a:pPr lvl="1"/>
            <a:r>
              <a:rPr lang="en-US" dirty="0"/>
              <a:t>Cache</a:t>
            </a:r>
          </a:p>
          <a:p>
            <a:pPr lvl="1"/>
            <a:r>
              <a:rPr lang="en-US" dirty="0"/>
              <a:t>Memory</a:t>
            </a:r>
          </a:p>
          <a:p>
            <a:r>
              <a:rPr lang="en-US" dirty="0"/>
              <a:t>But they are massively parallel:</a:t>
            </a:r>
          </a:p>
          <a:p>
            <a:pPr lvl="1"/>
            <a:r>
              <a:rPr lang="en-US" dirty="0"/>
              <a:t>Data parallelism</a:t>
            </a:r>
          </a:p>
          <a:p>
            <a:pPr lvl="1"/>
            <a:r>
              <a:rPr lang="en-US" dirty="0"/>
              <a:t>Pipeline parallelism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239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Complete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60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Because the triangles are drawn in the order they are defined in the program, the front triangles are not always rendered in front of </a:t>
            </a:r>
            <a:r>
              <a:rPr lang="tr-TR" dirty="0"/>
              <a:t>triangles behind them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2895600"/>
            <a:ext cx="744855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953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Complete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61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We want to see only those surfaces in front of other surfaces</a:t>
            </a:r>
          </a:p>
          <a:p>
            <a:r>
              <a:rPr lang="en-US" dirty="0"/>
              <a:t>OpenGL uses a </a:t>
            </a:r>
            <a:r>
              <a:rPr lang="en-US" i="1" dirty="0"/>
              <a:t>hidden-surface </a:t>
            </a:r>
            <a:r>
              <a:rPr lang="en-US" dirty="0"/>
              <a:t>method called the </a:t>
            </a:r>
            <a:r>
              <a:rPr lang="en-US" i="1" dirty="0"/>
              <a:t>z</a:t>
            </a:r>
            <a:r>
              <a:rPr lang="en-US" dirty="0"/>
              <a:t>-buffer algorithm that saves depth information as objects are rendered so that only the front objects appear in the image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450" y="3733800"/>
            <a:ext cx="279082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293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Complete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62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The algorithm uses an extra buffer, the z-buffer, to store depth information as geometry travels down the pipeline</a:t>
            </a:r>
          </a:p>
          <a:p>
            <a:r>
              <a:rPr lang="en-US" dirty="0"/>
              <a:t>It must be</a:t>
            </a:r>
          </a:p>
          <a:p>
            <a:pPr lvl="1"/>
            <a:r>
              <a:rPr lang="en-US" dirty="0"/>
              <a:t>Requested in main</a:t>
            </a:r>
          </a:p>
          <a:p>
            <a:pPr lvl="2"/>
            <a:r>
              <a:rPr lang="en-US" dirty="0" err="1"/>
              <a:t>glutInitDisplayMode</a:t>
            </a:r>
            <a:r>
              <a:rPr lang="en-US" dirty="0"/>
              <a:t>(GLUT_SINGLE | GLUT_RGB | GLUT_DEPTH)</a:t>
            </a:r>
          </a:p>
          <a:p>
            <a:pPr lvl="1"/>
            <a:r>
              <a:rPr lang="en-US" dirty="0"/>
              <a:t>Enabled in </a:t>
            </a:r>
            <a:r>
              <a:rPr lang="en-US" dirty="0" err="1"/>
              <a:t>init</a:t>
            </a:r>
            <a:endParaRPr lang="en-US" dirty="0"/>
          </a:p>
          <a:p>
            <a:pPr lvl="2"/>
            <a:r>
              <a:rPr lang="en-US" dirty="0" err="1"/>
              <a:t>glEnable</a:t>
            </a:r>
            <a:r>
              <a:rPr lang="en-US" dirty="0"/>
              <a:t>(GL_DEPTH_TEST)</a:t>
            </a:r>
          </a:p>
          <a:p>
            <a:pPr lvl="1"/>
            <a:r>
              <a:rPr lang="en-US" dirty="0"/>
              <a:t>Cleared in the display callback</a:t>
            </a:r>
          </a:p>
          <a:p>
            <a:pPr lvl="2"/>
            <a:r>
              <a:rPr lang="en-US" dirty="0" err="1"/>
              <a:t>glClear</a:t>
            </a:r>
            <a:r>
              <a:rPr lang="en-US" dirty="0"/>
              <a:t>(GL_COLOR_BUFFER_BIT | GL_DEPTH_BUFFER_BIT)</a:t>
            </a:r>
          </a:p>
        </p:txBody>
      </p:sp>
    </p:spTree>
    <p:extLst>
      <p:ext uri="{BB962C8B-B14F-4D97-AF65-F5344CB8AC3E}">
        <p14:creationId xmlns:p14="http://schemas.microsoft.com/office/powerpoint/2010/main" val="14514239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Complete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63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452596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en-US" dirty="0" err="1"/>
              <a:t>glDisable</a:t>
            </a:r>
            <a:r>
              <a:rPr lang="en-US" dirty="0"/>
              <a:t>(GL_DEPTH_TEST);		          </a:t>
            </a:r>
            <a:r>
              <a:rPr lang="en-US" dirty="0" err="1"/>
              <a:t>glEnable</a:t>
            </a:r>
            <a:r>
              <a:rPr lang="en-US" dirty="0"/>
              <a:t>(GL_DEPTH_TEST);</a:t>
            </a:r>
          </a:p>
          <a:p>
            <a:pPr marL="914400" lvl="2" indent="0">
              <a:buNone/>
            </a:pPr>
            <a:r>
              <a:rPr lang="en-US" dirty="0"/>
              <a:t>//floor drawn last			          //floor drawn last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651" y="1284521"/>
            <a:ext cx="4005262" cy="3440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37" y="1284521"/>
            <a:ext cx="3943063" cy="346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357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Sending Geometry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Previous examples send data in immediate mode</a:t>
            </a:r>
          </a:p>
          <a:p>
            <a:r>
              <a:rPr lang="en-US" dirty="0"/>
              <a:t>Inefficient: A large model would require </a:t>
            </a:r>
            <a:r>
              <a:rPr lang="en-US" b="1" dirty="0"/>
              <a:t>too many </a:t>
            </a:r>
            <a:r>
              <a:rPr lang="en-US" dirty="0" err="1"/>
              <a:t>glVertex</a:t>
            </a:r>
            <a:r>
              <a:rPr lang="en-US" dirty="0"/>
              <a:t> calls</a:t>
            </a:r>
          </a:p>
          <a:p>
            <a:r>
              <a:rPr lang="en-US" dirty="0"/>
              <a:t>Each </a:t>
            </a:r>
            <a:r>
              <a:rPr lang="en-US" dirty="0" err="1"/>
              <a:t>glVertex</a:t>
            </a:r>
            <a:r>
              <a:rPr lang="en-US" dirty="0"/>
              <a:t> call is executed on the CPU and the corresponding data is sent to the GPU</a:t>
            </a:r>
          </a:p>
          <a:p>
            <a:r>
              <a:rPr lang="en-US" dirty="0"/>
              <a:t>A better approach would be to send all vertex data to the GPU using a </a:t>
            </a:r>
            <a:r>
              <a:rPr lang="en-US" b="1" dirty="0"/>
              <a:t>single </a:t>
            </a:r>
            <a:r>
              <a:rPr lang="en-US" dirty="0"/>
              <a:t>call</a:t>
            </a:r>
          </a:p>
          <a:p>
            <a:r>
              <a:rPr lang="en-US" dirty="0"/>
              <a:t>That’s what </a:t>
            </a:r>
            <a:r>
              <a:rPr lang="en-US" dirty="0">
                <a:solidFill>
                  <a:srgbClr val="C00000"/>
                </a:solidFill>
              </a:rPr>
              <a:t>vertex arrays </a:t>
            </a:r>
            <a:r>
              <a:rPr lang="en-US" dirty="0"/>
              <a:t>are for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614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Arrays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There are several arrays such as vertex position array, vertex color array, vertex normal array, …</a:t>
            </a:r>
          </a:p>
          <a:p>
            <a:r>
              <a:rPr lang="en-US" dirty="0"/>
              <a:t>Below is an example of vertex position array: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You must enable an array before using it: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65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41993" y="2971800"/>
            <a:ext cx="8010831" cy="2286878"/>
            <a:chOff x="441993" y="3351922"/>
            <a:chExt cx="8010831" cy="2286878"/>
          </a:xfrm>
        </p:grpSpPr>
        <p:sp>
          <p:nvSpPr>
            <p:cNvPr id="6" name="TextBox 5"/>
            <p:cNvSpPr txBox="1"/>
            <p:nvPr/>
          </p:nvSpPr>
          <p:spPr>
            <a:xfrm>
              <a:off x="2019300" y="3351922"/>
              <a:ext cx="510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glVertexPointer</a:t>
              </a:r>
              <a:r>
                <a:rPr lang="en-US" dirty="0"/>
                <a:t>(size, type, stride, pointer)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1993" y="4198317"/>
              <a:ext cx="25186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Number of coordinates</a:t>
              </a:r>
            </a:p>
            <a:p>
              <a:r>
                <a:rPr lang="en-US" dirty="0"/>
                <a:t>per vertex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44155" y="4952429"/>
              <a:ext cx="15056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Type of each</a:t>
              </a:r>
            </a:p>
            <a:p>
              <a:r>
                <a:rPr lang="en-US" dirty="0"/>
                <a:t>coordinate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62542" y="4992469"/>
              <a:ext cx="22621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Byte offset between</a:t>
              </a:r>
            </a:p>
            <a:p>
              <a:r>
                <a:rPr lang="en-US" dirty="0"/>
                <a:t>consecutive vertices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88211" y="3972586"/>
              <a:ext cx="18646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Pointer to vertex</a:t>
              </a:r>
            </a:p>
            <a:p>
              <a:r>
                <a:rPr lang="en-US" dirty="0"/>
                <a:t>position data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1701312" y="3656722"/>
              <a:ext cx="2261088" cy="5415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696957" y="3688988"/>
              <a:ext cx="752803" cy="12514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9" idx="0"/>
            </p:cNvCxnSpPr>
            <p:nvPr/>
          </p:nvCxnSpPr>
          <p:spPr>
            <a:xfrm>
              <a:off x="5026111" y="3656722"/>
              <a:ext cx="967510" cy="13357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898065" y="3668968"/>
              <a:ext cx="1467908" cy="3036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362200" y="5955268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glEnableClientState</a:t>
            </a:r>
            <a:r>
              <a:rPr lang="en-US" dirty="0"/>
              <a:t>(GL_VERTEX_ARRAY)</a:t>
            </a:r>
          </a:p>
        </p:txBody>
      </p:sp>
    </p:spTree>
    <p:extLst>
      <p:ext uri="{BB962C8B-B14F-4D97-AF65-F5344CB8AC3E}">
        <p14:creationId xmlns:p14="http://schemas.microsoft.com/office/powerpoint/2010/main" val="6900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Arrays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/>
              <a:t>There are several arrays such as vertex position array, vertex color array, vertex normal array, …</a:t>
            </a:r>
          </a:p>
          <a:p>
            <a:r>
              <a:rPr lang="en-US" dirty="0"/>
              <a:t>Below is an example of vertex position array: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900" dirty="0"/>
              <a:t>  float </a:t>
            </a:r>
            <a:r>
              <a:rPr lang="en-US" sz="900" dirty="0" err="1"/>
              <a:t>pvertex</a:t>
            </a:r>
            <a:r>
              <a:rPr lang="en-US" sz="900" dirty="0"/>
              <a:t>[3][3] = {{0,0,0}, {1,0,0}, {0,0,1}};</a:t>
            </a:r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sz="1300" dirty="0"/>
              <a:t> </a:t>
            </a:r>
            <a:r>
              <a:rPr lang="en-US" sz="1300" dirty="0" err="1"/>
              <a:t>glEnableClientState</a:t>
            </a:r>
            <a:r>
              <a:rPr lang="en-US" sz="1300" dirty="0"/>
              <a:t>(GL_VERTEX_ARRAY);</a:t>
            </a:r>
          </a:p>
          <a:p>
            <a:pPr marL="0" indent="0">
              <a:buNone/>
            </a:pPr>
            <a:r>
              <a:rPr lang="en-US" sz="1300" dirty="0"/>
              <a:t> </a:t>
            </a:r>
            <a:r>
              <a:rPr lang="en-US" sz="1300" dirty="0" err="1"/>
              <a:t>glVertexPointer</a:t>
            </a:r>
            <a:r>
              <a:rPr lang="en-US" sz="1300" dirty="0"/>
              <a:t>(3, GL_FLOAT, 0, </a:t>
            </a:r>
            <a:r>
              <a:rPr lang="en-US" sz="1300" dirty="0" err="1"/>
              <a:t>pvertex</a:t>
            </a:r>
            <a:r>
              <a:rPr lang="en-US" sz="1300" dirty="0"/>
              <a:t>);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66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19300" y="29718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glVertexPointer</a:t>
            </a:r>
            <a:r>
              <a:rPr lang="en-US" dirty="0"/>
              <a:t>(size, type, stride, pointer)</a:t>
            </a:r>
          </a:p>
        </p:txBody>
      </p:sp>
    </p:spTree>
    <p:extLst>
      <p:ext uri="{BB962C8B-B14F-4D97-AF65-F5344CB8AC3E}">
        <p14:creationId xmlns:p14="http://schemas.microsoft.com/office/powerpoint/2010/main" val="35985292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Arrays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modern OpenGL, these </a:t>
            </a:r>
            <a:r>
              <a:rPr lang="en-US" dirty="0">
                <a:solidFill>
                  <a:srgbClr val="C00000"/>
                </a:solidFill>
              </a:rPr>
              <a:t>explicit</a:t>
            </a:r>
            <a:r>
              <a:rPr lang="en-US" dirty="0"/>
              <a:t> attribute names are replaced by a </a:t>
            </a:r>
            <a:r>
              <a:rPr lang="en-US" dirty="0">
                <a:solidFill>
                  <a:srgbClr val="C00000"/>
                </a:solidFill>
              </a:rPr>
              <a:t>generic</a:t>
            </a:r>
            <a:r>
              <a:rPr lang="en-US" dirty="0"/>
              <a:t> attribute array function: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Don’t forget to enable it: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67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6800" y="2519478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glVertexAttribPointer</a:t>
            </a:r>
            <a:r>
              <a:rPr lang="en-US" dirty="0"/>
              <a:t>(index, size, type, normalized, stride, pointer)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6357" y="4581653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coordinates</a:t>
            </a:r>
          </a:p>
          <a:p>
            <a:r>
              <a:rPr lang="en-US" dirty="0"/>
              <a:t>per vertex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47395" y="4581654"/>
            <a:ext cx="1505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Type of each</a:t>
            </a:r>
          </a:p>
          <a:p>
            <a:r>
              <a:rPr lang="en-US" dirty="0"/>
              <a:t>coordinate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43642" y="4734625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Byte offset between</a:t>
            </a:r>
          </a:p>
          <a:p>
            <a:r>
              <a:rPr lang="en-US" dirty="0"/>
              <a:t>consecutive vertices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74587" y="3707294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Pointer to vertex</a:t>
            </a:r>
          </a:p>
          <a:p>
            <a:r>
              <a:rPr lang="en-US" dirty="0"/>
              <a:t>position data</a:t>
            </a:r>
          </a:p>
        </p:txBody>
      </p:sp>
      <p:cxnSp>
        <p:nvCxnSpPr>
          <p:cNvPr id="11" name="Straight Arrow Connector 10"/>
          <p:cNvCxnSpPr>
            <a:endCxn id="7" idx="0"/>
          </p:cNvCxnSpPr>
          <p:nvPr/>
        </p:nvCxnSpPr>
        <p:spPr>
          <a:xfrm flipH="1">
            <a:off x="2035676" y="2888810"/>
            <a:ext cx="2079124" cy="1692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2"/>
            <a:endCxn id="8" idx="0"/>
          </p:cNvCxnSpPr>
          <p:nvPr/>
        </p:nvCxnSpPr>
        <p:spPr>
          <a:xfrm flipH="1">
            <a:off x="4200198" y="2888810"/>
            <a:ext cx="486102" cy="1692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9" idx="0"/>
          </p:cNvCxnSpPr>
          <p:nvPr/>
        </p:nvCxnSpPr>
        <p:spPr>
          <a:xfrm>
            <a:off x="6574653" y="2888810"/>
            <a:ext cx="600068" cy="1845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0" idx="0"/>
          </p:cNvCxnSpPr>
          <p:nvPr/>
        </p:nvCxnSpPr>
        <p:spPr>
          <a:xfrm>
            <a:off x="7354558" y="2888810"/>
            <a:ext cx="552336" cy="818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72000" y="3780846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Whether integer data</a:t>
            </a:r>
          </a:p>
          <a:p>
            <a:r>
              <a:rPr lang="en-US" dirty="0"/>
              <a:t>should be normalized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662642" y="2876835"/>
            <a:ext cx="52358" cy="830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7975" y="368043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Array index</a:t>
            </a:r>
          </a:p>
        </p:txBody>
      </p:sp>
      <p:cxnSp>
        <p:nvCxnSpPr>
          <p:cNvPr id="30" name="Straight Arrow Connector 29"/>
          <p:cNvCxnSpPr>
            <a:endCxn id="28" idx="0"/>
          </p:cNvCxnSpPr>
          <p:nvPr/>
        </p:nvCxnSpPr>
        <p:spPr>
          <a:xfrm flipH="1">
            <a:off x="1123801" y="2836350"/>
            <a:ext cx="2391373" cy="844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249293" y="55742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glEnableVertexAttribArray</a:t>
            </a:r>
            <a:r>
              <a:rPr lang="en-US" dirty="0"/>
              <a:t>(index)</a:t>
            </a:r>
          </a:p>
        </p:txBody>
      </p:sp>
    </p:spTree>
    <p:extLst>
      <p:ext uri="{BB962C8B-B14F-4D97-AF65-F5344CB8AC3E}">
        <p14:creationId xmlns:p14="http://schemas.microsoft.com/office/powerpoint/2010/main" val="156303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Arrays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modern OpenGL, these </a:t>
            </a:r>
            <a:r>
              <a:rPr lang="en-US" dirty="0">
                <a:solidFill>
                  <a:srgbClr val="C00000"/>
                </a:solidFill>
              </a:rPr>
              <a:t>explicit</a:t>
            </a:r>
            <a:r>
              <a:rPr lang="en-US" dirty="0"/>
              <a:t> attribute names are replaced by a </a:t>
            </a:r>
            <a:r>
              <a:rPr lang="en-US" dirty="0">
                <a:solidFill>
                  <a:srgbClr val="C00000"/>
                </a:solidFill>
              </a:rPr>
              <a:t>generic</a:t>
            </a:r>
            <a:r>
              <a:rPr lang="en-US" dirty="0"/>
              <a:t> attribute array function: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300" dirty="0"/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sz="1300" dirty="0" err="1"/>
              <a:t>glEnableVertexAttribArray</a:t>
            </a:r>
            <a:r>
              <a:rPr lang="en-US" sz="1300" dirty="0"/>
              <a:t>(</a:t>
            </a:r>
            <a:r>
              <a:rPr lang="en-US" sz="1300" dirty="0">
                <a:solidFill>
                  <a:srgbClr val="C00000"/>
                </a:solidFill>
              </a:rPr>
              <a:t>0</a:t>
            </a:r>
            <a:r>
              <a:rPr lang="en-US" sz="1300" dirty="0"/>
              <a:t>);    //we like submitting vertices on stream 0 for no special reason</a:t>
            </a:r>
          </a:p>
          <a:p>
            <a:pPr marL="0" indent="0">
              <a:buNone/>
            </a:pPr>
            <a:r>
              <a:rPr lang="en-US" sz="1300" dirty="0" err="1"/>
              <a:t>glVertexAttribPointer</a:t>
            </a:r>
            <a:r>
              <a:rPr lang="en-US" sz="1300" dirty="0"/>
              <a:t>(</a:t>
            </a:r>
            <a:r>
              <a:rPr lang="en-US" sz="1300" dirty="0">
                <a:solidFill>
                  <a:srgbClr val="C00000"/>
                </a:solidFill>
              </a:rPr>
              <a:t>0</a:t>
            </a:r>
            <a:r>
              <a:rPr lang="en-US" sz="1300" dirty="0"/>
              <a:t>, 3, GL_FLOAT, GL_FALSE, 0, </a:t>
            </a:r>
            <a:r>
              <a:rPr lang="en-US" sz="1300" dirty="0" err="1"/>
              <a:t>pvertex</a:t>
            </a:r>
            <a:r>
              <a:rPr lang="en-US" sz="1300" dirty="0"/>
              <a:t>);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68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6800" y="2519478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glVertexAttribPointer</a:t>
            </a:r>
            <a:r>
              <a:rPr lang="en-US" dirty="0"/>
              <a:t>(index, size, type, normalized, stride, pointer)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6357" y="4581653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coordinates</a:t>
            </a:r>
          </a:p>
          <a:p>
            <a:r>
              <a:rPr lang="en-US" dirty="0"/>
              <a:t>per vertex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47395" y="4581654"/>
            <a:ext cx="1505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Type of each</a:t>
            </a:r>
          </a:p>
          <a:p>
            <a:r>
              <a:rPr lang="en-US" dirty="0"/>
              <a:t>coordinate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43642" y="4734625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Byte offset between</a:t>
            </a:r>
          </a:p>
          <a:p>
            <a:r>
              <a:rPr lang="en-US" dirty="0"/>
              <a:t>consecutive vertices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74587" y="3707294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Pointer to vertex</a:t>
            </a:r>
          </a:p>
          <a:p>
            <a:r>
              <a:rPr lang="en-US" dirty="0"/>
              <a:t>position data</a:t>
            </a:r>
          </a:p>
        </p:txBody>
      </p:sp>
      <p:cxnSp>
        <p:nvCxnSpPr>
          <p:cNvPr id="11" name="Straight Arrow Connector 10"/>
          <p:cNvCxnSpPr>
            <a:endCxn id="7" idx="0"/>
          </p:cNvCxnSpPr>
          <p:nvPr/>
        </p:nvCxnSpPr>
        <p:spPr>
          <a:xfrm flipH="1">
            <a:off x="2035676" y="2888810"/>
            <a:ext cx="2079124" cy="1692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2"/>
            <a:endCxn id="8" idx="0"/>
          </p:cNvCxnSpPr>
          <p:nvPr/>
        </p:nvCxnSpPr>
        <p:spPr>
          <a:xfrm flipH="1">
            <a:off x="4200198" y="2888810"/>
            <a:ext cx="486102" cy="1692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9" idx="0"/>
          </p:cNvCxnSpPr>
          <p:nvPr/>
        </p:nvCxnSpPr>
        <p:spPr>
          <a:xfrm>
            <a:off x="6574653" y="2888810"/>
            <a:ext cx="600068" cy="1845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0" idx="0"/>
          </p:cNvCxnSpPr>
          <p:nvPr/>
        </p:nvCxnSpPr>
        <p:spPr>
          <a:xfrm>
            <a:off x="7354558" y="2888810"/>
            <a:ext cx="552336" cy="818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72000" y="3780846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Whether integer data</a:t>
            </a:r>
          </a:p>
          <a:p>
            <a:r>
              <a:rPr lang="en-US" dirty="0"/>
              <a:t>should be normalized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662642" y="2876835"/>
            <a:ext cx="52358" cy="830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7975" y="368043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Array index</a:t>
            </a:r>
          </a:p>
        </p:txBody>
      </p:sp>
      <p:cxnSp>
        <p:nvCxnSpPr>
          <p:cNvPr id="30" name="Straight Arrow Connector 29"/>
          <p:cNvCxnSpPr>
            <a:endCxn id="28" idx="0"/>
          </p:cNvCxnSpPr>
          <p:nvPr/>
        </p:nvCxnSpPr>
        <p:spPr>
          <a:xfrm flipH="1">
            <a:off x="1123801" y="2836350"/>
            <a:ext cx="2391373" cy="844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6301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with Vertex Arrays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use a single draw call to draw using vertex arrays: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69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66999" y="2667000"/>
            <a:ext cx="5320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glDrawElements</a:t>
            </a:r>
            <a:r>
              <a:rPr lang="en-US" dirty="0"/>
              <a:t>(mode, count, type, indices)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3888583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Primitive</a:t>
            </a:r>
          </a:p>
          <a:p>
            <a:r>
              <a:rPr lang="en-US" dirty="0"/>
              <a:t>type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98632" y="3863181"/>
            <a:ext cx="2057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Type of the values</a:t>
            </a:r>
          </a:p>
          <a:p>
            <a:r>
              <a:rPr lang="en-US" dirty="0"/>
              <a:t>in indices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5524" y="3869067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elements</a:t>
            </a:r>
          </a:p>
          <a:p>
            <a:r>
              <a:rPr lang="en-US" dirty="0"/>
              <a:t>to be rendered</a:t>
            </a:r>
          </a:p>
        </p:txBody>
      </p:sp>
      <p:cxnSp>
        <p:nvCxnSpPr>
          <p:cNvPr id="11" name="Straight Arrow Connector 10"/>
          <p:cNvCxnSpPr>
            <a:endCxn id="7" idx="0"/>
          </p:cNvCxnSpPr>
          <p:nvPr/>
        </p:nvCxnSpPr>
        <p:spPr>
          <a:xfrm flipH="1">
            <a:off x="2820762" y="3036332"/>
            <a:ext cx="1751238" cy="852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103498" y="3036332"/>
            <a:ext cx="134343" cy="852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2"/>
            <a:endCxn id="9" idx="0"/>
          </p:cNvCxnSpPr>
          <p:nvPr/>
        </p:nvCxnSpPr>
        <p:spPr>
          <a:xfrm flipH="1">
            <a:off x="4486603" y="3036332"/>
            <a:ext cx="840771" cy="832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00800" y="4509512"/>
            <a:ext cx="2031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Pointer to location</a:t>
            </a:r>
          </a:p>
          <a:p>
            <a:r>
              <a:rPr lang="en-US" dirty="0"/>
              <a:t>where indices are</a:t>
            </a:r>
          </a:p>
          <a:p>
            <a:r>
              <a:rPr lang="en-US" dirty="0"/>
              <a:t>stored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858872" y="3016816"/>
            <a:ext cx="405601" cy="1528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640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Parallelism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makes GPUs parallel?</a:t>
            </a:r>
          </a:p>
          <a:p>
            <a:r>
              <a:rPr lang="en-US" dirty="0"/>
              <a:t>GPUs are SIMD architectures</a:t>
            </a:r>
          </a:p>
          <a:p>
            <a:pPr lvl="1"/>
            <a:r>
              <a:rPr lang="en-US" b="1" dirty="0"/>
              <a:t>SIMD:</a:t>
            </a:r>
            <a:r>
              <a:rPr lang="en-US" dirty="0"/>
              <a:t> Single instruction multiple data</a:t>
            </a:r>
          </a:p>
          <a:p>
            <a:pPr lvl="1"/>
            <a:r>
              <a:rPr lang="en-US" dirty="0"/>
              <a:t>The same instruction is applied to thousands of data elements at the same time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7</a:t>
            </a:fld>
            <a:endParaRPr lang="en-US"/>
          </a:p>
        </p:txBody>
      </p:sp>
      <p:pic>
        <p:nvPicPr>
          <p:cNvPr id="35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63181"/>
            <a:ext cx="20955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505200" y="6015799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wikipedia.com</a:t>
            </a:r>
          </a:p>
        </p:txBody>
      </p:sp>
    </p:spTree>
    <p:extLst>
      <p:ext uri="{BB962C8B-B14F-4D97-AF65-F5344CB8AC3E}">
        <p14:creationId xmlns:p14="http://schemas.microsoft.com/office/powerpoint/2010/main" val="7632627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with Vertex Arrays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use a single draw call to draw using vertex arrays: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1200" dirty="0" err="1"/>
              <a:t>glDrawElements</a:t>
            </a:r>
            <a:r>
              <a:rPr lang="en-US" sz="1200" dirty="0"/>
              <a:t>(GL_TRIANGLES, 36, GL_UNSIGNED_SHORT, </a:t>
            </a:r>
            <a:r>
              <a:rPr lang="en-US" sz="1200" dirty="0" err="1"/>
              <a:t>pvertexIndices</a:t>
            </a:r>
            <a:r>
              <a:rPr lang="en-US" sz="1200" dirty="0"/>
              <a:t>);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70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66999" y="2667000"/>
            <a:ext cx="5320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glDrawElements</a:t>
            </a:r>
            <a:r>
              <a:rPr lang="en-US" dirty="0"/>
              <a:t>(mode, count, type, indices)</a:t>
            </a:r>
          </a:p>
        </p:txBody>
      </p:sp>
    </p:spTree>
    <p:extLst>
      <p:ext uri="{BB962C8B-B14F-4D97-AF65-F5344CB8AC3E}">
        <p14:creationId xmlns:p14="http://schemas.microsoft.com/office/powerpoint/2010/main" val="27831515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Arrays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71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687" y="2114550"/>
            <a:ext cx="4238625" cy="2628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687" y="5257800"/>
            <a:ext cx="38671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511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Arrays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72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387" y="1728787"/>
            <a:ext cx="370522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031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Arrays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2509837"/>
            <a:ext cx="5257800" cy="1838325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/>
              <a:t>Compare this GL_VERTEX_ARRAY cube drawing with ..</a:t>
            </a:r>
          </a:p>
        </p:txBody>
      </p:sp>
    </p:spTree>
    <p:extLst>
      <p:ext uri="{BB962C8B-B14F-4D97-AF65-F5344CB8AC3E}">
        <p14:creationId xmlns:p14="http://schemas.microsoft.com/office/powerpoint/2010/main" val="18737741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291992"/>
            <a:ext cx="5562600" cy="5514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Arrays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74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.. with old-school cube drawing w/o GL_VERTEX_ARRAY</a:t>
            </a:r>
          </a:p>
        </p:txBody>
      </p:sp>
    </p:spTree>
    <p:extLst>
      <p:ext uri="{BB962C8B-B14F-4D97-AF65-F5344CB8AC3E}">
        <p14:creationId xmlns:p14="http://schemas.microsoft.com/office/powerpoint/2010/main" val="38386503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with Vertex Arrays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using client-side vertex arrays, the vertex attribute data is copied from the system memory (user pointer) to the GPU memory at every draw call</a:t>
            </a:r>
          </a:p>
          <a:p>
            <a:r>
              <a:rPr lang="en-US" dirty="0"/>
              <a:t>There is a better alternative, known as </a:t>
            </a:r>
            <a:r>
              <a:rPr lang="en-US" dirty="0">
                <a:solidFill>
                  <a:srgbClr val="C00000"/>
                </a:solidFill>
              </a:rPr>
              <a:t>vertex buffers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75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9195" y="3821668"/>
            <a:ext cx="455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glVertexPointer</a:t>
            </a:r>
            <a:r>
              <a:rPr lang="en-US" dirty="0"/>
              <a:t>(size, type, stride, pointer)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49195" y="4572000"/>
            <a:ext cx="4170406" cy="13255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143000" y="4191000"/>
            <a:ext cx="2819400" cy="838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47697" y="5977794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System memory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6800" y="4932726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……………………………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683212" y="4562023"/>
            <a:ext cx="4170406" cy="13255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42520" y="5941497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GPU memory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30915" y="543953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copy at draw call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61590" y="4659868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……………………………</a:t>
            </a:r>
          </a:p>
        </p:txBody>
      </p:sp>
      <p:sp>
        <p:nvSpPr>
          <p:cNvPr id="21" name="Freeform 20"/>
          <p:cNvSpPr/>
          <p:nvPr/>
        </p:nvSpPr>
        <p:spPr>
          <a:xfrm>
            <a:off x="1173892" y="5016843"/>
            <a:ext cx="3855308" cy="476342"/>
          </a:xfrm>
          <a:custGeom>
            <a:avLst/>
            <a:gdLst>
              <a:gd name="connsiteX0" fmla="*/ 0 w 3855308"/>
              <a:gd name="connsiteY0" fmla="*/ 234779 h 476342"/>
              <a:gd name="connsiteX1" fmla="*/ 3138616 w 3855308"/>
              <a:gd name="connsiteY1" fmla="*/ 469557 h 476342"/>
              <a:gd name="connsiteX2" fmla="*/ 3855308 w 3855308"/>
              <a:gd name="connsiteY2" fmla="*/ 0 h 476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55308" h="476342">
                <a:moveTo>
                  <a:pt x="0" y="234779"/>
                </a:moveTo>
                <a:cubicBezTo>
                  <a:pt x="1248032" y="371733"/>
                  <a:pt x="2496065" y="508687"/>
                  <a:pt x="3138616" y="469557"/>
                </a:cubicBezTo>
                <a:cubicBezTo>
                  <a:pt x="3781167" y="430427"/>
                  <a:pt x="3818237" y="215213"/>
                  <a:pt x="3855308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264" y="3169124"/>
            <a:ext cx="3301480" cy="1154322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4382457" y="3883182"/>
            <a:ext cx="1578650" cy="140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31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Buffer 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Previous methods required the data to be copied from the system memory to GPU memory at each draw</a:t>
            </a:r>
          </a:p>
          <a:p>
            <a:r>
              <a:rPr lang="en-US" dirty="0"/>
              <a:t>Vertex Buffer Objects (VBOs) are designed to allow this copy to take place only once</a:t>
            </a:r>
          </a:p>
          <a:p>
            <a:r>
              <a:rPr lang="en-US" dirty="0"/>
              <a:t>The copied data is reused at each draw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831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Buffer 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use VBOs, we generate two buffers:</a:t>
            </a:r>
          </a:p>
          <a:p>
            <a:pPr lvl="1"/>
            <a:r>
              <a:rPr lang="en-US" dirty="0"/>
              <a:t>Vertex attribute buffer (position, color, normal, etc.)</a:t>
            </a:r>
          </a:p>
          <a:p>
            <a:pPr lvl="1"/>
            <a:r>
              <a:rPr lang="en-US" dirty="0"/>
              <a:t>Element array buffer (indices)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77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62200" y="3505200"/>
            <a:ext cx="548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GLuint</a:t>
            </a:r>
            <a:r>
              <a:rPr lang="en-US" dirty="0"/>
              <a:t> </a:t>
            </a:r>
            <a:r>
              <a:rPr lang="en-US" dirty="0" err="1"/>
              <a:t>vertexAttribBuffer</a:t>
            </a:r>
            <a:r>
              <a:rPr lang="en-US" dirty="0"/>
              <a:t>, </a:t>
            </a:r>
            <a:r>
              <a:rPr lang="en-US" dirty="0" err="1"/>
              <a:t>indexBuffer</a:t>
            </a:r>
            <a:r>
              <a:rPr lang="en-US" dirty="0"/>
              <a:t>;</a:t>
            </a:r>
          </a:p>
          <a:p>
            <a:endParaRPr lang="en-US" dirty="0"/>
          </a:p>
          <a:p>
            <a:r>
              <a:rPr lang="en-US" dirty="0" err="1"/>
              <a:t>glGenBuffers</a:t>
            </a:r>
            <a:r>
              <a:rPr lang="en-US" dirty="0"/>
              <a:t>(1, &amp;</a:t>
            </a:r>
            <a:r>
              <a:rPr lang="en-US" dirty="0" err="1"/>
              <a:t>vertexAttribBuffer</a:t>
            </a:r>
            <a:r>
              <a:rPr lang="en-US" dirty="0"/>
              <a:t>);</a:t>
            </a:r>
          </a:p>
          <a:p>
            <a:r>
              <a:rPr lang="en-US" dirty="0" err="1"/>
              <a:t>glGenBuffers</a:t>
            </a:r>
            <a:r>
              <a:rPr lang="en-US" dirty="0"/>
              <a:t>(1, &amp;</a:t>
            </a:r>
            <a:r>
              <a:rPr lang="en-US" dirty="0" err="1"/>
              <a:t>indexBuffer</a:t>
            </a:r>
            <a:r>
              <a:rPr lang="en-US" dirty="0"/>
              <a:t>);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0387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Buffer 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Next, we bind these buffers to locations that are meaningful for the GPU: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78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19200" y="3352800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glBindBuffer</a:t>
            </a:r>
            <a:r>
              <a:rPr lang="en-US" dirty="0"/>
              <a:t>(GL_ARRAY_BUFFER, </a:t>
            </a:r>
            <a:r>
              <a:rPr lang="en-US" dirty="0" err="1"/>
              <a:t>vertexAttribBuffer</a:t>
            </a:r>
            <a:r>
              <a:rPr lang="en-US" dirty="0"/>
              <a:t>);</a:t>
            </a:r>
          </a:p>
          <a:p>
            <a:r>
              <a:rPr lang="en-US" dirty="0" err="1"/>
              <a:t>glBindBuffer</a:t>
            </a:r>
            <a:r>
              <a:rPr lang="en-US" dirty="0"/>
              <a:t>(GL_ELEMENT_ARRAY_BUFFER, </a:t>
            </a:r>
            <a:r>
              <a:rPr lang="en-US" dirty="0" err="1"/>
              <a:t>indexBuffer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4086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Buffer 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then ask the GPU to allocate memory for us and copy our data into this memory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79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3849469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glBufferData</a:t>
            </a:r>
            <a:r>
              <a:rPr lang="en-US" dirty="0"/>
              <a:t>(GL_ARRAY_BUFFER, </a:t>
            </a:r>
            <a:r>
              <a:rPr lang="en-US" dirty="0" err="1"/>
              <a:t>aSize</a:t>
            </a:r>
            <a:r>
              <a:rPr lang="en-US" dirty="0"/>
              <a:t>, </a:t>
            </a:r>
            <a:r>
              <a:rPr lang="en-US" dirty="0" err="1"/>
              <a:t>aPtr</a:t>
            </a:r>
            <a:r>
              <a:rPr lang="en-US" dirty="0"/>
              <a:t>, GL_STATIC_DRAW);</a:t>
            </a:r>
          </a:p>
          <a:p>
            <a:r>
              <a:rPr lang="en-US" dirty="0" err="1"/>
              <a:t>glBufferData</a:t>
            </a:r>
            <a:r>
              <a:rPr lang="en-US" dirty="0"/>
              <a:t>(GL_ELEMENT_ARRAY_BUFFER, </a:t>
            </a:r>
            <a:r>
              <a:rPr lang="en-US" dirty="0" err="1"/>
              <a:t>iSize</a:t>
            </a:r>
            <a:r>
              <a:rPr lang="en-US" dirty="0"/>
              <a:t>, </a:t>
            </a:r>
            <a:r>
              <a:rPr lang="en-US" dirty="0" err="1"/>
              <a:t>iPtr</a:t>
            </a:r>
            <a:r>
              <a:rPr lang="en-US" dirty="0"/>
              <a:t>, GL_STATIC_DRAW);</a:t>
            </a:r>
          </a:p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962400" y="3428712"/>
            <a:ext cx="3048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69275" y="301126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Attribute data size</a:t>
            </a:r>
          </a:p>
          <a:p>
            <a:r>
              <a:rPr lang="en-US" dirty="0"/>
              <a:t>in bytes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66252" y="3428712"/>
            <a:ext cx="291548" cy="457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79120" y="3071802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Attribute data pointer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88027" y="4916269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Index data size</a:t>
            </a:r>
          </a:p>
          <a:p>
            <a:r>
              <a:rPr lang="en-US" dirty="0"/>
              <a:t>in bytes</a:t>
            </a:r>
          </a:p>
        </p:txBody>
      </p:sp>
      <p:cxnSp>
        <p:nvCxnSpPr>
          <p:cNvPr id="16" name="Straight Arrow Connector 15"/>
          <p:cNvCxnSpPr>
            <a:endCxn id="14" idx="0"/>
          </p:cNvCxnSpPr>
          <p:nvPr/>
        </p:nvCxnSpPr>
        <p:spPr>
          <a:xfrm flipH="1">
            <a:off x="3856214" y="4449663"/>
            <a:ext cx="1630186" cy="466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91200" y="505476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Index data pointer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172200" y="4492267"/>
            <a:ext cx="533400" cy="472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665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Parallelism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works well for </a:t>
            </a:r>
            <a:r>
              <a:rPr lang="en-US" dirty="0">
                <a:solidFill>
                  <a:srgbClr val="C00000"/>
                </a:solidFill>
              </a:rPr>
              <a:t>independent</a:t>
            </a:r>
            <a:r>
              <a:rPr lang="en-US" dirty="0"/>
              <a:t> tasks such as:</a:t>
            </a:r>
          </a:p>
          <a:p>
            <a:pPr lvl="1"/>
            <a:r>
              <a:rPr lang="en-US" dirty="0"/>
              <a:t>Transforming vertices</a:t>
            </a:r>
          </a:p>
          <a:p>
            <a:pPr lvl="1"/>
            <a:r>
              <a:rPr lang="en-US" dirty="0"/>
              <a:t>Computing shading for each fragment</a:t>
            </a:r>
          </a:p>
          <a:p>
            <a:r>
              <a:rPr lang="en-US" dirty="0"/>
              <a:t>Ideal if the task is the same but the data is different: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227575"/>
              </p:ext>
            </p:extLst>
          </p:nvPr>
        </p:nvGraphicFramePr>
        <p:xfrm>
          <a:off x="1295400" y="4027168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25011425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18617631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01984284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3477054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5722355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28518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0067662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0445867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908542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347467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75790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905860"/>
              </p:ext>
            </p:extLst>
          </p:nvPr>
        </p:nvGraphicFramePr>
        <p:xfrm>
          <a:off x="1297459" y="5485128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25011425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18617631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01984284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3477054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5722355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28518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0067662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0445867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908542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347467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75790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09972"/>
              </p:ext>
            </p:extLst>
          </p:nvPr>
        </p:nvGraphicFramePr>
        <p:xfrm>
          <a:off x="1297459" y="4725325"/>
          <a:ext cx="60960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25011425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18617631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01984284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3477054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5722355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28518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0067662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0445867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908542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347467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7579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510331" y="396538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11361" y="53987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589902" y="4391417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589902" y="5141060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193553" y="4391417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193553" y="5141060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797204" y="4391417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797204" y="5141060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400855" y="4391417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400855" y="5141060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004506" y="4391417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004506" y="5141060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608157" y="4391417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608157" y="5141060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211808" y="4391417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211808" y="5141060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815459" y="4391417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815459" y="5141060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419110" y="4391417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419110" y="5141060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022758" y="4391417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022758" y="5141060"/>
            <a:ext cx="0" cy="32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5400000">
            <a:off x="3919638" y="593218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" name="Left Brace 5"/>
          <p:cNvSpPr/>
          <p:nvPr/>
        </p:nvSpPr>
        <p:spPr>
          <a:xfrm>
            <a:off x="838200" y="4027168"/>
            <a:ext cx="88559" cy="22212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-271617" y="4909983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Pipeline length</a:t>
            </a:r>
          </a:p>
        </p:txBody>
      </p:sp>
      <p:sp>
        <p:nvSpPr>
          <p:cNvPr id="34" name="Left Brace 33"/>
          <p:cNvSpPr/>
          <p:nvPr/>
        </p:nvSpPr>
        <p:spPr>
          <a:xfrm rot="5400000">
            <a:off x="4189972" y="760970"/>
            <a:ext cx="306857" cy="609600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740924" y="336446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length</a:t>
            </a:r>
          </a:p>
        </p:txBody>
      </p:sp>
    </p:spTree>
    <p:extLst>
      <p:ext uri="{BB962C8B-B14F-4D97-AF65-F5344CB8AC3E}">
        <p14:creationId xmlns:p14="http://schemas.microsoft.com/office/powerpoint/2010/main" val="35406499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Buffer 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Once this is done, the CPU data can safely be deleted: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80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342900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glBufferData</a:t>
            </a:r>
            <a:r>
              <a:rPr lang="en-US" dirty="0"/>
              <a:t>(GL_ARRAY_BUFFER, </a:t>
            </a:r>
            <a:r>
              <a:rPr lang="en-US" dirty="0" err="1"/>
              <a:t>aSize</a:t>
            </a:r>
            <a:r>
              <a:rPr lang="en-US" dirty="0"/>
              <a:t>, </a:t>
            </a:r>
            <a:r>
              <a:rPr lang="en-US" dirty="0" err="1"/>
              <a:t>aPtr</a:t>
            </a:r>
            <a:r>
              <a:rPr lang="en-US" dirty="0"/>
              <a:t>, GL_STATIC_DRAW);</a:t>
            </a:r>
          </a:p>
          <a:p>
            <a:r>
              <a:rPr lang="en-US" dirty="0" err="1"/>
              <a:t>glBufferData</a:t>
            </a:r>
            <a:r>
              <a:rPr lang="en-US" dirty="0"/>
              <a:t>(GL_ELEMENT_ARRAY_BUFFER, </a:t>
            </a:r>
            <a:r>
              <a:rPr lang="en-US" dirty="0" err="1"/>
              <a:t>iSize</a:t>
            </a:r>
            <a:r>
              <a:rPr lang="en-US" dirty="0"/>
              <a:t>, </a:t>
            </a:r>
            <a:r>
              <a:rPr lang="en-US" dirty="0" err="1"/>
              <a:t>iPtr</a:t>
            </a:r>
            <a:r>
              <a:rPr lang="en-US" dirty="0"/>
              <a:t>, GL_STATIC_DRAW);</a:t>
            </a:r>
          </a:p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962400" y="3008243"/>
            <a:ext cx="3048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69275" y="2590800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Attribute data size</a:t>
            </a:r>
          </a:p>
          <a:p>
            <a:r>
              <a:rPr lang="en-US" dirty="0"/>
              <a:t>in bytes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66252" y="3008243"/>
            <a:ext cx="291548" cy="457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79120" y="2651333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Attribute data pointer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88027" y="4495800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Index data size</a:t>
            </a:r>
          </a:p>
          <a:p>
            <a:r>
              <a:rPr lang="en-US" dirty="0"/>
              <a:t>in bytes</a:t>
            </a:r>
          </a:p>
        </p:txBody>
      </p:sp>
      <p:cxnSp>
        <p:nvCxnSpPr>
          <p:cNvPr id="16" name="Straight Arrow Connector 15"/>
          <p:cNvCxnSpPr>
            <a:endCxn id="14" idx="0"/>
          </p:cNvCxnSpPr>
          <p:nvPr/>
        </p:nvCxnSpPr>
        <p:spPr>
          <a:xfrm flipH="1">
            <a:off x="3856214" y="4029194"/>
            <a:ext cx="1630186" cy="466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91200" y="463429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Index data pointer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172200" y="4071798"/>
            <a:ext cx="533400" cy="472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54242" y="5438542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delete[] </a:t>
            </a:r>
            <a:r>
              <a:rPr lang="en-US" dirty="0" err="1"/>
              <a:t>aPtr</a:t>
            </a:r>
            <a:r>
              <a:rPr lang="en-US" dirty="0"/>
              <a:t>;</a:t>
            </a:r>
          </a:p>
          <a:p>
            <a:r>
              <a:rPr lang="en-US" dirty="0"/>
              <a:t>delete[] </a:t>
            </a:r>
            <a:r>
              <a:rPr lang="en-US" dirty="0" err="1"/>
              <a:t>iPtr</a:t>
            </a:r>
            <a:r>
              <a:rPr lang="en-US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8691253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Buffer 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Before drawing, we can specifying an offset into our buffers</a:t>
            </a:r>
          </a:p>
          <a:p>
            <a:r>
              <a:rPr lang="en-US" dirty="0"/>
              <a:t>It is accomplished by the same function as before</a:t>
            </a:r>
          </a:p>
          <a:p>
            <a:r>
              <a:rPr lang="en-US" dirty="0"/>
              <a:t>But this time, pointer indicates a byte </a:t>
            </a:r>
            <a:r>
              <a:rPr lang="en-US" dirty="0">
                <a:solidFill>
                  <a:srgbClr val="C00000"/>
                </a:solidFill>
              </a:rPr>
              <a:t>offset</a:t>
            </a:r>
            <a:r>
              <a:rPr lang="en-US" dirty="0"/>
              <a:t> into our buffer (similar for </a:t>
            </a:r>
            <a:r>
              <a:rPr lang="en-US" dirty="0" err="1"/>
              <a:t>glColorPointer</a:t>
            </a:r>
            <a:r>
              <a:rPr lang="en-US" dirty="0"/>
              <a:t>, etc.)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81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99769" y="3885322"/>
            <a:ext cx="7891247" cy="2286878"/>
            <a:chOff x="441993" y="3351922"/>
            <a:chExt cx="7891247" cy="2286878"/>
          </a:xfrm>
        </p:grpSpPr>
        <p:sp>
          <p:nvSpPr>
            <p:cNvPr id="8" name="TextBox 7"/>
            <p:cNvSpPr txBox="1"/>
            <p:nvPr/>
          </p:nvSpPr>
          <p:spPr>
            <a:xfrm>
              <a:off x="2019300" y="3351922"/>
              <a:ext cx="510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glVertexPointer</a:t>
              </a:r>
              <a:r>
                <a:rPr lang="en-US" dirty="0"/>
                <a:t>(size, type, stride, pointer)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1993" y="4198317"/>
              <a:ext cx="25186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Number of coordinates</a:t>
              </a:r>
            </a:p>
            <a:p>
              <a:r>
                <a:rPr lang="en-US" dirty="0"/>
                <a:t>per vertex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44155" y="4952429"/>
              <a:ext cx="15056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Type of each</a:t>
              </a:r>
            </a:p>
            <a:p>
              <a:r>
                <a:rPr lang="en-US" dirty="0"/>
                <a:t>coordinate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62542" y="4992469"/>
              <a:ext cx="22621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Byte offset between</a:t>
              </a:r>
            </a:p>
            <a:p>
              <a:r>
                <a:rPr lang="en-US" dirty="0"/>
                <a:t>consecutive vertices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88211" y="3972586"/>
              <a:ext cx="17450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Offset</a:t>
              </a:r>
              <a:r>
                <a:rPr lang="en-US" dirty="0"/>
                <a:t> to vertex</a:t>
              </a:r>
            </a:p>
            <a:p>
              <a:r>
                <a:rPr lang="en-US" dirty="0"/>
                <a:t>position data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1701312" y="3656722"/>
              <a:ext cx="2261088" cy="5415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696957" y="3688988"/>
              <a:ext cx="752803" cy="12514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endCxn id="11" idx="0"/>
            </p:cNvCxnSpPr>
            <p:nvPr/>
          </p:nvCxnSpPr>
          <p:spPr>
            <a:xfrm>
              <a:off x="5026111" y="3656722"/>
              <a:ext cx="967510" cy="13357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5898065" y="3668968"/>
              <a:ext cx="1467908" cy="3036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90470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Buffer 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Drawing is the same as before where index pointer is now also an </a:t>
            </a:r>
            <a:r>
              <a:rPr lang="en-US" dirty="0">
                <a:solidFill>
                  <a:srgbClr val="C00000"/>
                </a:solidFill>
              </a:rPr>
              <a:t>offset</a:t>
            </a:r>
            <a:r>
              <a:rPr lang="en-US" dirty="0"/>
              <a:t> to the element array buffer: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82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676400" y="3200400"/>
            <a:ext cx="5486400" cy="2599799"/>
            <a:chOff x="1950913" y="3352800"/>
            <a:chExt cx="5486400" cy="2599799"/>
          </a:xfrm>
        </p:grpSpPr>
        <p:sp>
          <p:nvSpPr>
            <p:cNvPr id="7" name="TextBox 6"/>
            <p:cNvSpPr txBox="1"/>
            <p:nvPr/>
          </p:nvSpPr>
          <p:spPr>
            <a:xfrm>
              <a:off x="1950913" y="3352800"/>
              <a:ext cx="548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glDrawElements</a:t>
              </a:r>
              <a:r>
                <a:rPr lang="en-US" dirty="0"/>
                <a:t>(mode, count, type, indices)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03313" y="4574383"/>
              <a:ext cx="10695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Primitive</a:t>
              </a:r>
            </a:p>
            <a:p>
              <a:r>
                <a:rPr lang="en-US" dirty="0"/>
                <a:t>type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59564" y="4851382"/>
              <a:ext cx="20441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Number of indices</a:t>
              </a:r>
            </a:p>
            <a:p>
              <a:r>
                <a:rPr lang="en-US" dirty="0"/>
                <a:t>to be rendered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07564" y="4574383"/>
              <a:ext cx="11166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Offset to </a:t>
              </a:r>
            </a:p>
            <a:p>
              <a:r>
                <a:rPr lang="en-US" dirty="0"/>
                <a:t>indices</a:t>
              </a:r>
            </a:p>
          </p:txBody>
        </p:sp>
        <p:cxnSp>
          <p:nvCxnSpPr>
            <p:cNvPr id="11" name="Straight Arrow Connector 10"/>
            <p:cNvCxnSpPr>
              <a:endCxn id="8" idx="0"/>
            </p:cNvCxnSpPr>
            <p:nvPr/>
          </p:nvCxnSpPr>
          <p:spPr>
            <a:xfrm flipH="1">
              <a:off x="2638075" y="3722132"/>
              <a:ext cx="1351653" cy="8522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7" idx="2"/>
              <a:endCxn id="9" idx="0"/>
            </p:cNvCxnSpPr>
            <p:nvPr/>
          </p:nvCxnSpPr>
          <p:spPr>
            <a:xfrm flipH="1">
              <a:off x="4281639" y="3722132"/>
              <a:ext cx="412474" cy="11292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endCxn id="10" idx="0"/>
            </p:cNvCxnSpPr>
            <p:nvPr/>
          </p:nvCxnSpPr>
          <p:spPr>
            <a:xfrm>
              <a:off x="6083050" y="3722132"/>
              <a:ext cx="782840" cy="8522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281756" y="5306268"/>
              <a:ext cx="13003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Type of</a:t>
              </a:r>
            </a:p>
            <a:p>
              <a:r>
                <a:rPr lang="en-US" dirty="0"/>
                <a:t>each index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5464932" y="3722132"/>
              <a:ext cx="467002" cy="15954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35583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Buffer 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relevant buffers must still be enabled: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Unfortunately, this is a very bad naming as it suggests client-side data is being used</a:t>
            </a:r>
          </a:p>
          <a:p>
            <a:r>
              <a:rPr lang="en-US" dirty="0"/>
              <a:t>In modern OpenGL, these are replaced with: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83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57400" y="2286000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glEnableClientState</a:t>
            </a:r>
            <a:r>
              <a:rPr lang="en-US" dirty="0"/>
              <a:t>(GL_VERTEX_ARRAY)</a:t>
            </a:r>
          </a:p>
          <a:p>
            <a:r>
              <a:rPr lang="en-US" dirty="0" err="1"/>
              <a:t>glEnableClientState</a:t>
            </a:r>
            <a:r>
              <a:rPr lang="en-US" dirty="0"/>
              <a:t>(GL_COLOR_ARRAY)</a:t>
            </a:r>
          </a:p>
          <a:p>
            <a:r>
              <a:rPr lang="en-US" dirty="0"/>
              <a:t>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4600" y="48006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glEnableVertexAttribArray</a:t>
            </a:r>
            <a:r>
              <a:rPr lang="en-US" dirty="0"/>
              <a:t>(0);</a:t>
            </a:r>
          </a:p>
          <a:p>
            <a:r>
              <a:rPr lang="en-US" dirty="0" err="1"/>
              <a:t>glEnableVertexAttribArray</a:t>
            </a:r>
            <a:r>
              <a:rPr lang="en-US" dirty="0"/>
              <a:t>(1);</a:t>
            </a:r>
          </a:p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7971047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Complete VBO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84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struct</a:t>
            </a:r>
            <a:r>
              <a:rPr lang="en-US" sz="1200" dirty="0"/>
              <a:t> </a:t>
            </a:r>
            <a:r>
              <a:rPr lang="en-US" sz="1200" dirty="0" err="1"/>
              <a:t>MyVertex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  {</a:t>
            </a:r>
          </a:p>
          <a:p>
            <a:pPr marL="0" indent="0">
              <a:buNone/>
            </a:pPr>
            <a:r>
              <a:rPr lang="en-US" sz="1200" dirty="0"/>
              <a:t>    float x, y, z;        //Vertex</a:t>
            </a:r>
          </a:p>
          <a:p>
            <a:pPr marL="0" indent="0">
              <a:buNone/>
            </a:pPr>
            <a:r>
              <a:rPr lang="en-US" sz="1200" dirty="0"/>
              <a:t>    float </a:t>
            </a:r>
            <a:r>
              <a:rPr lang="en-US" sz="1200" dirty="0" err="1"/>
              <a:t>nx</a:t>
            </a:r>
            <a:r>
              <a:rPr lang="en-US" sz="1200" dirty="0"/>
              <a:t>, </a:t>
            </a:r>
            <a:r>
              <a:rPr lang="en-US" sz="1200" dirty="0" err="1"/>
              <a:t>ny</a:t>
            </a:r>
            <a:r>
              <a:rPr lang="en-US" sz="1200" dirty="0"/>
              <a:t>, </a:t>
            </a:r>
            <a:r>
              <a:rPr lang="en-US" sz="1200" dirty="0" err="1"/>
              <a:t>nz</a:t>
            </a:r>
            <a:r>
              <a:rPr lang="en-US" sz="1200" dirty="0"/>
              <a:t>;     //Normal</a:t>
            </a:r>
          </a:p>
          <a:p>
            <a:pPr marL="0" indent="0">
              <a:buNone/>
            </a:pPr>
            <a:r>
              <a:rPr lang="en-US" sz="1200" dirty="0"/>
              <a:t>    float s0, t0;         //Texcoord0</a:t>
            </a:r>
          </a:p>
          <a:p>
            <a:pPr marL="0" indent="0">
              <a:buNone/>
            </a:pPr>
            <a:r>
              <a:rPr lang="en-US" sz="1200" dirty="0"/>
              <a:t>  };</a:t>
            </a:r>
          </a:p>
          <a:p>
            <a:pPr marL="0" indent="0">
              <a:buNone/>
            </a:pPr>
            <a:r>
              <a:rPr lang="en-US" sz="1200" dirty="0"/>
              <a:t>  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MyVertex</a:t>
            </a:r>
            <a:r>
              <a:rPr lang="en-US" sz="1200" dirty="0"/>
              <a:t> </a:t>
            </a:r>
            <a:r>
              <a:rPr lang="en-US" sz="1200" dirty="0" err="1"/>
              <a:t>pvertex</a:t>
            </a:r>
            <a:r>
              <a:rPr lang="en-US" sz="1200" dirty="0"/>
              <a:t>[3];</a:t>
            </a:r>
          </a:p>
          <a:p>
            <a:pPr marL="0" indent="0">
              <a:buNone/>
            </a:pPr>
            <a:r>
              <a:rPr lang="en-US" sz="1200" dirty="0"/>
              <a:t>  //VERTEX 0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pvertex</a:t>
            </a:r>
            <a:r>
              <a:rPr lang="en-US" sz="1200" dirty="0"/>
              <a:t>[0].x = 0.0; </a:t>
            </a:r>
            <a:r>
              <a:rPr lang="en-US" sz="1200" dirty="0" err="1"/>
              <a:t>pvertex</a:t>
            </a:r>
            <a:r>
              <a:rPr lang="en-US" sz="1200" dirty="0"/>
              <a:t>[0].y = 0.0; </a:t>
            </a:r>
            <a:r>
              <a:rPr lang="en-US" sz="1200" dirty="0" err="1"/>
              <a:t>pvertex</a:t>
            </a:r>
            <a:r>
              <a:rPr lang="en-US" sz="1200" dirty="0"/>
              <a:t>[0].z = 0.0;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pvertex</a:t>
            </a:r>
            <a:r>
              <a:rPr lang="en-US" sz="1200" dirty="0"/>
              <a:t>[0].</a:t>
            </a:r>
            <a:r>
              <a:rPr lang="en-US" sz="1200" dirty="0" err="1"/>
              <a:t>nx</a:t>
            </a:r>
            <a:r>
              <a:rPr lang="en-US" sz="1200" dirty="0"/>
              <a:t> = 0.0; </a:t>
            </a:r>
            <a:r>
              <a:rPr lang="en-US" sz="1200" dirty="0" err="1"/>
              <a:t>pvertex</a:t>
            </a:r>
            <a:r>
              <a:rPr lang="en-US" sz="1200" dirty="0"/>
              <a:t>[0].</a:t>
            </a:r>
            <a:r>
              <a:rPr lang="en-US" sz="1200" dirty="0" err="1"/>
              <a:t>ny</a:t>
            </a:r>
            <a:r>
              <a:rPr lang="en-US" sz="1200" dirty="0"/>
              <a:t> = 0.0; </a:t>
            </a:r>
            <a:r>
              <a:rPr lang="en-US" sz="1200" dirty="0" err="1"/>
              <a:t>pvertex</a:t>
            </a:r>
            <a:r>
              <a:rPr lang="en-US" sz="1200" dirty="0"/>
              <a:t>[0].</a:t>
            </a:r>
            <a:r>
              <a:rPr lang="en-US" sz="1200" dirty="0" err="1"/>
              <a:t>nz</a:t>
            </a:r>
            <a:r>
              <a:rPr lang="en-US" sz="1200" dirty="0"/>
              <a:t> = 1.0;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pvertex</a:t>
            </a:r>
            <a:r>
              <a:rPr lang="en-US" sz="1200" dirty="0"/>
              <a:t>[0].s0 = 0.0; </a:t>
            </a:r>
            <a:r>
              <a:rPr lang="en-US" sz="1200" dirty="0" err="1"/>
              <a:t>pvertex</a:t>
            </a:r>
            <a:r>
              <a:rPr lang="en-US" sz="1200" dirty="0"/>
              <a:t>[0].t0 = 0.0;</a:t>
            </a:r>
          </a:p>
          <a:p>
            <a:pPr marL="0" indent="0">
              <a:buNone/>
            </a:pPr>
            <a:r>
              <a:rPr lang="en-US" sz="1200" dirty="0"/>
              <a:t>  //VERTEX 1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pvertex</a:t>
            </a:r>
            <a:r>
              <a:rPr lang="en-US" sz="1200" dirty="0"/>
              <a:t>[1].x = 1.0; </a:t>
            </a:r>
            <a:r>
              <a:rPr lang="en-US" sz="1200" dirty="0" err="1"/>
              <a:t>pvertex</a:t>
            </a:r>
            <a:r>
              <a:rPr lang="en-US" sz="1200" dirty="0"/>
              <a:t>[1].y = 0.0; </a:t>
            </a:r>
            <a:r>
              <a:rPr lang="en-US" sz="1200" dirty="0" err="1"/>
              <a:t>pvertex</a:t>
            </a:r>
            <a:r>
              <a:rPr lang="en-US" sz="1200" dirty="0"/>
              <a:t>[1].z = 0.0;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pvertex</a:t>
            </a:r>
            <a:r>
              <a:rPr lang="en-US" sz="1200" dirty="0"/>
              <a:t>[1].</a:t>
            </a:r>
            <a:r>
              <a:rPr lang="en-US" sz="1200" dirty="0" err="1"/>
              <a:t>nx</a:t>
            </a:r>
            <a:r>
              <a:rPr lang="en-US" sz="1200" dirty="0"/>
              <a:t> = 0.0; </a:t>
            </a:r>
            <a:r>
              <a:rPr lang="en-US" sz="1200" dirty="0" err="1"/>
              <a:t>pvertex</a:t>
            </a:r>
            <a:r>
              <a:rPr lang="en-US" sz="1200" dirty="0"/>
              <a:t>[1].</a:t>
            </a:r>
            <a:r>
              <a:rPr lang="en-US" sz="1200" dirty="0" err="1"/>
              <a:t>ny</a:t>
            </a:r>
            <a:r>
              <a:rPr lang="en-US" sz="1200" dirty="0"/>
              <a:t> = 0.0; </a:t>
            </a:r>
            <a:r>
              <a:rPr lang="en-US" sz="1200" dirty="0" err="1"/>
              <a:t>pvertex</a:t>
            </a:r>
            <a:r>
              <a:rPr lang="en-US" sz="1200" dirty="0"/>
              <a:t>[1].</a:t>
            </a:r>
            <a:r>
              <a:rPr lang="en-US" sz="1200" dirty="0" err="1"/>
              <a:t>nz</a:t>
            </a:r>
            <a:r>
              <a:rPr lang="en-US" sz="1200" dirty="0"/>
              <a:t> = 1.0;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pvertex</a:t>
            </a:r>
            <a:r>
              <a:rPr lang="en-US" sz="1200" dirty="0"/>
              <a:t>[1].s0 = 1.0; </a:t>
            </a:r>
            <a:r>
              <a:rPr lang="en-US" sz="1200" dirty="0" err="1"/>
              <a:t>pvertex</a:t>
            </a:r>
            <a:r>
              <a:rPr lang="en-US" sz="1200" dirty="0"/>
              <a:t>[1].t0 = 0.0;</a:t>
            </a:r>
          </a:p>
          <a:p>
            <a:pPr marL="0" indent="0">
              <a:buNone/>
            </a:pPr>
            <a:r>
              <a:rPr lang="en-US" sz="1200" dirty="0"/>
              <a:t>  //VERTEX 2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pvertex</a:t>
            </a:r>
            <a:r>
              <a:rPr lang="en-US" sz="1200" dirty="0"/>
              <a:t>[2].x = 0.0; </a:t>
            </a:r>
            <a:r>
              <a:rPr lang="en-US" sz="1200" dirty="0" err="1"/>
              <a:t>pvertex</a:t>
            </a:r>
            <a:r>
              <a:rPr lang="en-US" sz="1200" dirty="0"/>
              <a:t>[2].y = 1.0; </a:t>
            </a:r>
            <a:r>
              <a:rPr lang="en-US" sz="1200" dirty="0" err="1"/>
              <a:t>pvertex</a:t>
            </a:r>
            <a:r>
              <a:rPr lang="en-US" sz="1200" dirty="0"/>
              <a:t>[2].z = 0.0;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pvertex</a:t>
            </a:r>
            <a:r>
              <a:rPr lang="en-US" sz="1200" dirty="0"/>
              <a:t>[2].</a:t>
            </a:r>
            <a:r>
              <a:rPr lang="en-US" sz="1200" dirty="0" err="1"/>
              <a:t>nx</a:t>
            </a:r>
            <a:r>
              <a:rPr lang="en-US" sz="1200" dirty="0"/>
              <a:t> = 0.0; </a:t>
            </a:r>
            <a:r>
              <a:rPr lang="en-US" sz="1200" dirty="0" err="1"/>
              <a:t>pvertex</a:t>
            </a:r>
            <a:r>
              <a:rPr lang="en-US" sz="1200" dirty="0"/>
              <a:t>[2].</a:t>
            </a:r>
            <a:r>
              <a:rPr lang="en-US" sz="1200" dirty="0" err="1"/>
              <a:t>ny</a:t>
            </a:r>
            <a:r>
              <a:rPr lang="en-US" sz="1200" dirty="0"/>
              <a:t> = 0.0; </a:t>
            </a:r>
            <a:r>
              <a:rPr lang="en-US" sz="1200" dirty="0" err="1"/>
              <a:t>pvertex</a:t>
            </a:r>
            <a:r>
              <a:rPr lang="en-US" sz="1200" dirty="0"/>
              <a:t>[2].</a:t>
            </a:r>
            <a:r>
              <a:rPr lang="en-US" sz="1200" dirty="0" err="1"/>
              <a:t>nz</a:t>
            </a:r>
            <a:r>
              <a:rPr lang="en-US" sz="1200" dirty="0"/>
              <a:t> = 1.0;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pvertex</a:t>
            </a:r>
            <a:r>
              <a:rPr lang="en-US" sz="1200" dirty="0"/>
              <a:t>[2].s0 = 0.0; </a:t>
            </a:r>
            <a:r>
              <a:rPr lang="en-US" sz="1200" dirty="0" err="1"/>
              <a:t>pvertex</a:t>
            </a:r>
            <a:r>
              <a:rPr lang="en-US" sz="1200" dirty="0"/>
              <a:t>[2].t0 = 1.0;</a:t>
            </a:r>
          </a:p>
          <a:p>
            <a:pPr marL="0" indent="0">
              <a:buNone/>
            </a:pPr>
            <a:r>
              <a:rPr lang="en-US" sz="1200" dirty="0"/>
              <a:t>  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GLuint</a:t>
            </a:r>
            <a:r>
              <a:rPr lang="en-US" sz="1200" dirty="0"/>
              <a:t> </a:t>
            </a:r>
            <a:r>
              <a:rPr lang="en-US" sz="1200" dirty="0" err="1"/>
              <a:t>vertexAttribBuffer</a:t>
            </a:r>
            <a:r>
              <a:rPr lang="en-US" sz="1200" dirty="0"/>
              <a:t>, </a:t>
            </a:r>
            <a:r>
              <a:rPr lang="en-US" sz="1200" dirty="0" err="1"/>
              <a:t>indexBuffer</a:t>
            </a:r>
            <a:r>
              <a:rPr lang="en-US" sz="1200" dirty="0"/>
              <a:t>;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glGenBuffers</a:t>
            </a:r>
            <a:r>
              <a:rPr lang="en-US" sz="1200" dirty="0"/>
              <a:t>(1, &amp;</a:t>
            </a:r>
            <a:r>
              <a:rPr lang="en-US" sz="1200" dirty="0" err="1"/>
              <a:t>vertexAttribBuffer</a:t>
            </a:r>
            <a:r>
              <a:rPr lang="en-US" sz="1200" dirty="0"/>
              <a:t>); 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glBindBuffer</a:t>
            </a:r>
            <a:r>
              <a:rPr lang="en-US" sz="1200" dirty="0"/>
              <a:t>(GL_ARRAY_BUFFER, </a:t>
            </a:r>
            <a:r>
              <a:rPr lang="en-US" sz="1200" dirty="0" err="1"/>
              <a:t>vertexAttribBuffer</a:t>
            </a:r>
            <a:r>
              <a:rPr lang="en-US" sz="1200" dirty="0"/>
              <a:t>);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glBufferData</a:t>
            </a:r>
            <a:r>
              <a:rPr lang="en-US" sz="1200" dirty="0"/>
              <a:t>(GL_ARRAY_BUFFER, </a:t>
            </a:r>
            <a:r>
              <a:rPr lang="en-US" sz="1200" dirty="0" err="1"/>
              <a:t>sizeof</a:t>
            </a:r>
            <a:r>
              <a:rPr lang="en-US" sz="1200" dirty="0"/>
              <a:t>(</a:t>
            </a:r>
            <a:r>
              <a:rPr lang="en-US" sz="1200" dirty="0" err="1"/>
              <a:t>MyVertex</a:t>
            </a:r>
            <a:r>
              <a:rPr lang="en-US" sz="1200" dirty="0"/>
              <a:t>)*3, &amp;</a:t>
            </a:r>
            <a:r>
              <a:rPr lang="en-US" sz="1200" dirty="0" err="1"/>
              <a:t>pvertex</a:t>
            </a:r>
            <a:r>
              <a:rPr lang="en-US" sz="1200" dirty="0"/>
              <a:t>[0].x, GL_STATIC_DRAW);</a:t>
            </a:r>
          </a:p>
        </p:txBody>
      </p:sp>
    </p:spTree>
    <p:extLst>
      <p:ext uri="{BB962C8B-B14F-4D97-AF65-F5344CB8AC3E}">
        <p14:creationId xmlns:p14="http://schemas.microsoft.com/office/powerpoint/2010/main" val="29370014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Complete VBO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85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ushort</a:t>
            </a:r>
            <a:r>
              <a:rPr lang="en-US" sz="1200" dirty="0"/>
              <a:t> </a:t>
            </a:r>
            <a:r>
              <a:rPr lang="en-US" sz="1200" dirty="0" err="1"/>
              <a:t>pindices</a:t>
            </a:r>
            <a:r>
              <a:rPr lang="en-US" sz="1200" dirty="0"/>
              <a:t>[3];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pindices</a:t>
            </a:r>
            <a:r>
              <a:rPr lang="en-US" sz="1200" dirty="0"/>
              <a:t>[0] = 0;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pindices</a:t>
            </a:r>
            <a:r>
              <a:rPr lang="en-US" sz="1200" dirty="0"/>
              <a:t>[1] = 2;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pindices</a:t>
            </a:r>
            <a:r>
              <a:rPr lang="en-US" sz="1200" dirty="0"/>
              <a:t>[2] = 1; //3 vertices above will make 1 triangle, namely VERTEX 0-2-1</a:t>
            </a:r>
          </a:p>
          <a:p>
            <a:pPr marL="0" indent="0">
              <a:buNone/>
            </a:pPr>
            <a:r>
              <a:rPr lang="en-US" sz="1200" dirty="0"/>
              <a:t>  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glGenBuffers</a:t>
            </a:r>
            <a:r>
              <a:rPr lang="en-US" sz="1200" dirty="0"/>
              <a:t>(1, &amp;</a:t>
            </a:r>
            <a:r>
              <a:rPr lang="en-US" sz="1200" dirty="0" err="1"/>
              <a:t>indexBuffer</a:t>
            </a:r>
            <a:r>
              <a:rPr lang="en-US" sz="1200" dirty="0"/>
              <a:t>);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glBindBuffer</a:t>
            </a:r>
            <a:r>
              <a:rPr lang="en-US" sz="1200" dirty="0"/>
              <a:t>(GL_ELEMENT_ARRAY_BUFFER, </a:t>
            </a:r>
            <a:r>
              <a:rPr lang="en-US" sz="1200" dirty="0" err="1"/>
              <a:t>indexBuffer</a:t>
            </a:r>
            <a:r>
              <a:rPr lang="en-US" sz="1200" dirty="0"/>
              <a:t>);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glBufferData</a:t>
            </a:r>
            <a:r>
              <a:rPr lang="en-US" sz="1200" dirty="0"/>
              <a:t>(GL_ELEMENT_ARRAY_BUFFER, </a:t>
            </a:r>
            <a:r>
              <a:rPr lang="en-US" sz="1200" dirty="0" err="1"/>
              <a:t>sizeof</a:t>
            </a:r>
            <a:r>
              <a:rPr lang="en-US" sz="1200" dirty="0"/>
              <a:t>(</a:t>
            </a:r>
            <a:r>
              <a:rPr lang="en-US" sz="1200" dirty="0" err="1"/>
              <a:t>ushort</a:t>
            </a:r>
            <a:r>
              <a:rPr lang="en-US" sz="1200" dirty="0"/>
              <a:t>)*3, </a:t>
            </a:r>
            <a:r>
              <a:rPr lang="en-US" sz="1200" dirty="0" err="1"/>
              <a:t>pindices</a:t>
            </a:r>
            <a:r>
              <a:rPr lang="en-US" sz="1200" dirty="0"/>
              <a:t>, GL_STATIC_DRAW);</a:t>
            </a:r>
          </a:p>
          <a:p>
            <a:pPr marL="0" indent="0">
              <a:buNone/>
            </a:pPr>
            <a:r>
              <a:rPr lang="en-US" sz="1200" dirty="0"/>
              <a:t>  </a:t>
            </a:r>
          </a:p>
          <a:p>
            <a:pPr marL="0" indent="0">
              <a:buNone/>
            </a:pPr>
            <a:r>
              <a:rPr lang="en-US" sz="1200" dirty="0"/>
              <a:t>  //now that GPU allocated memo for the above buffers (via </a:t>
            </a:r>
            <a:r>
              <a:rPr lang="en-US" sz="1200" dirty="0" err="1"/>
              <a:t>glBufferData</a:t>
            </a:r>
            <a:r>
              <a:rPr lang="en-US" sz="1200" dirty="0"/>
              <a:t>), they can be deleted from CPU memory</a:t>
            </a:r>
          </a:p>
          <a:p>
            <a:pPr marL="0" indent="0">
              <a:buNone/>
            </a:pPr>
            <a:r>
              <a:rPr lang="en-US" sz="1200" dirty="0"/>
              <a:t>  //delete [] </a:t>
            </a:r>
            <a:r>
              <a:rPr lang="en-US" sz="1200" dirty="0" err="1"/>
              <a:t>pvertex</a:t>
            </a:r>
            <a:r>
              <a:rPr lang="en-US" sz="1200" dirty="0"/>
              <a:t>; delete [] </a:t>
            </a:r>
            <a:r>
              <a:rPr lang="en-US" sz="1200" dirty="0" err="1"/>
              <a:t>pindices</a:t>
            </a:r>
            <a:r>
              <a:rPr lang="en-US" sz="1200" dirty="0"/>
              <a:t>; //n/a because memory not allocated via new[]</a:t>
            </a:r>
          </a:p>
          <a:p>
            <a:pPr marL="0" indent="0">
              <a:buNone/>
            </a:pPr>
            <a:r>
              <a:rPr lang="en-US" sz="1200" dirty="0"/>
              <a:t>  </a:t>
            </a:r>
          </a:p>
          <a:p>
            <a:pPr marL="0" indent="0">
              <a:buNone/>
            </a:pPr>
            <a:r>
              <a:rPr lang="en-US" sz="1200" dirty="0"/>
              <a:t>  //Define this somewhere in your header file</a:t>
            </a:r>
          </a:p>
          <a:p>
            <a:pPr marL="0" indent="0">
              <a:buNone/>
            </a:pPr>
            <a:r>
              <a:rPr lang="en-US" sz="1200" dirty="0"/>
              <a:t>  define BUFFER_OFFSET(</a:t>
            </a:r>
            <a:r>
              <a:rPr lang="en-US" sz="1200" dirty="0" err="1"/>
              <a:t>i</a:t>
            </a:r>
            <a:r>
              <a:rPr lang="en-US" sz="1200" dirty="0"/>
              <a:t>) ((char *)NULL + (</a:t>
            </a:r>
            <a:r>
              <a:rPr lang="en-US" sz="1200" dirty="0" err="1"/>
              <a:t>i</a:t>
            </a:r>
            <a:r>
              <a:rPr lang="en-US" sz="1200" dirty="0"/>
              <a:t>))</a:t>
            </a:r>
          </a:p>
          <a:p>
            <a:pPr marL="0" indent="0">
              <a:buNone/>
            </a:pPr>
            <a:r>
              <a:rPr lang="en-US" sz="1200" dirty="0"/>
              <a:t>  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glBindBuffer</a:t>
            </a:r>
            <a:r>
              <a:rPr lang="en-US" sz="1200" dirty="0"/>
              <a:t>(GL_ARRAY_BUFFER, </a:t>
            </a:r>
            <a:r>
              <a:rPr lang="en-US" sz="1200" dirty="0" err="1"/>
              <a:t>vertexAttribBuffer</a:t>
            </a:r>
            <a:r>
              <a:rPr lang="en-US" sz="1200" dirty="0"/>
              <a:t>);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glEnableVertexAttribArray</a:t>
            </a:r>
            <a:r>
              <a:rPr lang="en-US" sz="1200" dirty="0"/>
              <a:t>(0);    //We like submitting vertices on stream 0 for no special reason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glVertexAttribPointer</a:t>
            </a:r>
            <a:r>
              <a:rPr lang="en-US" sz="1200" dirty="0"/>
              <a:t>(0, 3, GL_FLOAT, GL_FALSE, </a:t>
            </a:r>
            <a:r>
              <a:rPr lang="en-US" sz="1200" dirty="0" err="1"/>
              <a:t>sizeof</a:t>
            </a:r>
            <a:r>
              <a:rPr lang="en-US" sz="1200" dirty="0"/>
              <a:t>(</a:t>
            </a:r>
            <a:r>
              <a:rPr lang="en-US" sz="1200" dirty="0" err="1"/>
              <a:t>MyVertex</a:t>
            </a:r>
            <a:r>
              <a:rPr lang="en-US" sz="1200" dirty="0"/>
              <a:t>), BUFFER_OFFSET(0));   //The starting point of the VBO, for the vertices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glEnableVertexAttribArray</a:t>
            </a:r>
            <a:r>
              <a:rPr lang="en-US" sz="1200" dirty="0"/>
              <a:t>(1);    //We like submitting </a:t>
            </a:r>
            <a:r>
              <a:rPr lang="en-US" sz="1200" dirty="0" err="1"/>
              <a:t>normals</a:t>
            </a:r>
            <a:r>
              <a:rPr lang="en-US" sz="1200" dirty="0"/>
              <a:t> on stream 1 for no special reason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glVertexAttribPointer</a:t>
            </a:r>
            <a:r>
              <a:rPr lang="en-US" sz="1200" dirty="0"/>
              <a:t>(1, 3, GL_FLOAT, GL_FALSE, </a:t>
            </a:r>
            <a:r>
              <a:rPr lang="en-US" sz="1200" dirty="0" err="1"/>
              <a:t>sizeof</a:t>
            </a:r>
            <a:r>
              <a:rPr lang="en-US" sz="1200" dirty="0"/>
              <a:t>(</a:t>
            </a:r>
            <a:r>
              <a:rPr lang="en-US" sz="1200" dirty="0" err="1"/>
              <a:t>MyVertex</a:t>
            </a:r>
            <a:r>
              <a:rPr lang="en-US" sz="1200" dirty="0"/>
              <a:t>), BUFFER_OFFSET(12));     //The starting point of </a:t>
            </a:r>
            <a:r>
              <a:rPr lang="en-US" sz="1200" dirty="0" err="1"/>
              <a:t>normals</a:t>
            </a:r>
            <a:r>
              <a:rPr lang="en-US" sz="1200" dirty="0"/>
              <a:t>, 12 bytes away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glEnableVertexAttribArray</a:t>
            </a:r>
            <a:r>
              <a:rPr lang="en-US" sz="1200" dirty="0"/>
              <a:t>(2);    //We like submitting </a:t>
            </a:r>
            <a:r>
              <a:rPr lang="en-US" sz="1200" dirty="0" err="1"/>
              <a:t>texcoords</a:t>
            </a:r>
            <a:r>
              <a:rPr lang="en-US" sz="1200" dirty="0"/>
              <a:t> on stream 2 for no special reason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glVertexAttribPointer</a:t>
            </a:r>
            <a:r>
              <a:rPr lang="en-US" sz="1200" dirty="0"/>
              <a:t>(2, 2, GL_FLOAT, GL_FALSE, </a:t>
            </a:r>
            <a:r>
              <a:rPr lang="en-US" sz="1200" dirty="0" err="1"/>
              <a:t>sizeof</a:t>
            </a:r>
            <a:r>
              <a:rPr lang="en-US" sz="1200" dirty="0"/>
              <a:t>(</a:t>
            </a:r>
            <a:r>
              <a:rPr lang="en-US" sz="1200" dirty="0" err="1"/>
              <a:t>MyVertex</a:t>
            </a:r>
            <a:r>
              <a:rPr lang="en-US" sz="1200" dirty="0"/>
              <a:t>), BUFFER_OFFSET(24));   //The starting point of </a:t>
            </a:r>
            <a:r>
              <a:rPr lang="en-US" sz="1200" dirty="0" err="1"/>
              <a:t>texcoords</a:t>
            </a:r>
            <a:r>
              <a:rPr lang="en-US" sz="1200" dirty="0"/>
              <a:t>, 24 bytes away</a:t>
            </a:r>
          </a:p>
          <a:p>
            <a:pPr marL="0" indent="0">
              <a:buNone/>
            </a:pPr>
            <a:r>
              <a:rPr lang="en-US" sz="1200" dirty="0"/>
              <a:t>  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glBindBuffer</a:t>
            </a:r>
            <a:r>
              <a:rPr lang="en-US" sz="1200" dirty="0"/>
              <a:t>(GL_ELEMENT_ARRAY_BUFFER, </a:t>
            </a:r>
            <a:r>
              <a:rPr lang="en-US" sz="1200" dirty="0" err="1"/>
              <a:t>indexBuffer</a:t>
            </a:r>
            <a:r>
              <a:rPr lang="en-US" sz="1200" dirty="0"/>
              <a:t>);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err="1"/>
              <a:t>glDrawElements</a:t>
            </a:r>
            <a:r>
              <a:rPr lang="en-US" sz="1200" dirty="0"/>
              <a:t>(GL_TRIANGLES, 3, GL_UNSIGNED_SHORT, BUFFER_OFFSET(0));   //The starting point of the IBO</a:t>
            </a:r>
          </a:p>
          <a:p>
            <a:pPr marL="0" indent="0">
              <a:buNone/>
            </a:pPr>
            <a:r>
              <a:rPr lang="en-US" sz="1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579606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Drawing an Armadillo model comprised of 212574 triangles at four distinct locations (resulting in a total of 850296 triangles):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86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901832"/>
            <a:ext cx="4343400" cy="346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838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AMD Mobility Radeon HD4650 and at resolution 640x480:</a:t>
            </a:r>
          </a:p>
          <a:p>
            <a:pPr lvl="1"/>
            <a:r>
              <a:rPr lang="en-US" dirty="0"/>
              <a:t>Using VBOs the frame rate was about </a:t>
            </a:r>
            <a:r>
              <a:rPr lang="en-US" dirty="0">
                <a:solidFill>
                  <a:srgbClr val="C00000"/>
                </a:solidFill>
              </a:rPr>
              <a:t>100 FPS</a:t>
            </a:r>
          </a:p>
          <a:p>
            <a:pPr lvl="1"/>
            <a:r>
              <a:rPr lang="en-US" dirty="0"/>
              <a:t>Using client-side </a:t>
            </a:r>
            <a:r>
              <a:rPr lang="en-US" dirty="0" err="1"/>
              <a:t>glDrawElements</a:t>
            </a:r>
            <a:r>
              <a:rPr lang="en-US" dirty="0"/>
              <a:t>, the frame rate was about </a:t>
            </a:r>
            <a:r>
              <a:rPr lang="en-US" dirty="0">
                <a:solidFill>
                  <a:srgbClr val="C00000"/>
                </a:solidFill>
              </a:rPr>
              <a:t>20 FPS</a:t>
            </a:r>
          </a:p>
          <a:p>
            <a:r>
              <a:rPr lang="en-US" dirty="0"/>
              <a:t>Therefore, almost all modern games use VBOs for drawing complex models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2062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gluPerspective</a:t>
            </a:r>
            <a:r>
              <a:rPr lang="en-US" dirty="0"/>
              <a:t> Parameters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88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Along with </a:t>
            </a:r>
            <a:r>
              <a:rPr lang="en-US" dirty="0" err="1"/>
              <a:t>gluLookAt</a:t>
            </a:r>
            <a:r>
              <a:rPr lang="en-US" dirty="0"/>
              <a:t>(), control the projection as shown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1600200"/>
            <a:ext cx="4191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267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gluPerspective</a:t>
            </a:r>
            <a:r>
              <a:rPr lang="en-US" dirty="0"/>
              <a:t> Parameters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89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Filed of view angle updates viewing frustum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1600200"/>
            <a:ext cx="4191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84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vs CPU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GPUs have a larger number of ALUs allowing for data parallelism: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4015"/>
            <a:ext cx="6669881" cy="342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200" y="5258616"/>
            <a:ext cx="7239000" cy="913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6236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gluPerspective</a:t>
            </a:r>
            <a:r>
              <a:rPr lang="en-US" dirty="0"/>
              <a:t> Parameters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90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Aspect ratio of width to height; should match viewport ratio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737" y="1600200"/>
            <a:ext cx="42005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154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gluPerspective</a:t>
            </a:r>
            <a:r>
              <a:rPr lang="en-US" dirty="0"/>
              <a:t> Parameters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91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Distance between eye and near plane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737" y="1604962"/>
            <a:ext cx="4200525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137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gluPerspective</a:t>
            </a:r>
            <a:r>
              <a:rPr lang="en-US" dirty="0"/>
              <a:t> Parameters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92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Distance between eye and far plane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1600200"/>
            <a:ext cx="4191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811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Transformations in OpenGL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classic OpenGL, transformations are performed using three commands: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These commands effect the current matrix</a:t>
            </a:r>
          </a:p>
          <a:p>
            <a:r>
              <a:rPr lang="en-US" dirty="0"/>
              <a:t>Therefore the current matrix should be set as </a:t>
            </a:r>
            <a:r>
              <a:rPr lang="en-US" b="1" dirty="0"/>
              <a:t>GL_MODELVIEW</a:t>
            </a:r>
            <a:r>
              <a:rPr lang="en-US" dirty="0"/>
              <a:t> before calling these commands</a:t>
            </a:r>
          </a:p>
          <a:p>
            <a:r>
              <a:rPr lang="en-US" dirty="0"/>
              <a:t>Note that </a:t>
            </a:r>
            <a:r>
              <a:rPr lang="en-US" dirty="0">
                <a:solidFill>
                  <a:srgbClr val="C00000"/>
                </a:solidFill>
              </a:rPr>
              <a:t>angle</a:t>
            </a:r>
            <a:r>
              <a:rPr lang="en-US" dirty="0"/>
              <a:t> is in degrees (not radians)!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93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62" y="2828925"/>
            <a:ext cx="57816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0263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Transformations in OpenGL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Transformations apply in the </a:t>
            </a:r>
            <a:r>
              <a:rPr lang="en-US" dirty="0">
                <a:solidFill>
                  <a:srgbClr val="C00000"/>
                </a:solidFill>
              </a:rPr>
              <a:t>reverse order</a:t>
            </a:r>
          </a:p>
          <a:p>
            <a:r>
              <a:rPr lang="en-US" dirty="0"/>
              <a:t>The command closest to the </a:t>
            </a:r>
            <a:r>
              <a:rPr lang="en-US" i="1" dirty="0"/>
              <a:t>draw </a:t>
            </a:r>
            <a:r>
              <a:rPr lang="en-US" dirty="0"/>
              <a:t>call takes effect first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Here, the cube is first scaled, then rotated, and finally translated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94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87" y="2667000"/>
            <a:ext cx="583882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057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Transformations in OpenGL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Transformations keep effecting the current matrix</a:t>
            </a:r>
          </a:p>
          <a:p>
            <a:r>
              <a:rPr lang="en-US" dirty="0"/>
              <a:t>If you want to draw an object at the same position at each frame you need to reset the matrix to identity: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Otherwise your object will quickly disappear!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95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057525"/>
            <a:ext cx="5781675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254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Transformations in OpenGL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OpenGL, we do not specify a camera position</a:t>
            </a:r>
          </a:p>
          <a:p>
            <a:r>
              <a:rPr lang="en-US" dirty="0"/>
              <a:t>It is assumed that the camera is at </a:t>
            </a:r>
            <a:r>
              <a:rPr lang="en-US" b="1" dirty="0"/>
              <a:t>(0, 0, 0) </a:t>
            </a:r>
            <a:r>
              <a:rPr lang="en-US" dirty="0"/>
              <a:t>and looking down the </a:t>
            </a:r>
            <a:r>
              <a:rPr lang="en-US" b="1" dirty="0"/>
              <a:t>negative z</a:t>
            </a:r>
            <a:r>
              <a:rPr lang="en-US" dirty="0"/>
              <a:t> axis</a:t>
            </a:r>
          </a:p>
          <a:p>
            <a:r>
              <a:rPr lang="en-US" dirty="0"/>
              <a:t>You can view a </a:t>
            </a:r>
            <a:r>
              <a:rPr lang="en-US" dirty="0" err="1"/>
              <a:t>modelview</a:t>
            </a:r>
            <a:r>
              <a:rPr lang="en-US" dirty="0"/>
              <a:t> transformation in two ways:</a:t>
            </a:r>
          </a:p>
          <a:p>
            <a:pPr lvl="1"/>
            <a:r>
              <a:rPr lang="en-US" dirty="0"/>
              <a:t>Transform all objects drawn after the transformation by keeping the camera fixed</a:t>
            </a:r>
          </a:p>
          <a:p>
            <a:pPr lvl="1"/>
            <a:r>
              <a:rPr lang="en-US" dirty="0"/>
              <a:t>Transform the camera (i.e. coordinate system) by the opposite transformations by keeping the objects fixed</a:t>
            </a:r>
          </a:p>
          <a:p>
            <a:r>
              <a:rPr lang="en-US" dirty="0"/>
              <a:t>In reality, objects are transformed but both would produce the same result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9866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Transformations in OpenGL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we have an object at (0, 0, 4):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97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603540" y="2168860"/>
            <a:ext cx="1880592" cy="1436343"/>
            <a:chOff x="3591508" y="2168860"/>
            <a:chExt cx="1880592" cy="1436343"/>
          </a:xfrm>
        </p:grpSpPr>
        <p:sp>
          <p:nvSpPr>
            <p:cNvPr id="6" name="Oval 5"/>
            <p:cNvSpPr/>
            <p:nvPr/>
          </p:nvSpPr>
          <p:spPr>
            <a:xfrm>
              <a:off x="3591508" y="2886778"/>
              <a:ext cx="152400" cy="1524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510326" y="2900909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228588" y="2426888"/>
              <a:ext cx="1012304" cy="906132"/>
              <a:chOff x="3635896" y="3609020"/>
              <a:chExt cx="1012304" cy="906132"/>
            </a:xfrm>
          </p:grpSpPr>
          <p:cxnSp>
            <p:nvCxnSpPr>
              <p:cNvPr id="11" name="Straight Arrow Connector 10"/>
              <p:cNvCxnSpPr/>
              <p:nvPr/>
            </p:nvCxnSpPr>
            <p:spPr>
              <a:xfrm>
                <a:off x="3995936" y="4149080"/>
                <a:ext cx="65226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V="1">
                <a:off x="4005436" y="3609020"/>
                <a:ext cx="0" cy="5400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3635896" y="4149080"/>
                <a:ext cx="366072" cy="3660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5095074" y="2610845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-z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33300" y="323587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1741" y="216886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066929" y="4010590"/>
            <a:ext cx="2929007" cy="2191773"/>
            <a:chOff x="1066929" y="4010590"/>
            <a:chExt cx="2929007" cy="2191773"/>
          </a:xfrm>
        </p:grpSpPr>
        <p:grpSp>
          <p:nvGrpSpPr>
            <p:cNvPr id="32" name="Group 31"/>
            <p:cNvGrpSpPr/>
            <p:nvPr/>
          </p:nvGrpSpPr>
          <p:grpSpPr>
            <a:xfrm>
              <a:off x="1792910" y="4441021"/>
              <a:ext cx="1338800" cy="1761342"/>
              <a:chOff x="4133300" y="2168860"/>
              <a:chExt cx="1338800" cy="1761342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4498294" y="3777802"/>
                <a:ext cx="152400" cy="1524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510326" y="2900909"/>
                <a:ext cx="152400" cy="1524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4228588" y="2426888"/>
                <a:ext cx="1012304" cy="906132"/>
                <a:chOff x="3635896" y="3609020"/>
                <a:chExt cx="1012304" cy="906132"/>
              </a:xfrm>
            </p:grpSpPr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3995936" y="4149080"/>
                  <a:ext cx="65226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 flipV="1">
                  <a:off x="4005436" y="3609020"/>
                  <a:ext cx="0" cy="54006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flipH="1">
                  <a:off x="3635896" y="4149080"/>
                  <a:ext cx="366072" cy="36607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TextBox 35"/>
              <p:cNvSpPr txBox="1"/>
              <p:nvPr/>
            </p:nvSpPr>
            <p:spPr>
              <a:xfrm>
                <a:off x="5095074" y="2610845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-z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133300" y="3235871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x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571741" y="216886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y</a:t>
                </a: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1066929" y="4010590"/>
              <a:ext cx="2929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Apply </a:t>
              </a:r>
              <a:r>
                <a:rPr lang="en-US" dirty="0" err="1"/>
                <a:t>glRotatef</a:t>
              </a:r>
              <a:r>
                <a:rPr lang="en-US" dirty="0"/>
                <a:t>(90, 1, 0, 0)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349641" y="4005064"/>
            <a:ext cx="2894767" cy="2191773"/>
            <a:chOff x="5349641" y="4005064"/>
            <a:chExt cx="2894767" cy="2191773"/>
          </a:xfrm>
        </p:grpSpPr>
        <p:grpSp>
          <p:nvGrpSpPr>
            <p:cNvPr id="43" name="Group 42"/>
            <p:cNvGrpSpPr/>
            <p:nvPr/>
          </p:nvGrpSpPr>
          <p:grpSpPr>
            <a:xfrm>
              <a:off x="5830376" y="4435495"/>
              <a:ext cx="1656184" cy="1761342"/>
              <a:chOff x="4133300" y="2168860"/>
              <a:chExt cx="1656184" cy="1761342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5637084" y="3777802"/>
                <a:ext cx="152400" cy="1524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510326" y="2900909"/>
                <a:ext cx="152400" cy="1524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4228588" y="2426888"/>
                <a:ext cx="1012304" cy="906132"/>
                <a:chOff x="3635896" y="3609020"/>
                <a:chExt cx="1012304" cy="906132"/>
              </a:xfrm>
            </p:grpSpPr>
            <p:cxnSp>
              <p:nvCxnSpPr>
                <p:cNvPr id="50" name="Straight Arrow Connector 49"/>
                <p:cNvCxnSpPr/>
                <p:nvPr/>
              </p:nvCxnSpPr>
              <p:spPr>
                <a:xfrm>
                  <a:off x="3995936" y="4149080"/>
                  <a:ext cx="65226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/>
                <p:cNvCxnSpPr/>
                <p:nvPr/>
              </p:nvCxnSpPr>
              <p:spPr>
                <a:xfrm flipV="1">
                  <a:off x="4005436" y="3609020"/>
                  <a:ext cx="0" cy="54006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/>
                <p:cNvCxnSpPr/>
                <p:nvPr/>
              </p:nvCxnSpPr>
              <p:spPr>
                <a:xfrm flipH="1">
                  <a:off x="3635896" y="4149080"/>
                  <a:ext cx="366072" cy="36607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TextBox 46"/>
              <p:cNvSpPr txBox="1"/>
              <p:nvPr/>
            </p:nvSpPr>
            <p:spPr>
              <a:xfrm>
                <a:off x="5095074" y="2610845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-z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133300" y="3235871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x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571741" y="216886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y</a:t>
                </a: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5349641" y="4005064"/>
              <a:ext cx="2894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Apply </a:t>
              </a:r>
              <a:r>
                <a:rPr lang="en-US" dirty="0" err="1"/>
                <a:t>glTranslatef</a:t>
              </a:r>
              <a:r>
                <a:rPr lang="en-US" dirty="0"/>
                <a:t>(0, 0, -5)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623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Transformations in OpenGL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imagine applying the opposite to the camera (i.e. coordinate system):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98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53284" y="3592725"/>
            <a:ext cx="3005951" cy="2140531"/>
            <a:chOff x="1066929" y="4010590"/>
            <a:chExt cx="3005951" cy="2140531"/>
          </a:xfrm>
        </p:grpSpPr>
        <p:grpSp>
          <p:nvGrpSpPr>
            <p:cNvPr id="9" name="Group 8"/>
            <p:cNvGrpSpPr/>
            <p:nvPr/>
          </p:nvGrpSpPr>
          <p:grpSpPr>
            <a:xfrm>
              <a:off x="1807819" y="4613617"/>
              <a:ext cx="1762328" cy="1537504"/>
              <a:chOff x="1807819" y="4613617"/>
              <a:chExt cx="1762328" cy="1537504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1807819" y="5155258"/>
                <a:ext cx="152400" cy="1524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26637" y="5169389"/>
                <a:ext cx="152400" cy="1524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 rot="5400000">
                <a:off x="2376614" y="4930086"/>
                <a:ext cx="1012304" cy="906132"/>
                <a:chOff x="3635896" y="3609020"/>
                <a:chExt cx="1012304" cy="906132"/>
              </a:xfrm>
            </p:grpSpPr>
            <p:cxnSp>
              <p:nvCxnSpPr>
                <p:cNvPr id="11" name="Straight Arrow Connector 10"/>
                <p:cNvCxnSpPr/>
                <p:nvPr/>
              </p:nvCxnSpPr>
              <p:spPr>
                <a:xfrm>
                  <a:off x="3995936" y="4149080"/>
                  <a:ext cx="65226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/>
                <p:nvPr/>
              </p:nvCxnSpPr>
              <p:spPr>
                <a:xfrm flipV="1">
                  <a:off x="4005436" y="3609020"/>
                  <a:ext cx="0" cy="54006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 flipH="1">
                  <a:off x="3635896" y="4149080"/>
                  <a:ext cx="366072" cy="36607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7"/>
              <p:cNvSpPr txBox="1"/>
              <p:nvPr/>
            </p:nvSpPr>
            <p:spPr>
              <a:xfrm>
                <a:off x="2788052" y="5781789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-z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196394" y="4613617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x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270065" y="4940211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y</a:t>
                </a: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1066929" y="4010590"/>
              <a:ext cx="3005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Apply </a:t>
              </a:r>
              <a:r>
                <a:rPr lang="en-US" dirty="0" err="1"/>
                <a:t>glRotatef</a:t>
              </a:r>
              <a:r>
                <a:rPr lang="en-US" b="1" dirty="0"/>
                <a:t>(-90</a:t>
              </a:r>
              <a:r>
                <a:rPr lang="en-US" dirty="0"/>
                <a:t>, 1, 0, 0)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299177" y="2497787"/>
            <a:ext cx="2894767" cy="2392006"/>
            <a:chOff x="5349641" y="2915652"/>
            <a:chExt cx="2894767" cy="2392006"/>
          </a:xfrm>
        </p:grpSpPr>
        <p:sp>
          <p:nvSpPr>
            <p:cNvPr id="53" name="TextBox 52"/>
            <p:cNvSpPr txBox="1"/>
            <p:nvPr/>
          </p:nvSpPr>
          <p:spPr>
            <a:xfrm>
              <a:off x="5349641" y="2915652"/>
              <a:ext cx="2894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Apply </a:t>
              </a:r>
              <a:r>
                <a:rPr lang="en-US" dirty="0" err="1"/>
                <a:t>glTranslatef</a:t>
              </a:r>
              <a:r>
                <a:rPr lang="en-US" dirty="0"/>
                <a:t>(0, 0, </a:t>
              </a:r>
              <a:r>
                <a:rPr lang="en-US" b="1" dirty="0"/>
                <a:t>5</a:t>
              </a:r>
              <a:r>
                <a:rPr lang="en-US" dirty="0"/>
                <a:t>)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5906016" y="5155258"/>
              <a:ext cx="152400" cy="1524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6824834" y="3984772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>
            <a:xfrm rot="5400000">
              <a:off x="6474811" y="3745469"/>
              <a:ext cx="1012304" cy="906132"/>
              <a:chOff x="3635896" y="3609020"/>
              <a:chExt cx="1012304" cy="906132"/>
            </a:xfrm>
          </p:grpSpPr>
          <p:cxnSp>
            <p:nvCxnSpPr>
              <p:cNvPr id="63" name="Straight Arrow Connector 62"/>
              <p:cNvCxnSpPr/>
              <p:nvPr/>
            </p:nvCxnSpPr>
            <p:spPr>
              <a:xfrm>
                <a:off x="3995936" y="4149080"/>
                <a:ext cx="65226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 flipV="1">
                <a:off x="4005436" y="3609020"/>
                <a:ext cx="0" cy="5400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 flipH="1">
                <a:off x="3635896" y="4149080"/>
                <a:ext cx="366072" cy="3660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/>
            <p:cNvSpPr txBox="1"/>
            <p:nvPr/>
          </p:nvSpPr>
          <p:spPr>
            <a:xfrm>
              <a:off x="6886249" y="4597172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-z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294591" y="34290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68262" y="375559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494023" y="3263163"/>
            <a:ext cx="1858397" cy="2191773"/>
            <a:chOff x="5628163" y="4005064"/>
            <a:chExt cx="1858397" cy="2191773"/>
          </a:xfrm>
        </p:grpSpPr>
        <p:grpSp>
          <p:nvGrpSpPr>
            <p:cNvPr id="67" name="Group 66"/>
            <p:cNvGrpSpPr/>
            <p:nvPr/>
          </p:nvGrpSpPr>
          <p:grpSpPr>
            <a:xfrm>
              <a:off x="5830376" y="4435495"/>
              <a:ext cx="1656184" cy="1761342"/>
              <a:chOff x="4133300" y="2168860"/>
              <a:chExt cx="1656184" cy="1761342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5637084" y="3777802"/>
                <a:ext cx="152400" cy="1524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510326" y="2900909"/>
                <a:ext cx="152400" cy="1524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4228588" y="2426888"/>
                <a:ext cx="1012304" cy="906132"/>
                <a:chOff x="3635896" y="3609020"/>
                <a:chExt cx="1012304" cy="906132"/>
              </a:xfrm>
            </p:grpSpPr>
            <p:cxnSp>
              <p:nvCxnSpPr>
                <p:cNvPr id="75" name="Straight Arrow Connector 74"/>
                <p:cNvCxnSpPr/>
                <p:nvPr/>
              </p:nvCxnSpPr>
              <p:spPr>
                <a:xfrm>
                  <a:off x="3995936" y="4149080"/>
                  <a:ext cx="65226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/>
                <p:cNvCxnSpPr/>
                <p:nvPr/>
              </p:nvCxnSpPr>
              <p:spPr>
                <a:xfrm flipV="1">
                  <a:off x="4005436" y="3609020"/>
                  <a:ext cx="0" cy="54006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/>
                <p:cNvCxnSpPr/>
                <p:nvPr/>
              </p:nvCxnSpPr>
              <p:spPr>
                <a:xfrm flipH="1">
                  <a:off x="3635896" y="4149080"/>
                  <a:ext cx="366072" cy="36607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TextBox 71"/>
              <p:cNvSpPr txBox="1"/>
              <p:nvPr/>
            </p:nvSpPr>
            <p:spPr>
              <a:xfrm>
                <a:off x="5095074" y="2610845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-z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4133300" y="3235871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x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4571741" y="216886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y</a:t>
                </a: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5628163" y="4005064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Original result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751760" y="5538169"/>
            <a:ext cx="4108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object position w.r.t. the camera</a:t>
            </a:r>
          </a:p>
          <a:p>
            <a:r>
              <a:rPr lang="en-US" dirty="0"/>
              <a:t>is exactly the same in these two cases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3938494" y="3645647"/>
            <a:ext cx="902448" cy="11713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7156314" y="4497417"/>
            <a:ext cx="1121098" cy="881407"/>
          </a:xfrm>
          <a:prstGeom prst="line">
            <a:avLst/>
          </a:prstGeom>
          <a:ln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72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Transformations in OpenGL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dirty="0">
                <a:hlinkClick r:id="rId2"/>
              </a:rPr>
              <a:t>http://user.ceng.metu.edu.tr/~ys/ceng477-gfx/OpenGL/</a:t>
            </a:r>
            <a:r>
              <a:rPr lang="en-US" dirty="0"/>
              <a:t> for complete Transformations examples in OpenGL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CENG 477 – Computer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52910"/>
      </p:ext>
    </p:extLst>
  </p:cSld>
  <p:clrMapOvr>
    <a:masterClrMapping/>
  </p:clrMapOvr>
</p:sld>
</file>

<file path=ppt/theme/theme1.xml><?xml version="1.0" encoding="utf-8"?>
<a:theme xmlns:a="http://schemas.openxmlformats.org/drawingml/2006/main" name="1_metu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Benton">
      <a:majorFont>
        <a:latin typeface="BentonSansTRUMed"/>
        <a:ea typeface=""/>
        <a:cs typeface=""/>
      </a:majorFont>
      <a:minorFont>
        <a:latin typeface="BentonSansTRURe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5619</TotalTime>
  <Words>14158</Words>
  <Application>Microsoft Macintosh PowerPoint</Application>
  <PresentationFormat>On-screen Show (4:3)</PresentationFormat>
  <Paragraphs>2477</Paragraphs>
  <Slides>221</Slides>
  <Notes>67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221</vt:i4>
      </vt:variant>
    </vt:vector>
  </HeadingPairs>
  <TitlesOfParts>
    <vt:vector size="240" baseType="lpstr">
      <vt:lpstr>굴림</vt:lpstr>
      <vt:lpstr>宋体</vt:lpstr>
      <vt:lpstr>ヒラギノ明朝 ProN W3</vt:lpstr>
      <vt:lpstr>Arial</vt:lpstr>
      <vt:lpstr>BentonSansTRUMed</vt:lpstr>
      <vt:lpstr>BentonSansTRUReg</vt:lpstr>
      <vt:lpstr>Calibri</vt:lpstr>
      <vt:lpstr>Constantia</vt:lpstr>
      <vt:lpstr>Courier</vt:lpstr>
      <vt:lpstr>Courier New</vt:lpstr>
      <vt:lpstr>Gill Sans MT</vt:lpstr>
      <vt:lpstr>Hoefler Text</vt:lpstr>
      <vt:lpstr>HY엽서L</vt:lpstr>
      <vt:lpstr>Lucida Grande</vt:lpstr>
      <vt:lpstr>Times</vt:lpstr>
      <vt:lpstr>Times New Roman</vt:lpstr>
      <vt:lpstr>Trebuchet MS</vt:lpstr>
      <vt:lpstr>Wingdings</vt:lpstr>
      <vt:lpstr>1_metu</vt:lpstr>
      <vt:lpstr>CENG 477 Introduction to Computer Graphics</vt:lpstr>
      <vt:lpstr>Introduction</vt:lpstr>
      <vt:lpstr>Graphics Hardware (GH)</vt:lpstr>
      <vt:lpstr>Graphics Processing Unit (GPU)</vt:lpstr>
      <vt:lpstr>GPGPU</vt:lpstr>
      <vt:lpstr>GPU Architecture</vt:lpstr>
      <vt:lpstr>GPU Parallelism</vt:lpstr>
      <vt:lpstr>GPU Parallelism</vt:lpstr>
      <vt:lpstr>GPU vs CPU</vt:lpstr>
      <vt:lpstr>GPU vs CPU</vt:lpstr>
      <vt:lpstr>Overall GPU Architecture</vt:lpstr>
      <vt:lpstr>GPU Data Flow Model</vt:lpstr>
      <vt:lpstr>GPU Data Flow Model</vt:lpstr>
      <vt:lpstr>GPU Data Flow Model</vt:lpstr>
      <vt:lpstr>User Program</vt:lpstr>
      <vt:lpstr>Opening a Window</vt:lpstr>
      <vt:lpstr>Double Buffering</vt:lpstr>
      <vt:lpstr>Double Buffering</vt:lpstr>
      <vt:lpstr>Double Buffering</vt:lpstr>
      <vt:lpstr>Managing User Interaction</vt:lpstr>
      <vt:lpstr>Managing User Interaction</vt:lpstr>
      <vt:lpstr>Managing User Interaction</vt:lpstr>
      <vt:lpstr>Displaying/Resizing the Window</vt:lpstr>
      <vt:lpstr>Displaying/Resizing the Window</vt:lpstr>
      <vt:lpstr>Rendering Each Frame</vt:lpstr>
      <vt:lpstr>Rendering Each Frame</vt:lpstr>
      <vt:lpstr>Animation</vt:lpstr>
      <vt:lpstr>Sending Geometry Data</vt:lpstr>
      <vt:lpstr>Sending Geometry Data</vt:lpstr>
      <vt:lpstr>Sending Geometry Data</vt:lpstr>
      <vt:lpstr>Sending Geometry Data</vt:lpstr>
      <vt:lpstr>Sending Geometry Data</vt:lpstr>
      <vt:lpstr>Winding Order</vt:lpstr>
      <vt:lpstr>Winding Order</vt:lpstr>
      <vt:lpstr>Graphics State</vt:lpstr>
      <vt:lpstr>Graphics State</vt:lpstr>
      <vt:lpstr>Graphics State</vt:lpstr>
      <vt:lpstr>A Complete Sample Code</vt:lpstr>
      <vt:lpstr>A Complete Sample Code</vt:lpstr>
      <vt:lpstr>A Complete Sample Code</vt:lpstr>
      <vt:lpstr>A Complete Sample Code</vt:lpstr>
      <vt:lpstr>Coordinate Systems</vt:lpstr>
      <vt:lpstr>OpenGL Camera</vt:lpstr>
      <vt:lpstr>Orthographic Viewing</vt:lpstr>
      <vt:lpstr>Projection and Matrix Mode</vt:lpstr>
      <vt:lpstr>2- and 3-D Viewing</vt:lpstr>
      <vt:lpstr>Color and State</vt:lpstr>
      <vt:lpstr>Smooth Color</vt:lpstr>
      <vt:lpstr>Viewport</vt:lpstr>
      <vt:lpstr>A Complete Example</vt:lpstr>
      <vt:lpstr>A Complete Example</vt:lpstr>
      <vt:lpstr>A Complete Example</vt:lpstr>
      <vt:lpstr>A Complete Example</vt:lpstr>
      <vt:lpstr>A Complete Example</vt:lpstr>
      <vt:lpstr>A Complete Example</vt:lpstr>
      <vt:lpstr>A Complete Example</vt:lpstr>
      <vt:lpstr>A Complete Example</vt:lpstr>
      <vt:lpstr>A Complete Example</vt:lpstr>
      <vt:lpstr>A Complete Example</vt:lpstr>
      <vt:lpstr>A Complete Example</vt:lpstr>
      <vt:lpstr>A Complete Example</vt:lpstr>
      <vt:lpstr>A Complete Example</vt:lpstr>
      <vt:lpstr>A Complete Example</vt:lpstr>
      <vt:lpstr>Sending Geometry Data</vt:lpstr>
      <vt:lpstr>Vertex Arrays</vt:lpstr>
      <vt:lpstr>Vertex Arrays</vt:lpstr>
      <vt:lpstr>Vertex Arrays</vt:lpstr>
      <vt:lpstr>Vertex Arrays</vt:lpstr>
      <vt:lpstr>Drawing with Vertex Arrays</vt:lpstr>
      <vt:lpstr>Drawing with Vertex Arrays</vt:lpstr>
      <vt:lpstr>Vertex Arrays Example</vt:lpstr>
      <vt:lpstr>Vertex Arrays Example</vt:lpstr>
      <vt:lpstr>Vertex Arrays Example</vt:lpstr>
      <vt:lpstr>Vertex Arrays Example</vt:lpstr>
      <vt:lpstr>Drawing with Vertex Arrays</vt:lpstr>
      <vt:lpstr>Vertex Buffer Objects</vt:lpstr>
      <vt:lpstr>Vertex Buffer Objects</vt:lpstr>
      <vt:lpstr>Vertex Buffer Objects</vt:lpstr>
      <vt:lpstr>Vertex Buffer Objects</vt:lpstr>
      <vt:lpstr>Vertex Buffer Objects</vt:lpstr>
      <vt:lpstr>Vertex Buffer Objects</vt:lpstr>
      <vt:lpstr>Vertex Buffer Objects</vt:lpstr>
      <vt:lpstr>Vertex Buffer Objects</vt:lpstr>
      <vt:lpstr>A Complete VBO Example</vt:lpstr>
      <vt:lpstr>A Complete VBO Example</vt:lpstr>
      <vt:lpstr>Performance Comparison</vt:lpstr>
      <vt:lpstr>Performance Comparison</vt:lpstr>
      <vt:lpstr>gluPerspective Parameters</vt:lpstr>
      <vt:lpstr>gluPerspective Parameters</vt:lpstr>
      <vt:lpstr>gluPerspective Parameters</vt:lpstr>
      <vt:lpstr>gluPerspective Parameters</vt:lpstr>
      <vt:lpstr>gluPerspective Parameters</vt:lpstr>
      <vt:lpstr>Transformations in OpenGL</vt:lpstr>
      <vt:lpstr>Transformations in OpenGL</vt:lpstr>
      <vt:lpstr>Transformations in OpenGL</vt:lpstr>
      <vt:lpstr>Transformations in OpenGL</vt:lpstr>
      <vt:lpstr>Transformations in OpenGL</vt:lpstr>
      <vt:lpstr>Transformations in OpenGL</vt:lpstr>
      <vt:lpstr>Transformations in OpenGL</vt:lpstr>
      <vt:lpstr>Shaders</vt:lpstr>
      <vt:lpstr>Shaders</vt:lpstr>
      <vt:lpstr>PowerPoint Presentation</vt:lpstr>
      <vt:lpstr>PowerPoint Presentation</vt:lpstr>
      <vt:lpstr>GPU Parallelism</vt:lpstr>
      <vt:lpstr>GPU Parallelism</vt:lpstr>
      <vt:lpstr>GPU vs CPU</vt:lpstr>
      <vt:lpstr>GPU vs CPU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Shaders</vt:lpstr>
      <vt:lpstr>Shaders</vt:lpstr>
      <vt:lpstr>Toon Shading</vt:lpstr>
      <vt:lpstr>Toon Shading Example I</vt:lpstr>
      <vt:lpstr>Toon Shading Example II</vt:lpstr>
      <vt:lpstr>Shading languages</vt:lpstr>
      <vt:lpstr>Vertex shader – inputs and outputs</vt:lpstr>
      <vt:lpstr>Fragment shader – inputs and outputs</vt:lpstr>
      <vt:lpstr>Vertex Shader</vt:lpstr>
      <vt:lpstr>Fragment Shader</vt:lpstr>
      <vt:lpstr>How do the shaders communicate?</vt:lpstr>
      <vt:lpstr>What happens when you install a shader?</vt:lpstr>
      <vt:lpstr>How to install a shader?</vt:lpstr>
      <vt:lpstr>How to install a shader?</vt:lpstr>
      <vt:lpstr>What are we targeting?</vt:lpstr>
      <vt:lpstr>Vertex Shaders</vt:lpstr>
      <vt:lpstr>Fragment Shaders</vt:lpstr>
      <vt:lpstr>Cool Shader Outputs</vt:lpstr>
      <vt:lpstr>Cool Shader Outputs</vt:lpstr>
      <vt:lpstr>PowerPoint Presentation</vt:lpstr>
      <vt:lpstr>Cool Shader Outputs</vt:lpstr>
      <vt:lpstr>More Shader Examples:  ambient lighting</vt:lpstr>
      <vt:lpstr>Ambient lighting</vt:lpstr>
      <vt:lpstr>Diffuse lighting</vt:lpstr>
      <vt:lpstr>Diffuse lighting</vt:lpstr>
      <vt:lpstr>More Shader Examples:  moving vertices via vertex shader</vt:lpstr>
      <vt:lpstr>More Shader Examples:  RGB Cube</vt:lpstr>
      <vt:lpstr>More Shader Examples:  RGB Cube</vt:lpstr>
      <vt:lpstr>Interesting Questions</vt:lpstr>
      <vt:lpstr>Interesting Questions Answered</vt:lpstr>
      <vt:lpstr>GLSL</vt:lpstr>
      <vt:lpstr>GLSL</vt:lpstr>
      <vt:lpstr>GLSL – design goals</vt:lpstr>
      <vt:lpstr>GLSL</vt:lpstr>
      <vt:lpstr>GLSL</vt:lpstr>
      <vt:lpstr>GLSL</vt:lpstr>
      <vt:lpstr>The GLSL API</vt:lpstr>
      <vt:lpstr>Process Overview</vt:lpstr>
      <vt:lpstr>Process Overview</vt:lpstr>
      <vt:lpstr>PowerPoint Presentation</vt:lpstr>
      <vt:lpstr>Debugging</vt:lpstr>
      <vt:lpstr>GLSL Syntax: in/ out/ uniform</vt:lpstr>
      <vt:lpstr>GLSL Syntax: in/ out/ uniform</vt:lpstr>
      <vt:lpstr>GLSL Syntax</vt:lpstr>
      <vt:lpstr>A Simple Vertex Shader</vt:lpstr>
      <vt:lpstr>A Simple Fragment Shader</vt:lpstr>
      <vt:lpstr>Vertex Shader</vt:lpstr>
      <vt:lpstr>Fragment Shader Execution Model</vt:lpstr>
      <vt:lpstr>GLSL Data Types</vt:lpstr>
      <vt:lpstr>GLSL Qualifiers</vt:lpstr>
      <vt:lpstr>Attribute Qualifier</vt:lpstr>
      <vt:lpstr>Uniform Qualifier</vt:lpstr>
      <vt:lpstr>Uniforms</vt:lpstr>
      <vt:lpstr>Varying Qualifier</vt:lpstr>
      <vt:lpstr>GLSL Syntax: Vectors </vt:lpstr>
      <vt:lpstr>Swizzling and Selection</vt:lpstr>
      <vt:lpstr>GLSL Syntax: Matrices</vt:lpstr>
      <vt:lpstr>GLSL Syntax: Matrices</vt:lpstr>
      <vt:lpstr>Operators</vt:lpstr>
      <vt:lpstr>GLSL Syntax: Vectors and Matrices</vt:lpstr>
      <vt:lpstr>Arrays and Structs</vt:lpstr>
      <vt:lpstr>GLSL Sampler Types</vt:lpstr>
      <vt:lpstr>Samplers</vt:lpstr>
      <vt:lpstr>GLSL Syntax: Samplers</vt:lpstr>
      <vt:lpstr>GLSL scope of variables</vt:lpstr>
      <vt:lpstr>Built-in variables</vt:lpstr>
      <vt:lpstr>Special built-ins</vt:lpstr>
      <vt:lpstr>Attributes</vt:lpstr>
      <vt:lpstr>Built-in Uniforms</vt:lpstr>
      <vt:lpstr>Built-in Uniforms</vt:lpstr>
      <vt:lpstr>Built-in Varyings</vt:lpstr>
      <vt:lpstr>GLSL STATEMENTS</vt:lpstr>
      <vt:lpstr>Functions</vt:lpstr>
      <vt:lpstr>Built-in Functions</vt:lpstr>
      <vt:lpstr>GLSL Built-in Functions</vt:lpstr>
      <vt:lpstr>GLSL Built-in Functions</vt:lpstr>
      <vt:lpstr>GLSL Built-in Functions</vt:lpstr>
      <vt:lpstr>GLSL Built-in Functions</vt:lpstr>
      <vt:lpstr>GLSL Built-in Functions</vt:lpstr>
      <vt:lpstr>GLSL Built-in Functions</vt:lpstr>
      <vt:lpstr>GLSL Built-in Functions</vt:lpstr>
      <vt:lpstr>GLSL Built-in Functions</vt:lpstr>
      <vt:lpstr>GLSL Built-in Functions</vt:lpstr>
      <vt:lpstr>Set attribute/uniform values</vt:lpstr>
      <vt:lpstr>Shader samples: diffuse lighting</vt:lpstr>
      <vt:lpstr>Shader samples: diffuse lighting</vt:lpstr>
      <vt:lpstr>Vertex Shader: Phong Shading</vt:lpstr>
      <vt:lpstr>Fragment Shader: Phong Shading (I)</vt:lpstr>
      <vt:lpstr>Fragment Shader: Phong Shading (II)</vt:lpstr>
      <vt:lpstr>Gooch shading</vt:lpstr>
      <vt:lpstr>Gooch shading</vt:lpstr>
      <vt:lpstr>Gooch shading: vertex shader</vt:lpstr>
      <vt:lpstr>Gooch shading: fragment shader</vt:lpstr>
      <vt:lpstr>Gooch shading</vt:lpstr>
      <vt:lpstr>Gooch Shading – alternative implementation</vt:lpstr>
      <vt:lpstr>Gooch shading (cont)</vt:lpstr>
      <vt:lpstr>Another Example: Wave Motion Vertex Shader</vt:lpstr>
      <vt:lpstr>Simple Particle System</vt:lpstr>
      <vt:lpstr>Environment Cube Mapping</vt:lpstr>
      <vt:lpstr>Environment Maps with Shaders</vt:lpstr>
      <vt:lpstr>Cube Map Vertex Shader</vt:lpstr>
      <vt:lpstr>Cube Map Fragment Shader</vt:lpstr>
      <vt:lpstr>Bump Mapping</vt:lpstr>
      <vt:lpstr>Particle systems on the GPU</vt:lpstr>
      <vt:lpstr>Subdivision surfaces on the GPU</vt:lpstr>
    </vt:vector>
  </TitlesOfParts>
  <Company>AMD, Inc.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oguz</dc:creator>
  <cp:lastModifiedBy>yusuf_sahillioglu yusuf_sahillioglu</cp:lastModifiedBy>
  <cp:revision>605</cp:revision>
  <dcterms:created xsi:type="dcterms:W3CDTF">2011-10-08T08:51:54Z</dcterms:created>
  <dcterms:modified xsi:type="dcterms:W3CDTF">2022-05-27T11:27:02Z</dcterms:modified>
</cp:coreProperties>
</file>