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1"/>
  </p:notesMasterIdLst>
  <p:sldIdLst>
    <p:sldId id="256" r:id="rId2"/>
    <p:sldId id="293" r:id="rId3"/>
    <p:sldId id="295" r:id="rId4"/>
    <p:sldId id="297" r:id="rId5"/>
    <p:sldId id="298" r:id="rId6"/>
    <p:sldId id="296" r:id="rId7"/>
    <p:sldId id="294" r:id="rId8"/>
    <p:sldId id="257" r:id="rId9"/>
    <p:sldId id="258" r:id="rId10"/>
    <p:sldId id="301" r:id="rId11"/>
    <p:sldId id="259" r:id="rId12"/>
    <p:sldId id="262" r:id="rId13"/>
    <p:sldId id="264" r:id="rId14"/>
    <p:sldId id="265" r:id="rId15"/>
    <p:sldId id="266" r:id="rId16"/>
    <p:sldId id="263" r:id="rId17"/>
    <p:sldId id="267" r:id="rId18"/>
    <p:sldId id="269" r:id="rId19"/>
    <p:sldId id="270" r:id="rId20"/>
    <p:sldId id="286" r:id="rId21"/>
    <p:sldId id="300" r:id="rId22"/>
    <p:sldId id="299" r:id="rId23"/>
    <p:sldId id="279" r:id="rId24"/>
    <p:sldId id="280" r:id="rId25"/>
    <p:sldId id="260" r:id="rId26"/>
    <p:sldId id="278" r:id="rId27"/>
    <p:sldId id="271" r:id="rId28"/>
    <p:sldId id="287" r:id="rId29"/>
    <p:sldId id="288" r:id="rId30"/>
    <p:sldId id="292" r:id="rId31"/>
    <p:sldId id="285" r:id="rId32"/>
    <p:sldId id="289" r:id="rId33"/>
    <p:sldId id="273" r:id="rId34"/>
    <p:sldId id="284" r:id="rId35"/>
    <p:sldId id="283" r:id="rId36"/>
    <p:sldId id="302" r:id="rId37"/>
    <p:sldId id="274" r:id="rId38"/>
    <p:sldId id="290" r:id="rId39"/>
    <p:sldId id="29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82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EE01B0-2173-4AFC-B6A7-91E1D96D3F3C}" type="datetimeFigureOut">
              <a:rPr lang="en-GB" smtClean="0"/>
              <a:t>29/11/2016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5408AB-1FB4-46A4-A3F1-E891A152D9D9}" type="slidenum">
              <a:rPr lang="en-GB" smtClean="0"/>
              <a:t>‹#›</a:t>
            </a:fld>
            <a:endParaRPr lang="en-GB"/>
          </a:p>
        </p:txBody>
      </p:sp>
    </p:spTree>
    <p:extLst>
      <p:ext uri="{BB962C8B-B14F-4D97-AF65-F5344CB8AC3E}">
        <p14:creationId xmlns:p14="http://schemas.microsoft.com/office/powerpoint/2010/main" val="4222642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5408AB-1FB4-46A4-A3F1-E891A152D9D9}" type="slidenum">
              <a:rPr lang="en-GB" smtClean="0"/>
              <a:t>2</a:t>
            </a:fld>
            <a:endParaRPr lang="en-GB"/>
          </a:p>
        </p:txBody>
      </p:sp>
    </p:spTree>
    <p:extLst>
      <p:ext uri="{BB962C8B-B14F-4D97-AF65-F5344CB8AC3E}">
        <p14:creationId xmlns:p14="http://schemas.microsoft.com/office/powerpoint/2010/main" val="78645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5408AB-1FB4-46A4-A3F1-E891A152D9D9}" type="slidenum">
              <a:rPr lang="en-GB" smtClean="0"/>
              <a:t>5</a:t>
            </a:fld>
            <a:endParaRPr lang="en-GB"/>
          </a:p>
        </p:txBody>
      </p:sp>
    </p:spTree>
    <p:extLst>
      <p:ext uri="{BB962C8B-B14F-4D97-AF65-F5344CB8AC3E}">
        <p14:creationId xmlns:p14="http://schemas.microsoft.com/office/powerpoint/2010/main" val="3339261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0B7A1F8-4A38-4A40-8792-8D0E7D3069C0}" type="datetime6">
              <a:rPr lang="en-US" smtClean="0"/>
              <a:t>November 16</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r>
              <a:rPr lang="en-US" smtClean="0"/>
              <a:t>CEng 591 - Sinan Kalkan</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05E980-F1D6-441A-A4C6-47564FBA4394}" type="datetime6">
              <a:rPr lang="en-US" smtClean="0"/>
              <a:t>November 16</a:t>
            </a:fld>
            <a:endParaRPr lang="en-US"/>
          </a:p>
        </p:txBody>
      </p:sp>
      <p:sp>
        <p:nvSpPr>
          <p:cNvPr id="5" name="Footer Placeholder 4"/>
          <p:cNvSpPr>
            <a:spLocks noGrp="1"/>
          </p:cNvSpPr>
          <p:nvPr>
            <p:ph type="ftr" sz="quarter" idx="11"/>
          </p:nvPr>
        </p:nvSpPr>
        <p:spPr/>
        <p:txBody>
          <a:bodyPr/>
          <a:lstStyle/>
          <a:p>
            <a:r>
              <a:rPr lang="en-US" smtClean="0"/>
              <a:t>CEng 591 - Sinan Kalkan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E8CD36-D58A-4E2F-82B3-0556099EDA6A}" type="datetime6">
              <a:rPr lang="en-US" smtClean="0"/>
              <a:t>November 16</a:t>
            </a:fld>
            <a:endParaRPr lang="en-US"/>
          </a:p>
        </p:txBody>
      </p:sp>
      <p:sp>
        <p:nvSpPr>
          <p:cNvPr id="5" name="Footer Placeholder 4"/>
          <p:cNvSpPr>
            <a:spLocks noGrp="1"/>
          </p:cNvSpPr>
          <p:nvPr>
            <p:ph type="ftr" sz="quarter" idx="11"/>
          </p:nvPr>
        </p:nvSpPr>
        <p:spPr/>
        <p:txBody>
          <a:bodyPr/>
          <a:lstStyle/>
          <a:p>
            <a:r>
              <a:rPr lang="en-US" smtClean="0"/>
              <a:t>CEng 591 - Sinan Kalkan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9CB0490E-F298-4ABC-9721-38057D5EB58A}" type="datetime6">
              <a:rPr lang="en-US" smtClean="0"/>
              <a:t>November 16</a:t>
            </a:fld>
            <a:endParaRPr lang="en-US"/>
          </a:p>
        </p:txBody>
      </p:sp>
      <p:sp>
        <p:nvSpPr>
          <p:cNvPr id="5" name="Footer Placeholder 4"/>
          <p:cNvSpPr>
            <a:spLocks noGrp="1"/>
          </p:cNvSpPr>
          <p:nvPr>
            <p:ph type="ftr" sz="quarter" idx="11"/>
          </p:nvPr>
        </p:nvSpPr>
        <p:spPr/>
        <p:txBody>
          <a:bodyPr/>
          <a:lstStyle/>
          <a:p>
            <a:r>
              <a:rPr lang="en-US" smtClean="0"/>
              <a:t>CEng 591 - Sinan Kalkan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E2B1A-21B5-48DA-9DC5-B7B253C89E32}" type="datetime6">
              <a:rPr lang="en-US" smtClean="0"/>
              <a:t>November 16</a:t>
            </a:fld>
            <a:endParaRPr lang="en-US"/>
          </a:p>
        </p:txBody>
      </p:sp>
      <p:sp>
        <p:nvSpPr>
          <p:cNvPr id="5" name="Footer Placeholder 4"/>
          <p:cNvSpPr>
            <a:spLocks noGrp="1"/>
          </p:cNvSpPr>
          <p:nvPr>
            <p:ph type="ftr" sz="quarter" idx="11"/>
          </p:nvPr>
        </p:nvSpPr>
        <p:spPr/>
        <p:txBody>
          <a:bodyPr/>
          <a:lstStyle/>
          <a:p>
            <a:r>
              <a:rPr lang="en-US" smtClean="0"/>
              <a:t>CEng 591 - Sinan Kalkan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458A0CF2-9621-4B98-8A11-A21AA8E07EEB}" type="datetime6">
              <a:rPr lang="en-US" smtClean="0"/>
              <a:t>November 16</a:t>
            </a:fld>
            <a:endParaRPr lang="en-US"/>
          </a:p>
        </p:txBody>
      </p:sp>
      <p:sp>
        <p:nvSpPr>
          <p:cNvPr id="6" name="Footer Placeholder 5"/>
          <p:cNvSpPr>
            <a:spLocks noGrp="1"/>
          </p:cNvSpPr>
          <p:nvPr>
            <p:ph type="ftr" sz="quarter" idx="11"/>
          </p:nvPr>
        </p:nvSpPr>
        <p:spPr/>
        <p:txBody>
          <a:bodyPr/>
          <a:lstStyle/>
          <a:p>
            <a:r>
              <a:rPr lang="en-US" smtClean="0"/>
              <a:t>CEng 591 - Sinan Kalkan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9A1852F-E7E6-4558-9F86-3B115A3A43C8}" type="datetime6">
              <a:rPr lang="en-US" smtClean="0"/>
              <a:t>November 16</a:t>
            </a:fld>
            <a:endParaRPr lang="en-US"/>
          </a:p>
        </p:txBody>
      </p:sp>
      <p:sp>
        <p:nvSpPr>
          <p:cNvPr id="8" name="Footer Placeholder 7"/>
          <p:cNvSpPr>
            <a:spLocks noGrp="1"/>
          </p:cNvSpPr>
          <p:nvPr>
            <p:ph type="ftr" sz="quarter" idx="11"/>
          </p:nvPr>
        </p:nvSpPr>
        <p:spPr/>
        <p:txBody>
          <a:bodyPr/>
          <a:lstStyle/>
          <a:p>
            <a:r>
              <a:rPr lang="en-US" smtClean="0"/>
              <a:t>CEng 591 - Sinan Kalkan</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1792B30-BD83-4A3D-9C96-105B0017247E}" type="datetime6">
              <a:rPr lang="en-US" smtClean="0"/>
              <a:t>November 16</a:t>
            </a:fld>
            <a:endParaRPr lang="en-US"/>
          </a:p>
        </p:txBody>
      </p:sp>
      <p:sp>
        <p:nvSpPr>
          <p:cNvPr id="4" name="Footer Placeholder 3"/>
          <p:cNvSpPr>
            <a:spLocks noGrp="1"/>
          </p:cNvSpPr>
          <p:nvPr>
            <p:ph type="ftr" sz="quarter" idx="11"/>
          </p:nvPr>
        </p:nvSpPr>
        <p:spPr/>
        <p:txBody>
          <a:bodyPr/>
          <a:lstStyle/>
          <a:p>
            <a:r>
              <a:rPr lang="en-US" smtClean="0"/>
              <a:t>CEng 591 - Sinan Kalkan</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9D2952-6554-46ED-8814-FE77F88D1547}" type="datetime6">
              <a:rPr lang="en-US" smtClean="0"/>
              <a:t>November 16</a:t>
            </a:fld>
            <a:endParaRPr lang="en-US"/>
          </a:p>
        </p:txBody>
      </p:sp>
      <p:sp>
        <p:nvSpPr>
          <p:cNvPr id="3" name="Footer Placeholder 2"/>
          <p:cNvSpPr>
            <a:spLocks noGrp="1"/>
          </p:cNvSpPr>
          <p:nvPr>
            <p:ph type="ftr" sz="quarter" idx="11"/>
          </p:nvPr>
        </p:nvSpPr>
        <p:spPr/>
        <p:txBody>
          <a:bodyPr/>
          <a:lstStyle/>
          <a:p>
            <a:r>
              <a:rPr lang="en-US" smtClean="0"/>
              <a:t>CEng 591 - Sinan Kalkan</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744DFD-FBAE-4AA1-AC85-F8663F8C86F5}" type="datetime6">
              <a:rPr lang="en-US" smtClean="0"/>
              <a:t>November 16</a:t>
            </a:fld>
            <a:endParaRPr lang="en-US"/>
          </a:p>
        </p:txBody>
      </p:sp>
      <p:sp>
        <p:nvSpPr>
          <p:cNvPr id="6" name="Footer Placeholder 5"/>
          <p:cNvSpPr>
            <a:spLocks noGrp="1"/>
          </p:cNvSpPr>
          <p:nvPr>
            <p:ph type="ftr" sz="quarter" idx="11"/>
          </p:nvPr>
        </p:nvSpPr>
        <p:spPr/>
        <p:txBody>
          <a:bodyPr/>
          <a:lstStyle/>
          <a:p>
            <a:r>
              <a:rPr lang="en-US" smtClean="0"/>
              <a:t>CEng 591 - Sinan Kalkan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9BE644-B264-45A1-8EEB-1D5EB291FBC8}" type="datetime6">
              <a:rPr lang="en-US" smtClean="0"/>
              <a:t>November 16</a:t>
            </a:fld>
            <a:endParaRPr lang="en-US"/>
          </a:p>
        </p:txBody>
      </p:sp>
      <p:sp>
        <p:nvSpPr>
          <p:cNvPr id="6" name="Footer Placeholder 5"/>
          <p:cNvSpPr>
            <a:spLocks noGrp="1"/>
          </p:cNvSpPr>
          <p:nvPr>
            <p:ph type="ftr" sz="quarter" idx="11"/>
          </p:nvPr>
        </p:nvSpPr>
        <p:spPr/>
        <p:txBody>
          <a:bodyPr/>
          <a:lstStyle/>
          <a:p>
            <a:r>
              <a:rPr lang="en-US" smtClean="0"/>
              <a:t>CEng 591 - Sinan Kalkan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29A9842-3F95-4536-A39C-01A58F9E0893}" type="datetime6">
              <a:rPr lang="en-US" smtClean="0"/>
              <a:t>November 16</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CEng 591 - Sinan Kalkan</a:t>
            </a:r>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Overview on research</a:t>
            </a:r>
            <a:endParaRPr lang="en-GB" dirty="0"/>
          </a:p>
        </p:txBody>
      </p:sp>
      <p:sp>
        <p:nvSpPr>
          <p:cNvPr id="3" name="Subtitle 2"/>
          <p:cNvSpPr>
            <a:spLocks noGrp="1"/>
          </p:cNvSpPr>
          <p:nvPr>
            <p:ph type="subTitle" idx="1"/>
          </p:nvPr>
        </p:nvSpPr>
        <p:spPr/>
        <p:txBody>
          <a:bodyPr>
            <a:normAutofit fontScale="92500" lnSpcReduction="10000"/>
          </a:bodyPr>
          <a:lstStyle/>
          <a:p>
            <a:endParaRPr lang="en-US" dirty="0" smtClean="0"/>
          </a:p>
          <a:p>
            <a:endParaRPr lang="en-US" dirty="0"/>
          </a:p>
          <a:p>
            <a:r>
              <a:rPr lang="en-US" dirty="0" smtClean="0"/>
              <a:t>Sinan Kalkan</a:t>
            </a:r>
            <a:endParaRPr lang="en-GB" dirty="0"/>
          </a:p>
        </p:txBody>
      </p:sp>
    </p:spTree>
    <p:extLst>
      <p:ext uri="{BB962C8B-B14F-4D97-AF65-F5344CB8AC3E}">
        <p14:creationId xmlns:p14="http://schemas.microsoft.com/office/powerpoint/2010/main" val="2581421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9CB0490E-F298-4ABC-9721-38057D5EB58A}" type="datetime6">
              <a:rPr lang="en-US" smtClean="0"/>
              <a:t>November 16</a:t>
            </a:fld>
            <a:endParaRPr lang="en-US"/>
          </a:p>
        </p:txBody>
      </p:sp>
      <p:sp>
        <p:nvSpPr>
          <p:cNvPr id="5" name="Footer Placeholder 4"/>
          <p:cNvSpPr>
            <a:spLocks noGrp="1"/>
          </p:cNvSpPr>
          <p:nvPr>
            <p:ph type="ftr" sz="quarter" idx="11"/>
          </p:nvPr>
        </p:nvSpPr>
        <p:spPr/>
        <p:txBody>
          <a:bodyPr/>
          <a:lstStyle/>
          <a:p>
            <a:r>
              <a:rPr lang="en-US" smtClean="0"/>
              <a:t>CEng 591 - Sinan Kalkan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pic>
        <p:nvPicPr>
          <p:cNvPr id="1026" name="Picture 2" descr="https://scontent-fra3-1.xx.fbcdn.net/v/t1.0-9/13466182_1804891449732644_7933932097873060643_n.jpg?oh=7a7c4d64e94f15d900cb9d9eb3a7a6ed&amp;oe=58095E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834" y="2286000"/>
            <a:ext cx="4762500" cy="30289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816264" y="5670006"/>
            <a:ext cx="2604303" cy="369332"/>
          </a:xfrm>
          <a:prstGeom prst="rect">
            <a:avLst/>
          </a:prstGeom>
        </p:spPr>
        <p:txBody>
          <a:bodyPr wrap="none">
            <a:spAutoFit/>
          </a:bodyPr>
          <a:lstStyle/>
          <a:p>
            <a:r>
              <a:rPr lang="en-US" dirty="0">
                <a:solidFill>
                  <a:srgbClr val="1D2129"/>
                </a:solidFill>
                <a:latin typeface="helvetica" panose="020B0604020202020204" pitchFamily="34" charset="0"/>
              </a:rPr>
              <a:t>Courtesy of Tom </a:t>
            </a:r>
            <a:r>
              <a:rPr lang="en-US" dirty="0" err="1">
                <a:solidFill>
                  <a:srgbClr val="1D2129"/>
                </a:solidFill>
                <a:latin typeface="helvetica" panose="020B0604020202020204" pitchFamily="34" charset="0"/>
              </a:rPr>
              <a:t>Gauld</a:t>
            </a:r>
            <a:r>
              <a:rPr lang="en-US" dirty="0">
                <a:solidFill>
                  <a:srgbClr val="1D2129"/>
                </a:solidFill>
                <a:latin typeface="helvetica" panose="020B0604020202020204" pitchFamily="34" charset="0"/>
              </a:rPr>
              <a:t>.</a:t>
            </a:r>
            <a:endParaRPr lang="en-US" dirty="0"/>
          </a:p>
        </p:txBody>
      </p:sp>
    </p:spTree>
    <p:extLst>
      <p:ext uri="{BB962C8B-B14F-4D97-AF65-F5344CB8AC3E}">
        <p14:creationId xmlns:p14="http://schemas.microsoft.com/office/powerpoint/2010/main" val="923070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Writing</a:t>
            </a:r>
            <a:endParaRPr lang="en-GB" dirty="0"/>
          </a:p>
        </p:txBody>
      </p:sp>
      <p:sp>
        <p:nvSpPr>
          <p:cNvPr id="3" name="Content Placeholder 2"/>
          <p:cNvSpPr>
            <a:spLocks noGrp="1"/>
          </p:cNvSpPr>
          <p:nvPr>
            <p:ph idx="1"/>
          </p:nvPr>
        </p:nvSpPr>
        <p:spPr/>
        <p:txBody>
          <a:bodyPr/>
          <a:lstStyle/>
          <a:p>
            <a:r>
              <a:rPr lang="en-US" sz="3600" dirty="0"/>
              <a:t>Important factors</a:t>
            </a:r>
          </a:p>
          <a:p>
            <a:pPr marL="800100" lvl="1" indent="-342900">
              <a:buFont typeface="+mj-lt"/>
              <a:buAutoNum type="arabicPeriod"/>
            </a:pPr>
            <a:r>
              <a:rPr lang="en-US" sz="2400" dirty="0"/>
              <a:t>Appearance</a:t>
            </a:r>
          </a:p>
          <a:p>
            <a:pPr marL="1200150" lvl="2" indent="-342900"/>
            <a:r>
              <a:rPr lang="en-US" sz="2400" dirty="0"/>
              <a:t>Spelling, grammar, formatting</a:t>
            </a:r>
          </a:p>
          <a:p>
            <a:pPr marL="800100" lvl="1" indent="-342900">
              <a:buFont typeface="+mj-lt"/>
              <a:buAutoNum type="arabicPeriod"/>
            </a:pPr>
            <a:r>
              <a:rPr lang="en-US" sz="2400" dirty="0"/>
              <a:t>Writing Style</a:t>
            </a:r>
          </a:p>
          <a:p>
            <a:pPr marL="1200150" lvl="2" indent="-342900"/>
            <a:r>
              <a:rPr lang="en-US" sz="2400" dirty="0"/>
              <a:t>Sentence flow</a:t>
            </a:r>
          </a:p>
          <a:p>
            <a:pPr marL="800100" lvl="1" indent="-342900">
              <a:buFont typeface="+mj-lt"/>
              <a:buAutoNum type="arabicPeriod"/>
            </a:pPr>
            <a:r>
              <a:rPr lang="en-US" sz="2400" dirty="0"/>
              <a:t>Organization</a:t>
            </a:r>
          </a:p>
          <a:p>
            <a:pPr marL="1200150" lvl="2" indent="-342900"/>
            <a:r>
              <a:rPr lang="en-US" sz="2400" dirty="0"/>
              <a:t>Connect the ideas</a:t>
            </a:r>
          </a:p>
          <a:p>
            <a:pPr marL="800100" lvl="1" indent="-342900">
              <a:buFont typeface="+mj-lt"/>
              <a:buAutoNum type="arabicPeriod"/>
            </a:pPr>
            <a:r>
              <a:rPr lang="en-US" sz="2400" dirty="0"/>
              <a:t>Content</a:t>
            </a:r>
          </a:p>
          <a:p>
            <a:pPr marL="1200150" lvl="2" indent="-342900"/>
            <a:r>
              <a:rPr lang="en-US" sz="2400" dirty="0"/>
              <a:t>The ideas</a:t>
            </a:r>
            <a:endParaRPr lang="en-GB" sz="2400" dirty="0"/>
          </a:p>
          <a:p>
            <a:endParaRPr lang="en-GB" dirty="0"/>
          </a:p>
        </p:txBody>
      </p:sp>
      <p:sp>
        <p:nvSpPr>
          <p:cNvPr id="4" name="TextBox 3"/>
          <p:cNvSpPr txBox="1"/>
          <p:nvPr/>
        </p:nvSpPr>
        <p:spPr>
          <a:xfrm>
            <a:off x="4359269" y="6126202"/>
            <a:ext cx="4327531" cy="369332"/>
          </a:xfrm>
          <a:prstGeom prst="rect">
            <a:avLst/>
          </a:prstGeom>
          <a:noFill/>
        </p:spPr>
        <p:txBody>
          <a:bodyPr wrap="none" rtlCol="0">
            <a:spAutoFit/>
          </a:bodyPr>
          <a:lstStyle/>
          <a:p>
            <a:r>
              <a:rPr lang="en-GB" dirty="0" smtClean="0"/>
              <a:t>Adapted from: www.sds.uwo.ca/writing</a:t>
            </a:r>
            <a:endParaRPr lang="en-GB" dirty="0"/>
          </a:p>
        </p:txBody>
      </p:sp>
      <p:sp>
        <p:nvSpPr>
          <p:cNvPr id="5" name="Date Placeholder 4"/>
          <p:cNvSpPr>
            <a:spLocks noGrp="1"/>
          </p:cNvSpPr>
          <p:nvPr>
            <p:ph type="dt" sz="half" idx="10"/>
          </p:nvPr>
        </p:nvSpPr>
        <p:spPr/>
        <p:txBody>
          <a:bodyPr/>
          <a:lstStyle/>
          <a:p>
            <a:fld id="{67BCBDBF-8618-4FEB-82CF-1A4F7B4EAD09}" type="datetime6">
              <a:rPr lang="en-US" smtClean="0"/>
              <a:t>November 16</a:t>
            </a:fld>
            <a:endParaRPr lang="en-US"/>
          </a:p>
        </p:txBody>
      </p:sp>
      <p:sp>
        <p:nvSpPr>
          <p:cNvPr id="6" name="Footer Placeholder 5"/>
          <p:cNvSpPr>
            <a:spLocks noGrp="1"/>
          </p:cNvSpPr>
          <p:nvPr>
            <p:ph type="ftr" sz="quarter" idx="11"/>
          </p:nvPr>
        </p:nvSpPr>
        <p:spPr/>
        <p:txBody>
          <a:bodyPr/>
          <a:lstStyle/>
          <a:p>
            <a:r>
              <a:rPr lang="en-US" smtClean="0"/>
              <a:t>CEng 591 - Sinan Kalkan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549702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Academic Writing: </a:t>
            </a:r>
            <a:br>
              <a:rPr lang="en-US" sz="4800" dirty="0" smtClean="0"/>
            </a:br>
            <a:r>
              <a:rPr lang="en-US" sz="4800" dirty="0" smtClean="0"/>
              <a:t>Be clear and precise</a:t>
            </a:r>
            <a:endParaRPr lang="en-GB" sz="4800" dirty="0"/>
          </a:p>
        </p:txBody>
      </p:sp>
      <p:sp>
        <p:nvSpPr>
          <p:cNvPr id="3" name="Content Placeholder 2"/>
          <p:cNvSpPr>
            <a:spLocks noGrp="1"/>
          </p:cNvSpPr>
          <p:nvPr>
            <p:ph idx="1"/>
          </p:nvPr>
        </p:nvSpPr>
        <p:spPr>
          <a:xfrm>
            <a:off x="457200" y="1600200"/>
            <a:ext cx="8229600" cy="4724400"/>
          </a:xfrm>
        </p:spPr>
        <p:txBody>
          <a:bodyPr>
            <a:normAutofit lnSpcReduction="10000"/>
          </a:bodyPr>
          <a:lstStyle/>
          <a:p>
            <a:r>
              <a:rPr lang="en-US" sz="2800" dirty="0" smtClean="0"/>
              <a:t>Be clear</a:t>
            </a:r>
          </a:p>
          <a:p>
            <a:pPr lvl="1"/>
            <a:r>
              <a:rPr lang="en-US" sz="2000" dirty="0" smtClean="0"/>
              <a:t>Murphy’s law for academic writing: </a:t>
            </a:r>
            <a:r>
              <a:rPr lang="en-US" sz="2000" dirty="0" smtClean="0">
                <a:solidFill>
                  <a:srgbClr val="FF0000"/>
                </a:solidFill>
              </a:rPr>
              <a:t>If it can be misinterpreted, it will misinterpreted.</a:t>
            </a:r>
          </a:p>
          <a:p>
            <a:pPr lvl="1"/>
            <a:r>
              <a:rPr lang="en-US" sz="2000" dirty="0" smtClean="0"/>
              <a:t>Choose words wisely. Wrong words may mean ambiguity, misinterpretation etc.</a:t>
            </a:r>
          </a:p>
          <a:p>
            <a:endParaRPr lang="en-US" sz="1400" dirty="0" smtClean="0"/>
          </a:p>
          <a:p>
            <a:r>
              <a:rPr lang="en-US" dirty="0" smtClean="0"/>
              <a:t>Be precise</a:t>
            </a:r>
          </a:p>
          <a:p>
            <a:pPr lvl="1"/>
            <a:r>
              <a:rPr lang="en-US" sz="2000" dirty="0" smtClean="0"/>
              <a:t>Avoid words that are unclear (e.g., “good”, “bad”, “beautiful”)</a:t>
            </a:r>
          </a:p>
          <a:p>
            <a:pPr lvl="1"/>
            <a:r>
              <a:rPr lang="en-US" sz="2000" dirty="0" smtClean="0"/>
              <a:t>Use descriptive, definite words</a:t>
            </a:r>
          </a:p>
          <a:p>
            <a:pPr lvl="1"/>
            <a:r>
              <a:rPr lang="en-US" sz="2000" dirty="0" smtClean="0"/>
              <a:t>Examples:</a:t>
            </a:r>
          </a:p>
          <a:p>
            <a:pPr lvl="2"/>
            <a:r>
              <a:rPr lang="en-US" sz="2000" dirty="0" smtClean="0"/>
              <a:t>“It was a good analysis”    </a:t>
            </a:r>
            <a:r>
              <a:rPr lang="en-US" sz="2400" b="1" dirty="0" smtClean="0">
                <a:solidFill>
                  <a:srgbClr val="FF0000"/>
                </a:solidFill>
                <a:sym typeface="Wingdings"/>
              </a:rPr>
              <a:t></a:t>
            </a:r>
            <a:r>
              <a:rPr lang="en-US" sz="2000" dirty="0" smtClean="0">
                <a:sym typeface="Wingdings"/>
              </a:rPr>
              <a:t> </a:t>
            </a:r>
          </a:p>
          <a:p>
            <a:pPr lvl="2"/>
            <a:r>
              <a:rPr lang="en-US" sz="2000" dirty="0" smtClean="0"/>
              <a:t>“The analysis addressed three major concerns …”  </a:t>
            </a:r>
            <a:r>
              <a:rPr lang="en-US" sz="2400" b="1" dirty="0" smtClean="0">
                <a:solidFill>
                  <a:srgbClr val="00B050"/>
                </a:solidFill>
                <a:sym typeface="Wingdings"/>
              </a:rPr>
              <a:t></a:t>
            </a:r>
            <a:endParaRPr lang="en-US" sz="2400" b="1" dirty="0">
              <a:solidFill>
                <a:srgbClr val="00B050"/>
              </a:solidFill>
            </a:endParaRPr>
          </a:p>
        </p:txBody>
      </p:sp>
      <p:sp>
        <p:nvSpPr>
          <p:cNvPr id="4" name="TextBox 3"/>
          <p:cNvSpPr txBox="1"/>
          <p:nvPr/>
        </p:nvSpPr>
        <p:spPr>
          <a:xfrm>
            <a:off x="4359269" y="6126202"/>
            <a:ext cx="4327531" cy="369332"/>
          </a:xfrm>
          <a:prstGeom prst="rect">
            <a:avLst/>
          </a:prstGeom>
          <a:noFill/>
        </p:spPr>
        <p:txBody>
          <a:bodyPr wrap="none" rtlCol="0">
            <a:spAutoFit/>
          </a:bodyPr>
          <a:lstStyle/>
          <a:p>
            <a:r>
              <a:rPr lang="en-GB" dirty="0" smtClean="0"/>
              <a:t>Adapted from: www.sds.uwo.ca/writing</a:t>
            </a:r>
            <a:endParaRPr lang="en-GB" dirty="0"/>
          </a:p>
        </p:txBody>
      </p:sp>
      <p:sp>
        <p:nvSpPr>
          <p:cNvPr id="5" name="Date Placeholder 4"/>
          <p:cNvSpPr>
            <a:spLocks noGrp="1"/>
          </p:cNvSpPr>
          <p:nvPr>
            <p:ph type="dt" sz="half" idx="10"/>
          </p:nvPr>
        </p:nvSpPr>
        <p:spPr/>
        <p:txBody>
          <a:bodyPr/>
          <a:lstStyle/>
          <a:p>
            <a:fld id="{A13CB107-CC76-4FDA-B986-FEE5D4C51847}" type="datetime6">
              <a:rPr lang="en-US" smtClean="0"/>
              <a:t>November 16</a:t>
            </a:fld>
            <a:endParaRPr lang="en-US"/>
          </a:p>
        </p:txBody>
      </p:sp>
      <p:sp>
        <p:nvSpPr>
          <p:cNvPr id="6" name="Footer Placeholder 5"/>
          <p:cNvSpPr>
            <a:spLocks noGrp="1"/>
          </p:cNvSpPr>
          <p:nvPr>
            <p:ph type="ftr" sz="quarter" idx="11"/>
          </p:nvPr>
        </p:nvSpPr>
        <p:spPr/>
        <p:txBody>
          <a:bodyPr/>
          <a:lstStyle/>
          <a:p>
            <a:r>
              <a:rPr lang="en-US" smtClean="0"/>
              <a:t>CEng 591 - Sinan Kalkan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405978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Academic Writing</a:t>
            </a:r>
            <a:endParaRPr lang="en-GB" dirty="0"/>
          </a:p>
        </p:txBody>
      </p:sp>
      <p:sp>
        <p:nvSpPr>
          <p:cNvPr id="3" name="Content Placeholder 2"/>
          <p:cNvSpPr>
            <a:spLocks noGrp="1"/>
          </p:cNvSpPr>
          <p:nvPr>
            <p:ph idx="1"/>
          </p:nvPr>
        </p:nvSpPr>
        <p:spPr/>
        <p:txBody>
          <a:bodyPr/>
          <a:lstStyle/>
          <a:p>
            <a:r>
              <a:rPr lang="en-US" sz="3600" dirty="0" smtClean="0"/>
              <a:t>Avoid absolute words</a:t>
            </a:r>
          </a:p>
          <a:p>
            <a:pPr lvl="1"/>
            <a:r>
              <a:rPr lang="en-US" sz="2400" dirty="0" smtClean="0"/>
              <a:t>In academia, nothing is ever certain</a:t>
            </a:r>
          </a:p>
          <a:p>
            <a:pPr lvl="1"/>
            <a:r>
              <a:rPr lang="en-US" sz="2400" dirty="0" smtClean="0"/>
              <a:t>Avoid “always”, “exactly”, “proves”, “never” etc.</a:t>
            </a:r>
          </a:p>
          <a:p>
            <a:r>
              <a:rPr lang="en-US" sz="3200" dirty="0" smtClean="0"/>
              <a:t>Examples</a:t>
            </a:r>
          </a:p>
          <a:p>
            <a:pPr lvl="1"/>
            <a:r>
              <a:rPr lang="en-US" sz="2400" dirty="0" smtClean="0"/>
              <a:t>“Figure 3 proves that …” </a:t>
            </a:r>
            <a:r>
              <a:rPr lang="en-US" sz="2400" b="1" dirty="0" smtClean="0">
                <a:solidFill>
                  <a:srgbClr val="FF0000"/>
                </a:solidFill>
                <a:sym typeface="Wingdings"/>
              </a:rPr>
              <a:t></a:t>
            </a:r>
          </a:p>
          <a:p>
            <a:pPr lvl="1"/>
            <a:r>
              <a:rPr lang="en-US" sz="2400" dirty="0" smtClean="0"/>
              <a:t>“Figure 3 shows that …”  or “In Figure 3, we see that …” </a:t>
            </a:r>
            <a:r>
              <a:rPr lang="en-US" sz="2400" b="1" dirty="0">
                <a:solidFill>
                  <a:srgbClr val="00B050"/>
                </a:solidFill>
                <a:sym typeface="Wingdings"/>
              </a:rPr>
              <a:t></a:t>
            </a:r>
            <a:endParaRPr lang="en-US" sz="2400" b="1" dirty="0">
              <a:solidFill>
                <a:srgbClr val="00B050"/>
              </a:solidFill>
            </a:endParaRPr>
          </a:p>
          <a:p>
            <a:pPr lvl="1"/>
            <a:r>
              <a:rPr lang="en-US" sz="2400" dirty="0" smtClean="0"/>
              <a:t>“</a:t>
            </a:r>
            <a:r>
              <a:rPr lang="en-GB" sz="2400" dirty="0"/>
              <a:t>Deer mice never eat </a:t>
            </a:r>
            <a:r>
              <a:rPr lang="en-GB" sz="2400" dirty="0" smtClean="0"/>
              <a:t>insects” </a:t>
            </a:r>
            <a:r>
              <a:rPr lang="en-US" sz="2400" b="1" dirty="0">
                <a:solidFill>
                  <a:srgbClr val="FF0000"/>
                </a:solidFill>
                <a:sym typeface="Wingdings"/>
              </a:rPr>
              <a:t></a:t>
            </a:r>
            <a:endParaRPr lang="en-GB" sz="2400" dirty="0" smtClean="0"/>
          </a:p>
          <a:p>
            <a:pPr lvl="1"/>
            <a:r>
              <a:rPr lang="en-US" sz="2400" dirty="0" smtClean="0"/>
              <a:t>“</a:t>
            </a:r>
            <a:r>
              <a:rPr lang="en-GB" sz="2400" dirty="0"/>
              <a:t>Deer mice are not known to eat </a:t>
            </a:r>
            <a:r>
              <a:rPr lang="en-GB" sz="2400" dirty="0" smtClean="0"/>
              <a:t>insects” </a:t>
            </a:r>
            <a:r>
              <a:rPr lang="en-US" sz="2400" b="1" dirty="0">
                <a:solidFill>
                  <a:srgbClr val="00B050"/>
                </a:solidFill>
                <a:sym typeface="Wingdings"/>
              </a:rPr>
              <a:t></a:t>
            </a:r>
            <a:endParaRPr lang="en-US" sz="2400" b="1" dirty="0">
              <a:solidFill>
                <a:srgbClr val="00B050"/>
              </a:solidFill>
            </a:endParaRPr>
          </a:p>
          <a:p>
            <a:pPr lvl="1"/>
            <a:endParaRPr lang="en-US" sz="2000" dirty="0" smtClean="0"/>
          </a:p>
          <a:p>
            <a:pPr lvl="1"/>
            <a:endParaRPr lang="en-US" sz="2000" dirty="0" smtClean="0"/>
          </a:p>
          <a:p>
            <a:pPr lvl="1"/>
            <a:endParaRPr lang="en-US" sz="2000" dirty="0" smtClean="0"/>
          </a:p>
          <a:p>
            <a:pPr lvl="1"/>
            <a:endParaRPr lang="en-GB" sz="1200" dirty="0"/>
          </a:p>
        </p:txBody>
      </p:sp>
      <p:sp>
        <p:nvSpPr>
          <p:cNvPr id="4" name="TextBox 3"/>
          <p:cNvSpPr txBox="1"/>
          <p:nvPr/>
        </p:nvSpPr>
        <p:spPr>
          <a:xfrm>
            <a:off x="4359269" y="6126202"/>
            <a:ext cx="4327531" cy="369332"/>
          </a:xfrm>
          <a:prstGeom prst="rect">
            <a:avLst/>
          </a:prstGeom>
          <a:noFill/>
        </p:spPr>
        <p:txBody>
          <a:bodyPr wrap="none" rtlCol="0">
            <a:spAutoFit/>
          </a:bodyPr>
          <a:lstStyle/>
          <a:p>
            <a:r>
              <a:rPr lang="en-GB" dirty="0" smtClean="0"/>
              <a:t>Adapted from: www.sds.uwo.ca/writing</a:t>
            </a:r>
            <a:endParaRPr lang="en-GB" dirty="0"/>
          </a:p>
        </p:txBody>
      </p:sp>
      <p:sp>
        <p:nvSpPr>
          <p:cNvPr id="5" name="Date Placeholder 4"/>
          <p:cNvSpPr>
            <a:spLocks noGrp="1"/>
          </p:cNvSpPr>
          <p:nvPr>
            <p:ph type="dt" sz="half" idx="10"/>
          </p:nvPr>
        </p:nvSpPr>
        <p:spPr/>
        <p:txBody>
          <a:bodyPr/>
          <a:lstStyle/>
          <a:p>
            <a:fld id="{2E09F19B-9ECD-4E63-B62C-7CE6DC8914A5}" type="datetime6">
              <a:rPr lang="en-US" smtClean="0"/>
              <a:t>November 16</a:t>
            </a:fld>
            <a:endParaRPr lang="en-US"/>
          </a:p>
        </p:txBody>
      </p:sp>
      <p:sp>
        <p:nvSpPr>
          <p:cNvPr id="6" name="Footer Placeholder 5"/>
          <p:cNvSpPr>
            <a:spLocks noGrp="1"/>
          </p:cNvSpPr>
          <p:nvPr>
            <p:ph type="ftr" sz="quarter" idx="11"/>
          </p:nvPr>
        </p:nvSpPr>
        <p:spPr/>
        <p:txBody>
          <a:bodyPr/>
          <a:lstStyle/>
          <a:p>
            <a:r>
              <a:rPr lang="en-US" smtClean="0"/>
              <a:t>CEng 591 - Sinan Kalkan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86606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Academic Writing</a:t>
            </a:r>
            <a:endParaRPr lang="en-GB" dirty="0"/>
          </a:p>
        </p:txBody>
      </p:sp>
      <p:sp>
        <p:nvSpPr>
          <p:cNvPr id="3" name="Content Placeholder 2"/>
          <p:cNvSpPr>
            <a:spLocks noGrp="1"/>
          </p:cNvSpPr>
          <p:nvPr>
            <p:ph idx="1"/>
          </p:nvPr>
        </p:nvSpPr>
        <p:spPr/>
        <p:txBody>
          <a:bodyPr>
            <a:normAutofit fontScale="92500" lnSpcReduction="20000"/>
          </a:bodyPr>
          <a:lstStyle/>
          <a:p>
            <a:r>
              <a:rPr lang="en-US" sz="3600" dirty="0" smtClean="0"/>
              <a:t>Check word meanings</a:t>
            </a:r>
          </a:p>
          <a:p>
            <a:pPr lvl="1"/>
            <a:r>
              <a:rPr lang="en-US" sz="2400" dirty="0" smtClean="0"/>
              <a:t>English is a second language for us</a:t>
            </a:r>
          </a:p>
          <a:p>
            <a:pPr lvl="1"/>
            <a:r>
              <a:rPr lang="en-US" sz="2400" dirty="0" smtClean="0"/>
              <a:t>Check meanings of words if in doubt</a:t>
            </a:r>
            <a:endParaRPr lang="en-US" sz="2400" dirty="0"/>
          </a:p>
          <a:p>
            <a:r>
              <a:rPr lang="en-US" sz="3600" dirty="0" smtClean="0"/>
              <a:t>Many complications with prepositions especially:</a:t>
            </a:r>
          </a:p>
          <a:p>
            <a:pPr lvl="1"/>
            <a:r>
              <a:rPr lang="en-US" sz="2400" dirty="0" smtClean="0"/>
              <a:t>Between: Comparing two things</a:t>
            </a:r>
          </a:p>
          <a:p>
            <a:pPr lvl="1"/>
            <a:r>
              <a:rPr lang="en-US" sz="2400" dirty="0" smtClean="0"/>
              <a:t>Among: Comparing many things</a:t>
            </a:r>
          </a:p>
          <a:p>
            <a:pPr lvl="1"/>
            <a:r>
              <a:rPr lang="en-GB" sz="2400" dirty="0" smtClean="0"/>
              <a:t>Example:</a:t>
            </a:r>
          </a:p>
          <a:p>
            <a:pPr lvl="2"/>
            <a:r>
              <a:rPr lang="en-GB" sz="2400" dirty="0" smtClean="0"/>
              <a:t>I </a:t>
            </a:r>
            <a:r>
              <a:rPr lang="en-GB" sz="2400" dirty="0"/>
              <a:t>have a hard time choosing between Hamlet </a:t>
            </a:r>
            <a:r>
              <a:rPr lang="en-GB" sz="2400" dirty="0" smtClean="0"/>
              <a:t>and Macbeth</a:t>
            </a:r>
            <a:r>
              <a:rPr lang="en-GB" sz="2400" dirty="0"/>
              <a:t>.</a:t>
            </a:r>
          </a:p>
          <a:p>
            <a:pPr lvl="2"/>
            <a:r>
              <a:rPr lang="en-GB" sz="2400" dirty="0"/>
              <a:t>Among The Tempest, Othello and Julius Caesar, I </a:t>
            </a:r>
            <a:r>
              <a:rPr lang="en-GB" sz="2400" dirty="0" smtClean="0"/>
              <a:t>would choose </a:t>
            </a:r>
            <a:r>
              <a:rPr lang="en-GB" sz="2400" dirty="0"/>
              <a:t>Othello.</a:t>
            </a:r>
            <a:endParaRPr lang="en-US" sz="2400" dirty="0" smtClean="0"/>
          </a:p>
          <a:p>
            <a:pPr lvl="1"/>
            <a:endParaRPr lang="en-US" sz="2000" dirty="0" smtClean="0"/>
          </a:p>
          <a:p>
            <a:pPr lvl="1"/>
            <a:endParaRPr lang="en-US" sz="2000" dirty="0" smtClean="0"/>
          </a:p>
          <a:p>
            <a:pPr lvl="1"/>
            <a:endParaRPr lang="en-GB" sz="1200" dirty="0"/>
          </a:p>
        </p:txBody>
      </p:sp>
      <p:sp>
        <p:nvSpPr>
          <p:cNvPr id="4" name="TextBox 3"/>
          <p:cNvSpPr txBox="1"/>
          <p:nvPr/>
        </p:nvSpPr>
        <p:spPr>
          <a:xfrm>
            <a:off x="4359269" y="6126202"/>
            <a:ext cx="4327531" cy="369332"/>
          </a:xfrm>
          <a:prstGeom prst="rect">
            <a:avLst/>
          </a:prstGeom>
          <a:noFill/>
        </p:spPr>
        <p:txBody>
          <a:bodyPr wrap="none" rtlCol="0">
            <a:spAutoFit/>
          </a:bodyPr>
          <a:lstStyle/>
          <a:p>
            <a:r>
              <a:rPr lang="en-GB" dirty="0" smtClean="0"/>
              <a:t>Adapted from: www.sds.uwo.ca/writing</a:t>
            </a:r>
            <a:endParaRPr lang="en-GB" dirty="0"/>
          </a:p>
        </p:txBody>
      </p:sp>
      <p:sp>
        <p:nvSpPr>
          <p:cNvPr id="5" name="Date Placeholder 4"/>
          <p:cNvSpPr>
            <a:spLocks noGrp="1"/>
          </p:cNvSpPr>
          <p:nvPr>
            <p:ph type="dt" sz="half" idx="10"/>
          </p:nvPr>
        </p:nvSpPr>
        <p:spPr/>
        <p:txBody>
          <a:bodyPr/>
          <a:lstStyle/>
          <a:p>
            <a:fld id="{7002AA5B-F441-4CA6-9F4C-9C93A646F660}" type="datetime6">
              <a:rPr lang="en-US" smtClean="0"/>
              <a:t>November 16</a:t>
            </a:fld>
            <a:endParaRPr lang="en-US"/>
          </a:p>
        </p:txBody>
      </p:sp>
      <p:sp>
        <p:nvSpPr>
          <p:cNvPr id="6" name="Footer Placeholder 5"/>
          <p:cNvSpPr>
            <a:spLocks noGrp="1"/>
          </p:cNvSpPr>
          <p:nvPr>
            <p:ph type="ftr" sz="quarter" idx="11"/>
          </p:nvPr>
        </p:nvSpPr>
        <p:spPr/>
        <p:txBody>
          <a:bodyPr/>
          <a:lstStyle/>
          <a:p>
            <a:r>
              <a:rPr lang="en-US" smtClean="0"/>
              <a:t>CEng 591 - Sinan Kalkan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02066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Academic Writing</a:t>
            </a:r>
            <a:endParaRPr lang="en-GB" dirty="0"/>
          </a:p>
        </p:txBody>
      </p:sp>
      <p:sp>
        <p:nvSpPr>
          <p:cNvPr id="3" name="Content Placeholder 2"/>
          <p:cNvSpPr>
            <a:spLocks noGrp="1"/>
          </p:cNvSpPr>
          <p:nvPr>
            <p:ph idx="1"/>
          </p:nvPr>
        </p:nvSpPr>
        <p:spPr>
          <a:xfrm>
            <a:off x="457200" y="1905000"/>
            <a:ext cx="8229600" cy="4221163"/>
          </a:xfrm>
        </p:spPr>
        <p:txBody>
          <a:bodyPr>
            <a:normAutofit/>
          </a:bodyPr>
          <a:lstStyle/>
          <a:p>
            <a:r>
              <a:rPr lang="en-US" sz="3600" dirty="0" smtClean="0"/>
              <a:t>Affect vs. effect</a:t>
            </a:r>
          </a:p>
          <a:p>
            <a:r>
              <a:rPr lang="en-US" sz="3600" dirty="0" smtClean="0"/>
              <a:t>Lose vs. loose</a:t>
            </a:r>
          </a:p>
          <a:p>
            <a:r>
              <a:rPr lang="en-US" sz="3600" dirty="0" smtClean="0"/>
              <a:t>But vs. However</a:t>
            </a:r>
          </a:p>
          <a:p>
            <a:r>
              <a:rPr lang="en-US" sz="3600" dirty="0" smtClean="0"/>
              <a:t>So vs. Therefore</a:t>
            </a:r>
          </a:p>
          <a:p>
            <a:pPr lvl="1"/>
            <a:endParaRPr lang="en-US" sz="2000" dirty="0" smtClean="0"/>
          </a:p>
          <a:p>
            <a:pPr lvl="1"/>
            <a:endParaRPr lang="en-US" sz="2000" dirty="0" smtClean="0"/>
          </a:p>
          <a:p>
            <a:pPr lvl="1"/>
            <a:endParaRPr lang="en-GB" sz="1200" dirty="0"/>
          </a:p>
        </p:txBody>
      </p:sp>
      <p:sp>
        <p:nvSpPr>
          <p:cNvPr id="4" name="TextBox 3"/>
          <p:cNvSpPr txBox="1"/>
          <p:nvPr/>
        </p:nvSpPr>
        <p:spPr>
          <a:xfrm>
            <a:off x="4359269" y="6126202"/>
            <a:ext cx="4327531" cy="369332"/>
          </a:xfrm>
          <a:prstGeom prst="rect">
            <a:avLst/>
          </a:prstGeom>
          <a:noFill/>
        </p:spPr>
        <p:txBody>
          <a:bodyPr wrap="none" rtlCol="0">
            <a:spAutoFit/>
          </a:bodyPr>
          <a:lstStyle/>
          <a:p>
            <a:r>
              <a:rPr lang="en-GB" dirty="0" smtClean="0"/>
              <a:t>Adapted from: www.sds.uwo.ca/writing</a:t>
            </a:r>
            <a:endParaRPr lang="en-GB" dirty="0"/>
          </a:p>
        </p:txBody>
      </p:sp>
      <p:sp>
        <p:nvSpPr>
          <p:cNvPr id="5" name="Date Placeholder 4"/>
          <p:cNvSpPr>
            <a:spLocks noGrp="1"/>
          </p:cNvSpPr>
          <p:nvPr>
            <p:ph type="dt" sz="half" idx="10"/>
          </p:nvPr>
        </p:nvSpPr>
        <p:spPr/>
        <p:txBody>
          <a:bodyPr/>
          <a:lstStyle/>
          <a:p>
            <a:fld id="{8820AFE5-1AE7-4D49-B778-C2BB3851F86E}" type="datetime6">
              <a:rPr lang="en-US" smtClean="0"/>
              <a:t>November 16</a:t>
            </a:fld>
            <a:endParaRPr lang="en-US"/>
          </a:p>
        </p:txBody>
      </p:sp>
      <p:sp>
        <p:nvSpPr>
          <p:cNvPr id="6" name="Footer Placeholder 5"/>
          <p:cNvSpPr>
            <a:spLocks noGrp="1"/>
          </p:cNvSpPr>
          <p:nvPr>
            <p:ph type="ftr" sz="quarter" idx="11"/>
          </p:nvPr>
        </p:nvSpPr>
        <p:spPr/>
        <p:txBody>
          <a:bodyPr/>
          <a:lstStyle/>
          <a:p>
            <a:r>
              <a:rPr lang="en-US" smtClean="0"/>
              <a:t>CEng 591 - Sinan Kalkan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844891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Academic Writing</a:t>
            </a:r>
            <a:endParaRPr lang="en-GB" dirty="0"/>
          </a:p>
        </p:txBody>
      </p:sp>
      <p:sp>
        <p:nvSpPr>
          <p:cNvPr id="3" name="Content Placeholder 2"/>
          <p:cNvSpPr>
            <a:spLocks noGrp="1"/>
          </p:cNvSpPr>
          <p:nvPr>
            <p:ph idx="1"/>
          </p:nvPr>
        </p:nvSpPr>
        <p:spPr/>
        <p:txBody>
          <a:bodyPr>
            <a:normAutofit/>
          </a:bodyPr>
          <a:lstStyle/>
          <a:p>
            <a:r>
              <a:rPr lang="en-US" dirty="0" smtClean="0"/>
              <a:t>Be concise</a:t>
            </a:r>
          </a:p>
          <a:p>
            <a:pPr lvl="1"/>
            <a:r>
              <a:rPr lang="en-GB" dirty="0"/>
              <a:t>Shortening the text without impacting clarity</a:t>
            </a:r>
          </a:p>
          <a:p>
            <a:pPr lvl="1"/>
            <a:r>
              <a:rPr lang="en-GB" dirty="0"/>
              <a:t>Not the same as brevity</a:t>
            </a:r>
          </a:p>
          <a:p>
            <a:pPr lvl="1"/>
            <a:r>
              <a:rPr lang="en-GB" dirty="0"/>
              <a:t>Usually improves clarity</a:t>
            </a:r>
          </a:p>
          <a:p>
            <a:pPr lvl="1"/>
            <a:r>
              <a:rPr lang="en-GB" dirty="0"/>
              <a:t>If a word or phrase can be removed or shortened </a:t>
            </a:r>
            <a:r>
              <a:rPr lang="en-GB" dirty="0" smtClean="0"/>
              <a:t>without losing </a:t>
            </a:r>
            <a:r>
              <a:rPr lang="en-GB" dirty="0"/>
              <a:t>meaning, do </a:t>
            </a:r>
            <a:r>
              <a:rPr lang="en-GB" dirty="0" smtClean="0"/>
              <a:t>it</a:t>
            </a:r>
          </a:p>
          <a:p>
            <a:r>
              <a:rPr lang="en-GB" dirty="0"/>
              <a:t>Repeating information</a:t>
            </a:r>
          </a:p>
          <a:p>
            <a:pPr lvl="1"/>
            <a:r>
              <a:rPr lang="en-GB" dirty="0"/>
              <a:t>The end result, future plans</a:t>
            </a:r>
          </a:p>
          <a:p>
            <a:pPr lvl="1"/>
            <a:r>
              <a:rPr lang="en-GB" dirty="0"/>
              <a:t>The result, </a:t>
            </a:r>
            <a:r>
              <a:rPr lang="en-GB" dirty="0" smtClean="0"/>
              <a:t>plans</a:t>
            </a:r>
          </a:p>
          <a:p>
            <a:r>
              <a:rPr lang="en-US" dirty="0" smtClean="0"/>
              <a:t>Unnecessary modifiers</a:t>
            </a:r>
          </a:p>
          <a:p>
            <a:pPr lvl="1"/>
            <a:r>
              <a:rPr lang="en-GB" dirty="0"/>
              <a:t>Words that add little</a:t>
            </a:r>
          </a:p>
          <a:p>
            <a:pPr lvl="1"/>
            <a:r>
              <a:rPr lang="en-GB" dirty="0" smtClean="0"/>
              <a:t>Example:</a:t>
            </a:r>
          </a:p>
          <a:p>
            <a:pPr lvl="2"/>
            <a:r>
              <a:rPr lang="en-GB" dirty="0" smtClean="0"/>
              <a:t>Achieving </a:t>
            </a:r>
            <a:r>
              <a:rPr lang="en-GB" dirty="0"/>
              <a:t>peace without some kind of armistice </a:t>
            </a:r>
            <a:r>
              <a:rPr lang="en-GB" dirty="0" smtClean="0"/>
              <a:t>is impossible</a:t>
            </a:r>
            <a:r>
              <a:rPr lang="en-GB" dirty="0"/>
              <a:t>.</a:t>
            </a:r>
          </a:p>
          <a:p>
            <a:pPr lvl="2"/>
            <a:r>
              <a:rPr lang="en-GB" dirty="0"/>
              <a:t>Achieving peace without an armistice is impossible.</a:t>
            </a:r>
          </a:p>
        </p:txBody>
      </p:sp>
      <p:sp>
        <p:nvSpPr>
          <p:cNvPr id="4" name="TextBox 3"/>
          <p:cNvSpPr txBox="1"/>
          <p:nvPr/>
        </p:nvSpPr>
        <p:spPr>
          <a:xfrm>
            <a:off x="4359269" y="6126202"/>
            <a:ext cx="4327531" cy="369332"/>
          </a:xfrm>
          <a:prstGeom prst="rect">
            <a:avLst/>
          </a:prstGeom>
          <a:noFill/>
        </p:spPr>
        <p:txBody>
          <a:bodyPr wrap="none" rtlCol="0">
            <a:spAutoFit/>
          </a:bodyPr>
          <a:lstStyle/>
          <a:p>
            <a:r>
              <a:rPr lang="en-GB" dirty="0" smtClean="0"/>
              <a:t>Adapted from: www.sds.uwo.ca/writing</a:t>
            </a:r>
            <a:endParaRPr lang="en-GB" dirty="0"/>
          </a:p>
        </p:txBody>
      </p:sp>
      <p:sp>
        <p:nvSpPr>
          <p:cNvPr id="5" name="Date Placeholder 4"/>
          <p:cNvSpPr>
            <a:spLocks noGrp="1"/>
          </p:cNvSpPr>
          <p:nvPr>
            <p:ph type="dt" sz="half" idx="10"/>
          </p:nvPr>
        </p:nvSpPr>
        <p:spPr/>
        <p:txBody>
          <a:bodyPr/>
          <a:lstStyle/>
          <a:p>
            <a:fld id="{CF7C5ACD-545B-4118-969F-6F76F2AD2445}" type="datetime6">
              <a:rPr lang="en-US" smtClean="0"/>
              <a:t>November 16</a:t>
            </a:fld>
            <a:endParaRPr lang="en-US"/>
          </a:p>
        </p:txBody>
      </p:sp>
      <p:sp>
        <p:nvSpPr>
          <p:cNvPr id="6" name="Footer Placeholder 5"/>
          <p:cNvSpPr>
            <a:spLocks noGrp="1"/>
          </p:cNvSpPr>
          <p:nvPr>
            <p:ph type="ftr" sz="quarter" idx="11"/>
          </p:nvPr>
        </p:nvSpPr>
        <p:spPr/>
        <p:txBody>
          <a:bodyPr/>
          <a:lstStyle/>
          <a:p>
            <a:r>
              <a:rPr lang="en-US" smtClean="0"/>
              <a:t>CEng 591 - Sinan Kalkan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90920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Academic Writing</a:t>
            </a:r>
            <a:endParaRPr lang="en-GB" dirty="0"/>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Unnecessary long descriptions</a:t>
            </a:r>
          </a:p>
          <a:p>
            <a:pPr lvl="1"/>
            <a:r>
              <a:rPr lang="en-GB" dirty="0" smtClean="0"/>
              <a:t>For </a:t>
            </a:r>
            <a:r>
              <a:rPr lang="en-GB" dirty="0"/>
              <a:t>the reason </a:t>
            </a:r>
            <a:r>
              <a:rPr lang="en-GB" dirty="0" smtClean="0"/>
              <a:t>that</a:t>
            </a:r>
          </a:p>
          <a:p>
            <a:pPr lvl="1"/>
            <a:r>
              <a:rPr lang="en-GB" dirty="0"/>
              <a:t>I</a:t>
            </a:r>
            <a:r>
              <a:rPr lang="en-GB" dirty="0" smtClean="0"/>
              <a:t>n </a:t>
            </a:r>
            <a:r>
              <a:rPr lang="en-GB" dirty="0"/>
              <a:t>light of the fact that</a:t>
            </a:r>
          </a:p>
          <a:p>
            <a:pPr lvl="1"/>
            <a:r>
              <a:rPr lang="en-GB" dirty="0" smtClean="0"/>
              <a:t>BECAUSE</a:t>
            </a:r>
          </a:p>
          <a:p>
            <a:r>
              <a:rPr lang="en-GB" dirty="0"/>
              <a:t>Filler words like there is, there are, it is</a:t>
            </a:r>
          </a:p>
          <a:p>
            <a:pPr lvl="1"/>
            <a:r>
              <a:rPr lang="en-GB" dirty="0"/>
              <a:t>There is evidence to suggest that fumigation causes...</a:t>
            </a:r>
          </a:p>
          <a:p>
            <a:pPr lvl="1"/>
            <a:r>
              <a:rPr lang="en-GB" dirty="0" smtClean="0"/>
              <a:t>Evidence </a:t>
            </a:r>
            <a:r>
              <a:rPr lang="en-GB" dirty="0"/>
              <a:t>suggests fumigation causes</a:t>
            </a:r>
            <a:r>
              <a:rPr lang="en-GB" dirty="0" smtClean="0"/>
              <a:t>...</a:t>
            </a:r>
          </a:p>
          <a:p>
            <a:r>
              <a:rPr lang="en-US" dirty="0" smtClean="0"/>
              <a:t>Proactive solutions</a:t>
            </a:r>
          </a:p>
          <a:p>
            <a:pPr lvl="1"/>
            <a:r>
              <a:rPr lang="en-GB" dirty="0"/>
              <a:t>Active Voice</a:t>
            </a:r>
          </a:p>
          <a:p>
            <a:pPr lvl="1"/>
            <a:r>
              <a:rPr lang="en-GB" dirty="0"/>
              <a:t>Positive Form</a:t>
            </a:r>
          </a:p>
          <a:p>
            <a:pPr lvl="1"/>
            <a:r>
              <a:rPr lang="en-GB" dirty="0"/>
              <a:t>Subordination</a:t>
            </a:r>
          </a:p>
        </p:txBody>
      </p:sp>
      <p:sp>
        <p:nvSpPr>
          <p:cNvPr id="4" name="TextBox 3"/>
          <p:cNvSpPr txBox="1"/>
          <p:nvPr/>
        </p:nvSpPr>
        <p:spPr>
          <a:xfrm>
            <a:off x="4359269" y="6126202"/>
            <a:ext cx="4327531" cy="369332"/>
          </a:xfrm>
          <a:prstGeom prst="rect">
            <a:avLst/>
          </a:prstGeom>
          <a:noFill/>
        </p:spPr>
        <p:txBody>
          <a:bodyPr wrap="none" rtlCol="0">
            <a:spAutoFit/>
          </a:bodyPr>
          <a:lstStyle/>
          <a:p>
            <a:r>
              <a:rPr lang="en-GB" dirty="0" smtClean="0"/>
              <a:t>Adapted from: www.sds.uwo.ca/writing</a:t>
            </a:r>
            <a:endParaRPr lang="en-GB" dirty="0"/>
          </a:p>
        </p:txBody>
      </p:sp>
      <p:sp>
        <p:nvSpPr>
          <p:cNvPr id="5" name="Date Placeholder 4"/>
          <p:cNvSpPr>
            <a:spLocks noGrp="1"/>
          </p:cNvSpPr>
          <p:nvPr>
            <p:ph type="dt" sz="half" idx="10"/>
          </p:nvPr>
        </p:nvSpPr>
        <p:spPr/>
        <p:txBody>
          <a:bodyPr/>
          <a:lstStyle/>
          <a:p>
            <a:fld id="{23B3BBB8-75F1-4737-9A76-0ECC40820C7A}" type="datetime6">
              <a:rPr lang="en-US" smtClean="0"/>
              <a:t>November 16</a:t>
            </a:fld>
            <a:endParaRPr lang="en-US"/>
          </a:p>
        </p:txBody>
      </p:sp>
      <p:sp>
        <p:nvSpPr>
          <p:cNvPr id="6" name="Footer Placeholder 5"/>
          <p:cNvSpPr>
            <a:spLocks noGrp="1"/>
          </p:cNvSpPr>
          <p:nvPr>
            <p:ph type="ftr" sz="quarter" idx="11"/>
          </p:nvPr>
        </p:nvSpPr>
        <p:spPr/>
        <p:txBody>
          <a:bodyPr/>
          <a:lstStyle/>
          <a:p>
            <a:r>
              <a:rPr lang="en-US" smtClean="0"/>
              <a:t>CEng 591 - Sinan Kalkan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43806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Academic Writing</a:t>
            </a:r>
            <a:endParaRPr lang="en-GB" dirty="0"/>
          </a:p>
        </p:txBody>
      </p:sp>
      <p:sp>
        <p:nvSpPr>
          <p:cNvPr id="3" name="Content Placeholder 2"/>
          <p:cNvSpPr>
            <a:spLocks noGrp="1"/>
          </p:cNvSpPr>
          <p:nvPr>
            <p:ph idx="1"/>
          </p:nvPr>
        </p:nvSpPr>
        <p:spPr/>
        <p:txBody>
          <a:bodyPr>
            <a:normAutofit lnSpcReduction="10000"/>
          </a:bodyPr>
          <a:lstStyle/>
          <a:p>
            <a:r>
              <a:rPr lang="en-US" dirty="0" smtClean="0"/>
              <a:t>Active voice</a:t>
            </a:r>
          </a:p>
          <a:p>
            <a:pPr lvl="1"/>
            <a:r>
              <a:rPr lang="en-GB" dirty="0"/>
              <a:t>Subject is acting, not being acted upon</a:t>
            </a:r>
            <a:endParaRPr lang="en-GB" dirty="0" smtClean="0"/>
          </a:p>
          <a:p>
            <a:pPr lvl="1"/>
            <a:r>
              <a:rPr lang="en-GB" dirty="0" smtClean="0"/>
              <a:t>More </a:t>
            </a:r>
            <a:r>
              <a:rPr lang="en-GB" dirty="0"/>
              <a:t>direct and usually cuts out </a:t>
            </a:r>
            <a:r>
              <a:rPr lang="en-GB" dirty="0" smtClean="0"/>
              <a:t>words</a:t>
            </a:r>
          </a:p>
          <a:p>
            <a:pPr lvl="1"/>
            <a:r>
              <a:rPr lang="en-GB" dirty="0" smtClean="0"/>
              <a:t>Examples:</a:t>
            </a:r>
          </a:p>
          <a:p>
            <a:pPr lvl="2"/>
            <a:r>
              <a:rPr lang="en-GB" dirty="0" smtClean="0"/>
              <a:t>Passive</a:t>
            </a:r>
            <a:r>
              <a:rPr lang="en-GB" dirty="0"/>
              <a:t>: The shoulder was rotated 70 degrees</a:t>
            </a:r>
          </a:p>
          <a:p>
            <a:pPr lvl="2"/>
            <a:r>
              <a:rPr lang="en-GB" dirty="0"/>
              <a:t>Active: We rotated the shoulder 70 </a:t>
            </a:r>
            <a:r>
              <a:rPr lang="en-GB" dirty="0" smtClean="0"/>
              <a:t>degrees</a:t>
            </a:r>
          </a:p>
          <a:p>
            <a:pPr lvl="2"/>
            <a:r>
              <a:rPr lang="en-US" dirty="0" smtClean="0"/>
              <a:t>Passive: “In this thesis, a method for recognizing sign language gestures captured from a Kinect device is proposed”</a:t>
            </a:r>
          </a:p>
          <a:p>
            <a:pPr lvl="2"/>
            <a:r>
              <a:rPr lang="en-US" dirty="0" smtClean="0"/>
              <a:t>Active: “I propose a method for recognizing sign language gestures captured from a Kinect device”.</a:t>
            </a:r>
          </a:p>
          <a:p>
            <a:r>
              <a:rPr lang="en-GB" dirty="0"/>
              <a:t>Not used in all disciplines</a:t>
            </a:r>
          </a:p>
          <a:p>
            <a:pPr lvl="1"/>
            <a:r>
              <a:rPr lang="en-GB" dirty="0"/>
              <a:t>Science:</a:t>
            </a:r>
          </a:p>
          <a:p>
            <a:pPr lvl="2"/>
            <a:r>
              <a:rPr lang="en-GB" dirty="0"/>
              <a:t>Saline was added to treatment A.</a:t>
            </a:r>
          </a:p>
          <a:p>
            <a:pPr lvl="2"/>
            <a:r>
              <a:rPr lang="en-GB" dirty="0"/>
              <a:t>I added saline to treatment A.</a:t>
            </a:r>
          </a:p>
          <a:p>
            <a:pPr lvl="2"/>
            <a:r>
              <a:rPr lang="en-GB" dirty="0"/>
              <a:t>Treatment A contained saline.</a:t>
            </a:r>
            <a:endParaRPr lang="en-GB" dirty="0" smtClean="0"/>
          </a:p>
        </p:txBody>
      </p:sp>
      <p:sp>
        <p:nvSpPr>
          <p:cNvPr id="4" name="TextBox 3"/>
          <p:cNvSpPr txBox="1"/>
          <p:nvPr/>
        </p:nvSpPr>
        <p:spPr>
          <a:xfrm>
            <a:off x="4359269" y="6126202"/>
            <a:ext cx="4327531" cy="369332"/>
          </a:xfrm>
          <a:prstGeom prst="rect">
            <a:avLst/>
          </a:prstGeom>
          <a:noFill/>
        </p:spPr>
        <p:txBody>
          <a:bodyPr wrap="none" rtlCol="0">
            <a:spAutoFit/>
          </a:bodyPr>
          <a:lstStyle/>
          <a:p>
            <a:r>
              <a:rPr lang="en-GB" dirty="0" smtClean="0"/>
              <a:t>Adapted from: www.sds.uwo.ca/writing</a:t>
            </a:r>
            <a:endParaRPr lang="en-GB" dirty="0"/>
          </a:p>
        </p:txBody>
      </p:sp>
      <p:sp>
        <p:nvSpPr>
          <p:cNvPr id="5" name="Date Placeholder 4"/>
          <p:cNvSpPr>
            <a:spLocks noGrp="1"/>
          </p:cNvSpPr>
          <p:nvPr>
            <p:ph type="dt" sz="half" idx="10"/>
          </p:nvPr>
        </p:nvSpPr>
        <p:spPr/>
        <p:txBody>
          <a:bodyPr/>
          <a:lstStyle/>
          <a:p>
            <a:fld id="{F7FCCBC0-1137-4729-A0AC-E9BD1507175A}" type="datetime6">
              <a:rPr lang="en-US" smtClean="0"/>
              <a:t>November 16</a:t>
            </a:fld>
            <a:endParaRPr lang="en-US"/>
          </a:p>
        </p:txBody>
      </p:sp>
      <p:sp>
        <p:nvSpPr>
          <p:cNvPr id="6" name="Footer Placeholder 5"/>
          <p:cNvSpPr>
            <a:spLocks noGrp="1"/>
          </p:cNvSpPr>
          <p:nvPr>
            <p:ph type="ftr" sz="quarter" idx="11"/>
          </p:nvPr>
        </p:nvSpPr>
        <p:spPr/>
        <p:txBody>
          <a:bodyPr/>
          <a:lstStyle/>
          <a:p>
            <a:r>
              <a:rPr lang="en-US" smtClean="0"/>
              <a:t>CEng 591 - Sinan Kalkan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93967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Academic Writing</a:t>
            </a:r>
            <a:endParaRPr lang="en-GB" dirty="0"/>
          </a:p>
        </p:txBody>
      </p:sp>
      <p:sp>
        <p:nvSpPr>
          <p:cNvPr id="3" name="Content Placeholder 2"/>
          <p:cNvSpPr>
            <a:spLocks noGrp="1"/>
          </p:cNvSpPr>
          <p:nvPr>
            <p:ph idx="1"/>
          </p:nvPr>
        </p:nvSpPr>
        <p:spPr>
          <a:xfrm>
            <a:off x="447675" y="1020802"/>
            <a:ext cx="8229600" cy="5105400"/>
          </a:xfrm>
        </p:spPr>
        <p:txBody>
          <a:bodyPr>
            <a:normAutofit/>
          </a:bodyPr>
          <a:lstStyle/>
          <a:p>
            <a:r>
              <a:rPr lang="en-US" dirty="0" smtClean="0"/>
              <a:t>Positive form</a:t>
            </a:r>
          </a:p>
          <a:p>
            <a:pPr lvl="1"/>
            <a:r>
              <a:rPr lang="en-GB" dirty="0"/>
              <a:t>Convert negative phrases into positive</a:t>
            </a:r>
          </a:p>
          <a:p>
            <a:pPr lvl="1"/>
            <a:r>
              <a:rPr lang="en-GB" dirty="0"/>
              <a:t>Eliminates phrases like “does not”, “will not</a:t>
            </a:r>
            <a:r>
              <a:rPr lang="en-GB" dirty="0" smtClean="0"/>
              <a:t>”</a:t>
            </a:r>
          </a:p>
          <a:p>
            <a:pPr lvl="1"/>
            <a:r>
              <a:rPr lang="en-US" dirty="0" smtClean="0"/>
              <a:t>Examples:</a:t>
            </a:r>
          </a:p>
          <a:p>
            <a:pPr lvl="2"/>
            <a:r>
              <a:rPr lang="en-US" dirty="0" smtClean="0"/>
              <a:t>Method X does not perform very well on dataset A.</a:t>
            </a:r>
          </a:p>
          <a:p>
            <a:pPr lvl="2"/>
            <a:r>
              <a:rPr lang="en-US" dirty="0" smtClean="0"/>
              <a:t>Method X performs better  on dataset B</a:t>
            </a:r>
            <a:r>
              <a:rPr lang="en-US" dirty="0"/>
              <a:t>.</a:t>
            </a:r>
            <a:endParaRPr lang="en-US" dirty="0" smtClean="0"/>
          </a:p>
          <a:p>
            <a:pPr lvl="2"/>
            <a:r>
              <a:rPr lang="en-GB" dirty="0"/>
              <a:t>Deer mice have not been shown to eat insects.</a:t>
            </a:r>
          </a:p>
          <a:p>
            <a:pPr lvl="2"/>
            <a:r>
              <a:rPr lang="en-GB" dirty="0"/>
              <a:t>Deer </a:t>
            </a:r>
            <a:r>
              <a:rPr lang="en-GB" dirty="0" smtClean="0"/>
              <a:t>mice </a:t>
            </a:r>
            <a:r>
              <a:rPr lang="en-GB" dirty="0"/>
              <a:t>primarily eat seeds and roots</a:t>
            </a:r>
            <a:r>
              <a:rPr lang="en-GB" dirty="0" smtClean="0"/>
              <a:t>.</a:t>
            </a:r>
          </a:p>
          <a:p>
            <a:r>
              <a:rPr lang="en-US" dirty="0" smtClean="0"/>
              <a:t>Subordination</a:t>
            </a:r>
          </a:p>
          <a:p>
            <a:pPr lvl="1"/>
            <a:r>
              <a:rPr lang="en-GB" dirty="0"/>
              <a:t>Restructuring clauses within other clauses</a:t>
            </a:r>
          </a:p>
          <a:p>
            <a:pPr lvl="1"/>
            <a:r>
              <a:rPr lang="en-GB" dirty="0" smtClean="0"/>
              <a:t>Changes </a:t>
            </a:r>
            <a:r>
              <a:rPr lang="en-GB" dirty="0"/>
              <a:t>the relative importance, but also eliminates a lot </a:t>
            </a:r>
            <a:r>
              <a:rPr lang="en-GB" dirty="0" smtClean="0"/>
              <a:t>of words</a:t>
            </a:r>
          </a:p>
          <a:p>
            <a:pPr lvl="1"/>
            <a:r>
              <a:rPr lang="en-GB" dirty="0" smtClean="0"/>
              <a:t>Examples:</a:t>
            </a:r>
          </a:p>
          <a:p>
            <a:pPr lvl="2"/>
            <a:r>
              <a:rPr lang="en-GB" dirty="0" smtClean="0"/>
              <a:t>The </a:t>
            </a:r>
            <a:r>
              <a:rPr lang="en-GB" dirty="0"/>
              <a:t>procedure was used to extract magnetite, and it </a:t>
            </a:r>
            <a:r>
              <a:rPr lang="en-GB" dirty="0" smtClean="0"/>
              <a:t>took</a:t>
            </a:r>
            <a:r>
              <a:rPr lang="tr-TR" dirty="0" smtClean="0"/>
              <a:t> </a:t>
            </a:r>
            <a:r>
              <a:rPr lang="en-GB" dirty="0" smtClean="0"/>
              <a:t>five </a:t>
            </a:r>
            <a:r>
              <a:rPr lang="en-GB" dirty="0"/>
              <a:t>steps.</a:t>
            </a:r>
          </a:p>
          <a:p>
            <a:pPr lvl="2"/>
            <a:r>
              <a:rPr lang="en-GB" dirty="0"/>
              <a:t>The procedure was used to extract magnetite in five steps.</a:t>
            </a:r>
          </a:p>
          <a:p>
            <a:pPr lvl="2"/>
            <a:r>
              <a:rPr lang="en-GB" dirty="0"/>
              <a:t>The five-step procedure was used to extract magnetite.</a:t>
            </a:r>
          </a:p>
          <a:p>
            <a:pPr lvl="2"/>
            <a:r>
              <a:rPr lang="en-GB" dirty="0"/>
              <a:t>The five-step procedure extracted magnetite.</a:t>
            </a:r>
          </a:p>
        </p:txBody>
      </p:sp>
      <p:sp>
        <p:nvSpPr>
          <p:cNvPr id="4" name="TextBox 3"/>
          <p:cNvSpPr txBox="1"/>
          <p:nvPr/>
        </p:nvSpPr>
        <p:spPr>
          <a:xfrm>
            <a:off x="4359269" y="6126202"/>
            <a:ext cx="4327531" cy="369332"/>
          </a:xfrm>
          <a:prstGeom prst="rect">
            <a:avLst/>
          </a:prstGeom>
          <a:noFill/>
        </p:spPr>
        <p:txBody>
          <a:bodyPr wrap="none" rtlCol="0">
            <a:spAutoFit/>
          </a:bodyPr>
          <a:lstStyle/>
          <a:p>
            <a:r>
              <a:rPr lang="en-GB" dirty="0" smtClean="0"/>
              <a:t>Adapted from: www.sds.uwo.ca/writing</a:t>
            </a:r>
            <a:endParaRPr lang="en-GB" dirty="0"/>
          </a:p>
        </p:txBody>
      </p:sp>
      <p:sp>
        <p:nvSpPr>
          <p:cNvPr id="5" name="Date Placeholder 4"/>
          <p:cNvSpPr>
            <a:spLocks noGrp="1"/>
          </p:cNvSpPr>
          <p:nvPr>
            <p:ph type="dt" sz="half" idx="10"/>
          </p:nvPr>
        </p:nvSpPr>
        <p:spPr/>
        <p:txBody>
          <a:bodyPr/>
          <a:lstStyle/>
          <a:p>
            <a:fld id="{B1B58B8F-2DD6-45AB-92C4-65068AAB049D}" type="datetime6">
              <a:rPr lang="en-US" smtClean="0"/>
              <a:t>November 16</a:t>
            </a:fld>
            <a:endParaRPr lang="en-US"/>
          </a:p>
        </p:txBody>
      </p:sp>
      <p:sp>
        <p:nvSpPr>
          <p:cNvPr id="6" name="Footer Placeholder 5"/>
          <p:cNvSpPr>
            <a:spLocks noGrp="1"/>
          </p:cNvSpPr>
          <p:nvPr>
            <p:ph type="ftr" sz="quarter" idx="11"/>
          </p:nvPr>
        </p:nvSpPr>
        <p:spPr/>
        <p:txBody>
          <a:bodyPr/>
          <a:lstStyle/>
          <a:p>
            <a:r>
              <a:rPr lang="en-US" smtClean="0"/>
              <a:t>CEng 591 - Sinan Kalkan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60936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019800" cy="1600200"/>
          </a:xfrm>
        </p:spPr>
        <p:txBody>
          <a:bodyPr/>
          <a:lstStyle/>
          <a:p>
            <a:r>
              <a:rPr lang="en-US" dirty="0" smtClean="0"/>
              <a:t>What is research?</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Find answers, solve problems</a:t>
            </a:r>
          </a:p>
          <a:p>
            <a:pPr lvl="1"/>
            <a:r>
              <a:rPr lang="en-US" dirty="0" smtClean="0"/>
              <a:t>In M.Sc., you take the first few steps on how to do research: novelty is not necessary but encouraged.</a:t>
            </a:r>
          </a:p>
          <a:p>
            <a:pPr lvl="1"/>
            <a:r>
              <a:rPr lang="en-US" dirty="0" smtClean="0"/>
              <a:t>In Ph.D., you are to prove that you can do research: novelty is a must.</a:t>
            </a:r>
          </a:p>
          <a:p>
            <a:r>
              <a:rPr lang="en-US" sz="3200" dirty="0" smtClean="0"/>
              <a:t>The following are critical:</a:t>
            </a:r>
          </a:p>
          <a:p>
            <a:pPr lvl="1"/>
            <a:r>
              <a:rPr lang="en-US" dirty="0" smtClean="0"/>
              <a:t>Analyzing data and the results: frog story.</a:t>
            </a:r>
          </a:p>
          <a:p>
            <a:pPr lvl="1"/>
            <a:r>
              <a:rPr lang="en-US" dirty="0" smtClean="0"/>
              <a:t>Being precise and conclusive</a:t>
            </a:r>
          </a:p>
          <a:p>
            <a:r>
              <a:rPr lang="en-US" sz="3200" dirty="0" smtClean="0"/>
              <a:t>In CS:</a:t>
            </a:r>
          </a:p>
          <a:p>
            <a:pPr marL="800100" lvl="1" indent="-342900">
              <a:buFont typeface="+mj-lt"/>
              <a:buAutoNum type="alphaLcPeriod"/>
            </a:pPr>
            <a:r>
              <a:rPr lang="en-US" sz="2000" dirty="0" smtClean="0"/>
              <a:t>Propose new solutions/algorithms to problems</a:t>
            </a:r>
          </a:p>
          <a:p>
            <a:pPr marL="800100" lvl="1" indent="-342900">
              <a:buFont typeface="+mj-lt"/>
              <a:buAutoNum type="alphaLcPeriod"/>
            </a:pPr>
            <a:r>
              <a:rPr lang="en-US" sz="2000" dirty="0" smtClean="0"/>
              <a:t>Compare algorithms/studies</a:t>
            </a:r>
          </a:p>
          <a:p>
            <a:pPr marL="800100" lvl="1" indent="-342900">
              <a:buFont typeface="+mj-lt"/>
              <a:buAutoNum type="alphaLcPeriod"/>
            </a:pPr>
            <a:r>
              <a:rPr lang="en-US" sz="2000" dirty="0" smtClean="0"/>
              <a:t>Collect data/dataset for studies</a:t>
            </a:r>
          </a:p>
          <a:p>
            <a:pPr marL="800100" lvl="1" indent="-342900">
              <a:buFont typeface="+mj-lt"/>
              <a:buAutoNum type="alphaLcPeriod"/>
            </a:pPr>
            <a:r>
              <a:rPr lang="en-US" sz="2000" dirty="0" smtClean="0"/>
              <a:t>Propose a formalism, theory, framework…</a:t>
            </a:r>
          </a:p>
        </p:txBody>
      </p:sp>
      <p:sp>
        <p:nvSpPr>
          <p:cNvPr id="4" name="Date Placeholder 3"/>
          <p:cNvSpPr>
            <a:spLocks noGrp="1"/>
          </p:cNvSpPr>
          <p:nvPr>
            <p:ph type="dt" sz="half" idx="10"/>
          </p:nvPr>
        </p:nvSpPr>
        <p:spPr/>
        <p:txBody>
          <a:bodyPr/>
          <a:lstStyle/>
          <a:p>
            <a:fld id="{8CDFECFD-A94D-4EB2-AABA-2B1997AD4706}" type="datetime6">
              <a:rPr lang="en-US" smtClean="0"/>
              <a:t>November 16</a:t>
            </a:fld>
            <a:endParaRPr lang="en-US"/>
          </a:p>
        </p:txBody>
      </p:sp>
      <p:sp>
        <p:nvSpPr>
          <p:cNvPr id="5" name="Footer Placeholder 4"/>
          <p:cNvSpPr>
            <a:spLocks noGrp="1"/>
          </p:cNvSpPr>
          <p:nvPr>
            <p:ph type="ftr" sz="quarter" idx="11"/>
          </p:nvPr>
        </p:nvSpPr>
        <p:spPr/>
        <p:txBody>
          <a:bodyPr/>
          <a:lstStyle/>
          <a:p>
            <a:r>
              <a:rPr lang="en-US" smtClean="0"/>
              <a:t>CEng 591 - Sinan Kalkan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pic>
        <p:nvPicPr>
          <p:cNvPr id="7"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76200"/>
            <a:ext cx="1959178" cy="1905794"/>
          </a:xfrm>
          <a:prstGeom prst="rect">
            <a:avLst/>
          </a:prstGeom>
        </p:spPr>
      </p:pic>
    </p:spTree>
    <p:extLst>
      <p:ext uri="{BB962C8B-B14F-4D97-AF65-F5344CB8AC3E}">
        <p14:creationId xmlns:p14="http://schemas.microsoft.com/office/powerpoint/2010/main" val="305442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In summary</a:t>
            </a:r>
            <a:endParaRPr lang="en-US" dirty="0"/>
          </a:p>
        </p:txBody>
      </p:sp>
      <p:sp>
        <p:nvSpPr>
          <p:cNvPr id="3" name="Content Placeholder 2"/>
          <p:cNvSpPr>
            <a:spLocks noGrp="1"/>
          </p:cNvSpPr>
          <p:nvPr>
            <p:ph idx="1"/>
          </p:nvPr>
        </p:nvSpPr>
        <p:spPr/>
        <p:txBody>
          <a:bodyPr>
            <a:normAutofit/>
          </a:bodyPr>
          <a:lstStyle/>
          <a:p>
            <a:r>
              <a:rPr lang="en-US" sz="3600" dirty="0" smtClean="0"/>
              <a:t>Your text should be:</a:t>
            </a:r>
          </a:p>
          <a:p>
            <a:pPr lvl="1"/>
            <a:r>
              <a:rPr lang="en-US" sz="2400" dirty="0" smtClean="0">
                <a:solidFill>
                  <a:srgbClr val="FF0000"/>
                </a:solidFill>
              </a:rPr>
              <a:t>Concise/Precise/Specific</a:t>
            </a:r>
          </a:p>
          <a:p>
            <a:pPr lvl="1"/>
            <a:r>
              <a:rPr lang="en-US" sz="2400" dirty="0" smtClean="0">
                <a:solidFill>
                  <a:srgbClr val="FF0000"/>
                </a:solidFill>
              </a:rPr>
              <a:t>Clear</a:t>
            </a:r>
          </a:p>
          <a:p>
            <a:pPr lvl="1"/>
            <a:r>
              <a:rPr lang="en-US" sz="2400" dirty="0" smtClean="0">
                <a:solidFill>
                  <a:srgbClr val="FF0000"/>
                </a:solidFill>
              </a:rPr>
              <a:t>Elegant</a:t>
            </a:r>
            <a:r>
              <a:rPr lang="en-US" sz="2400" dirty="0" smtClean="0"/>
              <a:t> in every aspect</a:t>
            </a:r>
          </a:p>
        </p:txBody>
      </p:sp>
      <p:sp>
        <p:nvSpPr>
          <p:cNvPr id="4" name="Date Placeholder 3"/>
          <p:cNvSpPr>
            <a:spLocks noGrp="1"/>
          </p:cNvSpPr>
          <p:nvPr>
            <p:ph type="dt" sz="half" idx="10"/>
          </p:nvPr>
        </p:nvSpPr>
        <p:spPr/>
        <p:txBody>
          <a:bodyPr/>
          <a:lstStyle/>
          <a:p>
            <a:fld id="{547122DF-0EAD-4DFD-AC04-26086398E852}" type="datetime6">
              <a:rPr lang="en-US" smtClean="0"/>
              <a:t>November 16</a:t>
            </a:fld>
            <a:endParaRPr lang="en-US"/>
          </a:p>
        </p:txBody>
      </p:sp>
      <p:sp>
        <p:nvSpPr>
          <p:cNvPr id="5" name="Footer Placeholder 4"/>
          <p:cNvSpPr>
            <a:spLocks noGrp="1"/>
          </p:cNvSpPr>
          <p:nvPr>
            <p:ph type="ftr" sz="quarter" idx="11"/>
          </p:nvPr>
        </p:nvSpPr>
        <p:spPr/>
        <p:txBody>
          <a:bodyPr/>
          <a:lstStyle/>
          <a:p>
            <a:r>
              <a:rPr lang="en-US" smtClean="0"/>
              <a:t>CEng 591 - Sinan Kalkan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06196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9CB0490E-F298-4ABC-9721-38057D5EB58A}" type="datetime6">
              <a:rPr lang="en-US" smtClean="0"/>
              <a:t>November 16</a:t>
            </a:fld>
            <a:endParaRPr lang="en-US"/>
          </a:p>
        </p:txBody>
      </p:sp>
      <p:sp>
        <p:nvSpPr>
          <p:cNvPr id="5" name="Footer Placeholder 4"/>
          <p:cNvSpPr>
            <a:spLocks noGrp="1"/>
          </p:cNvSpPr>
          <p:nvPr>
            <p:ph type="ftr" sz="quarter" idx="11"/>
          </p:nvPr>
        </p:nvSpPr>
        <p:spPr/>
        <p:txBody>
          <a:bodyPr/>
          <a:lstStyle/>
          <a:p>
            <a:r>
              <a:rPr lang="en-US" smtClean="0"/>
              <a:t>CEng 591 - Sinan Kalkan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pic>
        <p:nvPicPr>
          <p:cNvPr id="1026" name="Picture 2" descr="https://scontent-frt3-1.xx.fbcdn.net/v/t1.0-9/12928350_1774774422744347_3894789629223081878_n.jpg?oh=46540ee7b0184cf30f0a975475812a52&amp;oe=5775F6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233361"/>
            <a:ext cx="4762500" cy="630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47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1744" y="209550"/>
            <a:ext cx="5840511" cy="6127750"/>
          </a:xfrm>
        </p:spPr>
      </p:pic>
      <p:sp>
        <p:nvSpPr>
          <p:cNvPr id="4" name="Date Placeholder 3"/>
          <p:cNvSpPr>
            <a:spLocks noGrp="1"/>
          </p:cNvSpPr>
          <p:nvPr>
            <p:ph type="dt" sz="half" idx="10"/>
          </p:nvPr>
        </p:nvSpPr>
        <p:spPr/>
        <p:txBody>
          <a:bodyPr/>
          <a:lstStyle/>
          <a:p>
            <a:fld id="{CCC506FC-6F1E-4AE5-B749-95F00659938D}" type="datetime6">
              <a:rPr lang="en-US" smtClean="0"/>
              <a:t>November 16</a:t>
            </a:fld>
            <a:endParaRPr lang="en-US"/>
          </a:p>
        </p:txBody>
      </p:sp>
      <p:sp>
        <p:nvSpPr>
          <p:cNvPr id="5" name="Footer Placeholder 4"/>
          <p:cNvSpPr>
            <a:spLocks noGrp="1"/>
          </p:cNvSpPr>
          <p:nvPr>
            <p:ph type="ftr" sz="quarter" idx="11"/>
          </p:nvPr>
        </p:nvSpPr>
        <p:spPr/>
        <p:txBody>
          <a:bodyPr/>
          <a:lstStyle/>
          <a:p>
            <a:r>
              <a:rPr lang="en-US" smtClean="0"/>
              <a:t>CEng 591 - Sinan Kalkan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001265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Technical Details</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620CCB97-E245-4677-980C-A4A67C696E45}" type="datetime6">
              <a:rPr lang="en-US" smtClean="0"/>
              <a:t>November 16</a:t>
            </a:fld>
            <a:endParaRPr lang="en-US"/>
          </a:p>
        </p:txBody>
      </p:sp>
      <p:sp>
        <p:nvSpPr>
          <p:cNvPr id="5" name="Footer Placeholder 4"/>
          <p:cNvSpPr>
            <a:spLocks noGrp="1"/>
          </p:cNvSpPr>
          <p:nvPr>
            <p:ph type="ftr" sz="quarter" idx="11"/>
          </p:nvPr>
        </p:nvSpPr>
        <p:spPr/>
        <p:txBody>
          <a:bodyPr/>
          <a:lstStyle/>
          <a:p>
            <a:r>
              <a:rPr lang="en-US" smtClean="0"/>
              <a:t>CEng 591 - Sinan Kalkan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6485248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143000"/>
          </a:xfrm>
        </p:spPr>
        <p:txBody>
          <a:bodyPr/>
          <a:lstStyle/>
          <a:p>
            <a:r>
              <a:rPr lang="en-US" dirty="0" smtClean="0"/>
              <a:t>Format &amp; Editor</a:t>
            </a:r>
            <a:endParaRPr lang="en-US" dirty="0"/>
          </a:p>
        </p:txBody>
      </p:sp>
      <p:sp>
        <p:nvSpPr>
          <p:cNvPr id="8" name="Content Placeholder 7"/>
          <p:cNvSpPr>
            <a:spLocks noGrp="1"/>
          </p:cNvSpPr>
          <p:nvPr>
            <p:ph idx="1"/>
          </p:nvPr>
        </p:nvSpPr>
        <p:spPr/>
        <p:txBody>
          <a:bodyPr/>
          <a:lstStyle/>
          <a:p>
            <a:pPr marL="457200" indent="-457200">
              <a:buFont typeface="+mj-lt"/>
              <a:buAutoNum type="arabicPeriod"/>
            </a:pPr>
            <a:r>
              <a:rPr lang="en-US" dirty="0" smtClean="0"/>
              <a:t>Use Latex</a:t>
            </a:r>
          </a:p>
          <a:p>
            <a:pPr marL="457200" indent="-457200">
              <a:buFont typeface="+mj-lt"/>
              <a:buAutoNum type="arabicPeriod"/>
            </a:pPr>
            <a:r>
              <a:rPr lang="en-US" dirty="0" smtClean="0"/>
              <a:t>Use Latex</a:t>
            </a:r>
          </a:p>
          <a:p>
            <a:pPr marL="457200" indent="-457200">
              <a:buFont typeface="+mj-lt"/>
              <a:buAutoNum type="arabicPeriod"/>
            </a:pPr>
            <a:r>
              <a:rPr lang="en-US" dirty="0" smtClean="0"/>
              <a:t>Use Latex</a:t>
            </a:r>
          </a:p>
          <a:p>
            <a:pPr marL="457200" indent="-457200">
              <a:buFont typeface="+mj-lt"/>
              <a:buAutoNum type="arabicPeriod"/>
            </a:pPr>
            <a:r>
              <a:rPr lang="en-US" dirty="0" smtClean="0"/>
              <a:t>If not possible,</a:t>
            </a:r>
          </a:p>
          <a:p>
            <a:pPr marL="857250" lvl="1" indent="-457200"/>
            <a:r>
              <a:rPr lang="en-US" dirty="0" smtClean="0"/>
              <a:t>Use Latex</a:t>
            </a:r>
          </a:p>
          <a:p>
            <a:pPr marL="857250" lvl="1" indent="-457200"/>
            <a:endParaRPr lang="en-US" dirty="0"/>
          </a:p>
          <a:p>
            <a:pPr marL="457200" indent="-457200"/>
            <a:r>
              <a:rPr lang="en-US" dirty="0" smtClean="0"/>
              <a:t>Templates are ready to use on fbe.metu.edu.tr</a:t>
            </a:r>
          </a:p>
          <a:p>
            <a:pPr marL="457200" indent="-457200"/>
            <a:r>
              <a:rPr lang="en-US" dirty="0" smtClean="0"/>
              <a:t>There are very good editors available</a:t>
            </a:r>
          </a:p>
          <a:p>
            <a:pPr marL="857250" lvl="1" indent="-457200"/>
            <a:r>
              <a:rPr lang="en-US" dirty="0" err="1" smtClean="0"/>
              <a:t>TexStudio</a:t>
            </a:r>
            <a:r>
              <a:rPr lang="en-US" dirty="0" smtClean="0"/>
              <a:t> &amp; </a:t>
            </a:r>
            <a:r>
              <a:rPr lang="en-US" dirty="0" err="1" smtClean="0"/>
              <a:t>TeXnicCenter</a:t>
            </a:r>
            <a:r>
              <a:rPr lang="en-US" dirty="0" smtClean="0"/>
              <a:t> on Windows</a:t>
            </a:r>
          </a:p>
          <a:p>
            <a:pPr marL="857250" lvl="1" indent="-457200"/>
            <a:r>
              <a:rPr lang="en-US" dirty="0" smtClean="0"/>
              <a:t>Eclipse, </a:t>
            </a:r>
            <a:r>
              <a:rPr lang="en-US" dirty="0" err="1" smtClean="0"/>
              <a:t>Kile</a:t>
            </a:r>
            <a:r>
              <a:rPr lang="en-US" dirty="0" smtClean="0"/>
              <a:t> etc. on Linux</a:t>
            </a:r>
            <a:endParaRPr lang="en-US" dirty="0"/>
          </a:p>
        </p:txBody>
      </p:sp>
      <p:sp>
        <p:nvSpPr>
          <p:cNvPr id="4" name="Date Placeholder 3"/>
          <p:cNvSpPr>
            <a:spLocks noGrp="1"/>
          </p:cNvSpPr>
          <p:nvPr>
            <p:ph type="dt" sz="half" idx="10"/>
          </p:nvPr>
        </p:nvSpPr>
        <p:spPr/>
        <p:txBody>
          <a:bodyPr/>
          <a:lstStyle/>
          <a:p>
            <a:fld id="{319D9845-4D1B-4374-8FEF-7F8DAB32B626}" type="datetime6">
              <a:rPr lang="en-US" smtClean="0"/>
              <a:t>November 16</a:t>
            </a:fld>
            <a:endParaRPr lang="en-US"/>
          </a:p>
        </p:txBody>
      </p:sp>
      <p:sp>
        <p:nvSpPr>
          <p:cNvPr id="5" name="Footer Placeholder 4"/>
          <p:cNvSpPr>
            <a:spLocks noGrp="1"/>
          </p:cNvSpPr>
          <p:nvPr>
            <p:ph type="ftr" sz="quarter" idx="11"/>
          </p:nvPr>
        </p:nvSpPr>
        <p:spPr/>
        <p:txBody>
          <a:bodyPr/>
          <a:lstStyle/>
          <a:p>
            <a:r>
              <a:rPr lang="en-US" smtClean="0"/>
              <a:t>CEng 591 - Sinan Kalkan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a:p>
        </p:txBody>
      </p:sp>
      <p:pic>
        <p:nvPicPr>
          <p:cNvPr id="1026" name="Picture 2" descr="Figure 1. Personal view of the author: Word is preferable for not-too-complex documents. Defining what does “complex” exactly mean is one of the goals of this post  | Credit: JL Blan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295400"/>
            <a:ext cx="3680604" cy="24384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101774" y="1370013"/>
            <a:ext cx="1347548" cy="276999"/>
          </a:xfrm>
          <a:prstGeom prst="rect">
            <a:avLst/>
          </a:prstGeom>
        </p:spPr>
        <p:txBody>
          <a:bodyPr wrap="none">
            <a:spAutoFit/>
          </a:bodyPr>
          <a:lstStyle/>
          <a:p>
            <a:r>
              <a:rPr lang="en-US" sz="1200" dirty="0" smtClean="0">
                <a:solidFill>
                  <a:srgbClr val="6C737A"/>
                </a:solidFill>
                <a:latin typeface="Roboto"/>
              </a:rPr>
              <a:t>Credit: JL </a:t>
            </a:r>
            <a:r>
              <a:rPr lang="en-US" sz="1200" dirty="0">
                <a:solidFill>
                  <a:srgbClr val="6C737A"/>
                </a:solidFill>
                <a:latin typeface="Roboto"/>
              </a:rPr>
              <a:t>Blanco</a:t>
            </a:r>
            <a:endParaRPr lang="en-US" sz="1200" dirty="0"/>
          </a:p>
        </p:txBody>
      </p:sp>
    </p:spTree>
    <p:extLst>
      <p:ext uri="{BB962C8B-B14F-4D97-AF65-F5344CB8AC3E}">
        <p14:creationId xmlns:p14="http://schemas.microsoft.com/office/powerpoint/2010/main" val="100451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Figures, Equations, Tables etc.</a:t>
            </a:r>
            <a:endParaRPr lang="en-GB"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sz="3600" dirty="0" smtClean="0"/>
              <a:t>Number your figures, tables, algorithms</a:t>
            </a:r>
          </a:p>
          <a:p>
            <a:pPr lvl="1"/>
            <a:r>
              <a:rPr lang="en-US" sz="2800" dirty="0" smtClean="0"/>
              <a:t>And refer to them</a:t>
            </a:r>
          </a:p>
          <a:p>
            <a:pPr lvl="1"/>
            <a:r>
              <a:rPr lang="en-US" sz="2800" dirty="0" smtClean="0"/>
              <a:t>Order them based on their referral order</a:t>
            </a:r>
          </a:p>
          <a:p>
            <a:r>
              <a:rPr lang="en-US" sz="3600" dirty="0" smtClean="0"/>
              <a:t>Number your equations even if you don’t refer to them</a:t>
            </a:r>
          </a:p>
          <a:p>
            <a:r>
              <a:rPr lang="en-US" sz="3600" dirty="0" smtClean="0"/>
              <a:t>Captions</a:t>
            </a:r>
          </a:p>
          <a:p>
            <a:pPr lvl="1"/>
            <a:r>
              <a:rPr lang="en-US" sz="2800" dirty="0" smtClean="0"/>
              <a:t>Should be descriptive and precise</a:t>
            </a:r>
          </a:p>
          <a:p>
            <a:pPr lvl="1"/>
            <a:r>
              <a:rPr lang="en-US" sz="2800" dirty="0" smtClean="0"/>
              <a:t>Captions are placed above tables and algorithms, and below figures</a:t>
            </a:r>
          </a:p>
        </p:txBody>
      </p:sp>
      <p:sp>
        <p:nvSpPr>
          <p:cNvPr id="5" name="Date Placeholder 4"/>
          <p:cNvSpPr>
            <a:spLocks noGrp="1"/>
          </p:cNvSpPr>
          <p:nvPr>
            <p:ph type="dt" sz="half" idx="10"/>
          </p:nvPr>
        </p:nvSpPr>
        <p:spPr/>
        <p:txBody>
          <a:bodyPr/>
          <a:lstStyle/>
          <a:p>
            <a:fld id="{BFD7DA11-D599-4CB7-81A5-47ED30EE294D}" type="datetime6">
              <a:rPr lang="en-US" smtClean="0"/>
              <a:t>November 16</a:t>
            </a:fld>
            <a:endParaRPr lang="en-US"/>
          </a:p>
        </p:txBody>
      </p:sp>
      <p:sp>
        <p:nvSpPr>
          <p:cNvPr id="6" name="Footer Placeholder 5"/>
          <p:cNvSpPr>
            <a:spLocks noGrp="1"/>
          </p:cNvSpPr>
          <p:nvPr>
            <p:ph type="ftr" sz="quarter" idx="11"/>
          </p:nvPr>
        </p:nvSpPr>
        <p:spPr/>
        <p:txBody>
          <a:bodyPr/>
          <a:lstStyle/>
          <a:p>
            <a:r>
              <a:rPr lang="en-US" smtClean="0"/>
              <a:t>CEng 591 - Sinan Kalkan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53828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Figures</a:t>
            </a:r>
            <a:endParaRPr lang="en-US" dirty="0"/>
          </a:p>
        </p:txBody>
      </p:sp>
      <p:sp>
        <p:nvSpPr>
          <p:cNvPr id="3" name="Content Placeholder 2"/>
          <p:cNvSpPr>
            <a:spLocks noGrp="1"/>
          </p:cNvSpPr>
          <p:nvPr>
            <p:ph idx="1"/>
          </p:nvPr>
        </p:nvSpPr>
        <p:spPr>
          <a:xfrm>
            <a:off x="457200" y="1981200"/>
            <a:ext cx="8229600" cy="4144963"/>
          </a:xfrm>
        </p:spPr>
        <p:txBody>
          <a:bodyPr/>
          <a:lstStyle/>
          <a:p>
            <a:r>
              <a:rPr lang="en-US" dirty="0" smtClean="0"/>
              <a:t>Use scalable vector graphics</a:t>
            </a:r>
          </a:p>
          <a:p>
            <a:r>
              <a:rPr lang="en-US" dirty="0" smtClean="0"/>
              <a:t>Not bitmap</a:t>
            </a:r>
          </a:p>
          <a:p>
            <a:endParaRPr lang="en-US" dirty="0"/>
          </a:p>
          <a:p>
            <a:endParaRPr lang="en-US" dirty="0" smtClean="0"/>
          </a:p>
          <a:p>
            <a:r>
              <a:rPr lang="en-US" dirty="0" smtClean="0"/>
              <a:t>SHOW EXAMPLE FILES</a:t>
            </a:r>
            <a:endParaRPr lang="en-US" dirty="0"/>
          </a:p>
        </p:txBody>
      </p:sp>
      <p:sp>
        <p:nvSpPr>
          <p:cNvPr id="4" name="Date Placeholder 3"/>
          <p:cNvSpPr>
            <a:spLocks noGrp="1"/>
          </p:cNvSpPr>
          <p:nvPr>
            <p:ph type="dt" sz="half" idx="10"/>
          </p:nvPr>
        </p:nvSpPr>
        <p:spPr/>
        <p:txBody>
          <a:bodyPr/>
          <a:lstStyle/>
          <a:p>
            <a:fld id="{DFF8152E-A8EB-4151-8649-C327B7E3EFC1}" type="datetime6">
              <a:rPr lang="en-US" smtClean="0"/>
              <a:t>November 16</a:t>
            </a:fld>
            <a:endParaRPr lang="en-US"/>
          </a:p>
        </p:txBody>
      </p:sp>
      <p:sp>
        <p:nvSpPr>
          <p:cNvPr id="5" name="Footer Placeholder 4"/>
          <p:cNvSpPr>
            <a:spLocks noGrp="1"/>
          </p:cNvSpPr>
          <p:nvPr>
            <p:ph type="ftr" sz="quarter" idx="11"/>
          </p:nvPr>
        </p:nvSpPr>
        <p:spPr/>
        <p:txBody>
          <a:bodyPr/>
          <a:lstStyle/>
          <a:p>
            <a:r>
              <a:rPr lang="en-US" smtClean="0"/>
              <a:t>CEng 591 - Sinan Kalkan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7556817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Equations</a:t>
            </a:r>
            <a:endParaRPr lang="en-GB" dirty="0"/>
          </a:p>
        </p:txBody>
      </p:sp>
      <p:sp>
        <p:nvSpPr>
          <p:cNvPr id="3" name="Content Placeholder 2"/>
          <p:cNvSpPr>
            <a:spLocks noGrp="1"/>
          </p:cNvSpPr>
          <p:nvPr>
            <p:ph idx="1"/>
          </p:nvPr>
        </p:nvSpPr>
        <p:spPr>
          <a:xfrm>
            <a:off x="566737" y="1198562"/>
            <a:ext cx="8229600" cy="4525963"/>
          </a:xfrm>
        </p:spPr>
        <p:txBody>
          <a:bodyPr>
            <a:normAutofit/>
          </a:bodyPr>
          <a:lstStyle/>
          <a:p>
            <a:r>
              <a:rPr lang="en-US" sz="3200" dirty="0" smtClean="0"/>
              <a:t>Equations should be thought of as being part of the text</a:t>
            </a:r>
          </a:p>
          <a:p>
            <a:r>
              <a:rPr lang="en-US" sz="3200" dirty="0" smtClean="0"/>
              <a:t>Therefore, they should end with a dot or a comma.</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3429000"/>
            <a:ext cx="7267575" cy="1352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Date Placeholder 3"/>
          <p:cNvSpPr>
            <a:spLocks noGrp="1"/>
          </p:cNvSpPr>
          <p:nvPr>
            <p:ph type="dt" sz="half" idx="10"/>
          </p:nvPr>
        </p:nvSpPr>
        <p:spPr/>
        <p:txBody>
          <a:bodyPr/>
          <a:lstStyle/>
          <a:p>
            <a:fld id="{B1ADD1A0-E5F2-4803-A07A-35D45F8C0891}" type="datetime6">
              <a:rPr lang="en-US" smtClean="0"/>
              <a:t>November 16</a:t>
            </a:fld>
            <a:endParaRPr lang="en-US"/>
          </a:p>
        </p:txBody>
      </p:sp>
      <p:sp>
        <p:nvSpPr>
          <p:cNvPr id="5" name="Footer Placeholder 4"/>
          <p:cNvSpPr>
            <a:spLocks noGrp="1"/>
          </p:cNvSpPr>
          <p:nvPr>
            <p:ph type="ftr" sz="quarter" idx="11"/>
          </p:nvPr>
        </p:nvSpPr>
        <p:spPr/>
        <p:txBody>
          <a:bodyPr/>
          <a:lstStyle/>
          <a:p>
            <a:r>
              <a:rPr lang="en-US" smtClean="0"/>
              <a:t>CEng 591 - Sinan Kalkan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 y="4984750"/>
            <a:ext cx="7248525" cy="1847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96669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Explanation of a Method</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828800"/>
                <a:ext cx="8229600" cy="4297363"/>
              </a:xfrm>
            </p:spPr>
            <p:txBody>
              <a:bodyPr>
                <a:normAutofit lnSpcReduction="10000"/>
              </a:bodyPr>
              <a:lstStyle/>
              <a:p>
                <a:r>
                  <a:rPr lang="en-US" dirty="0" smtClean="0"/>
                  <a:t>Introduce symbols</a:t>
                </a:r>
              </a:p>
              <a:p>
                <a:pPr lvl="1"/>
                <a:r>
                  <a:rPr lang="en-US" dirty="0" smtClean="0"/>
                  <a:t>Don’t use the same symbol for two different meanings in a text</a:t>
                </a:r>
              </a:p>
              <a:p>
                <a:r>
                  <a:rPr lang="en-US" dirty="0" smtClean="0"/>
                  <a:t>Write your steps as equations</a:t>
                </a:r>
              </a:p>
              <a:p>
                <a:pPr lvl="1"/>
                <a:r>
                  <a:rPr lang="en-US" dirty="0" smtClean="0"/>
                  <a:t>“The method looks for all possible parameter values and chooses the one that maximizes the total weighted cost values”</a:t>
                </a:r>
              </a:p>
              <a:p>
                <a:pPr lvl="1"/>
                <a:r>
                  <a:rPr lang="en-US" dirty="0" smtClean="0"/>
                  <a:t>“The method finds </a:t>
                </a:r>
              </a:p>
              <a:p>
                <a:pPr marL="457200" lvl="1"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𝜃</m:t>
                          </m:r>
                        </m:e>
                        <m:sup>
                          <m:r>
                            <a:rPr lang="en-US" b="0" i="1" smtClean="0">
                              <a:latin typeface="Cambria Math"/>
                            </a:rPr>
                            <m:t>∗</m:t>
                          </m:r>
                        </m:sup>
                      </m:sSup>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arg</m:t>
                          </m:r>
                        </m:fNa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a:rPr>
                                    <m:t>max</m:t>
                                  </m:r>
                                </m:e>
                                <m:lim>
                                  <m:r>
                                    <a:rPr lang="en-US" b="0" i="1" smtClean="0">
                                      <a:latin typeface="Cambria Math"/>
                                    </a:rPr>
                                    <m:t>𝜃</m:t>
                                  </m:r>
                                </m:lim>
                              </m:limLow>
                            </m:fName>
                            <m:e>
                              <m:nary>
                                <m:naryPr>
                                  <m:chr m:val="∑"/>
                                  <m:supHide m:val="on"/>
                                  <m:ctrlPr>
                                    <a:rPr lang="en-US" b="0" i="1" smtClean="0">
                                      <a:latin typeface="Cambria Math" panose="02040503050406030204" pitchFamily="18" charset="0"/>
                                    </a:rPr>
                                  </m:ctrlPr>
                                </m:naryPr>
                                <m:sub>
                                  <m:r>
                                    <a:rPr lang="en-US" b="0" i="1" smtClean="0">
                                      <a:latin typeface="Cambria Math"/>
                                    </a:rPr>
                                    <m:t>𝑖</m:t>
                                  </m:r>
                                  <m:r>
                                    <a:rPr lang="en-US" b="0" i="1" smtClean="0">
                                      <a:latin typeface="Cambria Math"/>
                                    </a:rPr>
                                    <m:t> ∈ </m:t>
                                  </m:r>
                                  <m:r>
                                    <a:rPr lang="en-US" b="0" i="1" smtClean="0">
                                      <a:latin typeface="Cambria Math"/>
                                    </a:rPr>
                                    <m:t>𝐼</m:t>
                                  </m:r>
                                </m:sub>
                                <m:sup/>
                                <m:e>
                                  <m:r>
                                    <a:rPr lang="en-US" b="0" i="1" smtClean="0">
                                      <a:latin typeface="Cambria Math"/>
                                    </a:rPr>
                                    <m:t>𝜔</m:t>
                                  </m:r>
                                  <m:d>
                                    <m:dPr>
                                      <m:ctrlPr>
                                        <a:rPr lang="en-US" b="0" i="1" smtClean="0">
                                          <a:latin typeface="Cambria Math" panose="02040503050406030204" pitchFamily="18" charset="0"/>
                                        </a:rPr>
                                      </m:ctrlPr>
                                    </m:dPr>
                                    <m:e>
                                      <m:r>
                                        <a:rPr lang="en-US" b="0" i="1" smtClean="0">
                                          <a:latin typeface="Cambria Math"/>
                                        </a:rPr>
                                        <m:t>𝑖</m:t>
                                      </m:r>
                                    </m:e>
                                  </m:d>
                                  <m:r>
                                    <a:rPr lang="en-US" b="0" i="1" smtClean="0">
                                      <a:latin typeface="Cambria Math"/>
                                    </a:rPr>
                                    <m:t>×</m:t>
                                  </m:r>
                                </m:e>
                              </m:nary>
                            </m:e>
                          </m:func>
                        </m:e>
                      </m:func>
                      <m:r>
                        <a:rPr lang="en-US" b="0" i="1" smtClean="0">
                          <a:latin typeface="Cambria Math"/>
                        </a:rPr>
                        <m:t>𝑝</m:t>
                      </m:r>
                      <m:d>
                        <m:dPr>
                          <m:endChr m:val="|"/>
                          <m:ctrlPr>
                            <a:rPr lang="en-US" b="0" i="1" smtClean="0">
                              <a:latin typeface="Cambria Math" panose="02040503050406030204" pitchFamily="18" charset="0"/>
                            </a:rPr>
                          </m:ctrlPr>
                        </m:dPr>
                        <m:e>
                          <m:r>
                            <a:rPr lang="en-US" b="0" i="1" smtClean="0">
                              <a:latin typeface="Cambria Math"/>
                            </a:rPr>
                            <m:t>𝑐</m:t>
                          </m:r>
                          <m:r>
                            <a:rPr lang="en-US" b="0" i="1" smtClean="0">
                              <a:latin typeface="Cambria Math"/>
                            </a:rPr>
                            <m:t> </m:t>
                          </m:r>
                        </m:e>
                      </m:d>
                      <m:r>
                        <a:rPr lang="en-US" b="0" i="1" smtClean="0">
                          <a:latin typeface="Cambria Math"/>
                        </a:rPr>
                        <m:t> </m:t>
                      </m:r>
                      <m:r>
                        <a:rPr lang="en-US" b="0" i="1" smtClean="0">
                          <a:latin typeface="Cambria Math"/>
                        </a:rPr>
                        <m:t>𝑖</m:t>
                      </m:r>
                      <m:r>
                        <a:rPr lang="en-US" b="0" i="1" smtClean="0">
                          <a:latin typeface="Cambria Math"/>
                        </a:rPr>
                        <m:t>, </m:t>
                      </m:r>
                      <m:r>
                        <a:rPr lang="en-US" b="0" i="1" smtClean="0">
                          <a:latin typeface="Cambria Math"/>
                        </a:rPr>
                        <m:t>𝜃</m:t>
                      </m:r>
                      <m:r>
                        <a:rPr lang="en-US" b="0" i="1" smtClean="0">
                          <a:latin typeface="Cambria Math"/>
                        </a:rPr>
                        <m:t>)</m:t>
                      </m:r>
                    </m:oMath>
                  </m:oMathPara>
                </a14:m>
                <a:endParaRPr lang="en-US" dirty="0" smtClean="0"/>
              </a:p>
              <a:p>
                <a:r>
                  <a:rPr lang="en-US" dirty="0" smtClean="0"/>
                  <a:t>Be precise</a:t>
                </a:r>
              </a:p>
              <a:p>
                <a:r>
                  <a:rPr lang="en-US" dirty="0" smtClean="0"/>
                  <a:t>Multiplication symbol in mathematics and programming</a:t>
                </a:r>
              </a:p>
              <a:p>
                <a:pPr lvl="1"/>
                <a:r>
                  <a:rPr lang="tr-TR" b="0" dirty="0" smtClean="0"/>
                  <a:t>«</a:t>
                </a:r>
                <a14:m>
                  <m:oMath xmlns:m="http://schemas.openxmlformats.org/officeDocument/2006/math">
                    <m:r>
                      <a:rPr lang="en-US" b="0" i="1" smtClean="0">
                        <a:latin typeface="Cambria Math"/>
                      </a:rPr>
                      <m:t>×</m:t>
                    </m:r>
                  </m:oMath>
                </a14:m>
                <a:r>
                  <a:rPr lang="tr-TR" dirty="0" smtClean="0"/>
                  <a:t>»</a:t>
                </a:r>
                <a:r>
                  <a:rPr lang="en-US" dirty="0" smtClean="0"/>
                  <a:t> </a:t>
                </a:r>
                <a:r>
                  <a:rPr lang="tr-TR" dirty="0" smtClean="0"/>
                  <a:t>  </a:t>
                </a:r>
                <a:r>
                  <a:rPr lang="tr-TR" dirty="0" smtClean="0">
                    <a:sym typeface="Wingdings" panose="05000000000000000000" pitchFamily="2" charset="2"/>
                  </a:rPr>
                  <a:t></a:t>
                </a:r>
                <a:r>
                  <a:rPr lang="en-US" dirty="0" smtClean="0">
                    <a:sym typeface="Wingdings" panose="05000000000000000000" pitchFamily="2" charset="2"/>
                  </a:rPr>
                  <a:t> multiplication in math (</a:t>
                </a:r>
                <a:r>
                  <a:rPr lang="en-US" dirty="0" smtClean="0"/>
                  <a:t>\times command in Latex)</a:t>
                </a:r>
              </a:p>
              <a:p>
                <a:pPr lvl="1"/>
                <a:r>
                  <a:rPr lang="tr-TR" dirty="0" smtClean="0"/>
                  <a:t>«</a:t>
                </a:r>
                <a14:m>
                  <m:oMath xmlns:m="http://schemas.openxmlformats.org/officeDocument/2006/math">
                    <m:r>
                      <a:rPr lang="en-US" b="0" i="1" smtClean="0">
                        <a:latin typeface="Cambria Math"/>
                      </a:rPr>
                      <m:t>∗</m:t>
                    </m:r>
                  </m:oMath>
                </a14:m>
                <a:r>
                  <a:rPr lang="tr-TR" dirty="0" smtClean="0"/>
                  <a:t>»</a:t>
                </a:r>
                <a:r>
                  <a:rPr lang="en-US" dirty="0" smtClean="0"/>
                  <a:t>   </a:t>
                </a:r>
                <a:r>
                  <a:rPr lang="en-US" dirty="0" smtClean="0">
                    <a:sym typeface="Wingdings" panose="05000000000000000000" pitchFamily="2" charset="2"/>
                  </a:rPr>
                  <a:t>  convolution (</a:t>
                </a:r>
                <a:r>
                  <a:rPr lang="en-US" dirty="0" smtClean="0"/>
                  <a:t>multiplication operation in Programming)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828800"/>
                <a:ext cx="8229600" cy="4297363"/>
              </a:xfrm>
              <a:blipFill rotWithShape="0">
                <a:blip r:embed="rId2"/>
                <a:stretch>
                  <a:fillRect l="-963" t="-198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9F857587-E3F7-446C-8A19-A39C6E301601}" type="datetime6">
              <a:rPr lang="en-US" smtClean="0"/>
              <a:t>November 16</a:t>
            </a:fld>
            <a:endParaRPr lang="en-US"/>
          </a:p>
        </p:txBody>
      </p:sp>
      <p:sp>
        <p:nvSpPr>
          <p:cNvPr id="5" name="Footer Placeholder 4"/>
          <p:cNvSpPr>
            <a:spLocks noGrp="1"/>
          </p:cNvSpPr>
          <p:nvPr>
            <p:ph type="ftr" sz="quarter" idx="11"/>
          </p:nvPr>
        </p:nvSpPr>
        <p:spPr/>
        <p:txBody>
          <a:bodyPr/>
          <a:lstStyle/>
          <a:p>
            <a:r>
              <a:rPr lang="en-US" smtClean="0"/>
              <a:t>CEng 591 - Sinan Kalkan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331332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Case study: sorting</a:t>
            </a:r>
            <a:endParaRPr lang="en-GB" dirty="0"/>
          </a:p>
        </p:txBody>
      </p:sp>
      <p:sp>
        <p:nvSpPr>
          <p:cNvPr id="3" name="Content Placeholder 2"/>
          <p:cNvSpPr>
            <a:spLocks noGrp="1"/>
          </p:cNvSpPr>
          <p:nvPr>
            <p:ph idx="1"/>
          </p:nvPr>
        </p:nvSpPr>
        <p:spPr/>
        <p:txBody>
          <a:bodyPr>
            <a:normAutofit/>
          </a:bodyPr>
          <a:lstStyle/>
          <a:p>
            <a:r>
              <a:rPr lang="en-GB" sz="3200" dirty="0" smtClean="0"/>
              <a:t>First, we need to define the problem</a:t>
            </a:r>
          </a:p>
          <a:p>
            <a:pPr lvl="1"/>
            <a:r>
              <a:rPr lang="en-GB" sz="2000" dirty="0" smtClean="0"/>
              <a:t>i.e., problem definition</a:t>
            </a:r>
          </a:p>
          <a:p>
            <a:r>
              <a:rPr lang="en-GB" sz="3200" dirty="0" smtClean="0"/>
              <a:t>Then, let us describe our method formally.</a:t>
            </a:r>
            <a:endParaRPr lang="en-GB" sz="3200" dirty="0"/>
          </a:p>
        </p:txBody>
      </p:sp>
      <p:sp>
        <p:nvSpPr>
          <p:cNvPr id="4" name="Date Placeholder 3"/>
          <p:cNvSpPr>
            <a:spLocks noGrp="1"/>
          </p:cNvSpPr>
          <p:nvPr>
            <p:ph type="dt" sz="half" idx="10"/>
          </p:nvPr>
        </p:nvSpPr>
        <p:spPr/>
        <p:txBody>
          <a:bodyPr/>
          <a:lstStyle/>
          <a:p>
            <a:fld id="{B30885F4-6B2E-48D1-B3BA-1B6C2DAE3952}" type="datetime6">
              <a:rPr lang="en-US" smtClean="0"/>
              <a:t>November 16</a:t>
            </a:fld>
            <a:endParaRPr lang="en-US"/>
          </a:p>
        </p:txBody>
      </p:sp>
      <p:sp>
        <p:nvSpPr>
          <p:cNvPr id="5" name="Footer Placeholder 4"/>
          <p:cNvSpPr>
            <a:spLocks noGrp="1"/>
          </p:cNvSpPr>
          <p:nvPr>
            <p:ph type="ftr" sz="quarter" idx="11"/>
          </p:nvPr>
        </p:nvSpPr>
        <p:spPr/>
        <p:txBody>
          <a:bodyPr/>
          <a:lstStyle/>
          <a:p>
            <a:r>
              <a:rPr lang="en-US" smtClean="0"/>
              <a:t>CEng 591 - Sinan Kalkan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2419491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352800" cy="1600200"/>
          </a:xfrm>
        </p:spPr>
        <p:txBody>
          <a:bodyPr/>
          <a:lstStyle/>
          <a:p>
            <a:r>
              <a:rPr lang="en-US" sz="4000" dirty="0" smtClean="0"/>
              <a:t>An academic career</a:t>
            </a:r>
            <a:endParaRPr lang="en-US" sz="4000" dirty="0"/>
          </a:p>
        </p:txBody>
      </p:sp>
      <p:sp>
        <p:nvSpPr>
          <p:cNvPr id="4" name="Date Placeholder 3"/>
          <p:cNvSpPr>
            <a:spLocks noGrp="1"/>
          </p:cNvSpPr>
          <p:nvPr>
            <p:ph type="dt" sz="half" idx="10"/>
          </p:nvPr>
        </p:nvSpPr>
        <p:spPr/>
        <p:txBody>
          <a:bodyPr/>
          <a:lstStyle/>
          <a:p>
            <a:fld id="{6526E93B-29CF-4882-9890-C998200A9A1F}" type="datetime6">
              <a:rPr lang="en-US" smtClean="0"/>
              <a:t>November 16</a:t>
            </a:fld>
            <a:endParaRPr lang="en-US"/>
          </a:p>
        </p:txBody>
      </p:sp>
      <p:sp>
        <p:nvSpPr>
          <p:cNvPr id="5" name="Footer Placeholder 4"/>
          <p:cNvSpPr>
            <a:spLocks noGrp="1"/>
          </p:cNvSpPr>
          <p:nvPr>
            <p:ph type="ftr" sz="quarter" idx="11"/>
          </p:nvPr>
        </p:nvSpPr>
        <p:spPr/>
        <p:txBody>
          <a:bodyPr/>
          <a:lstStyle/>
          <a:p>
            <a:r>
              <a:rPr lang="en-US" smtClean="0"/>
              <a:t>CEng 591 - Sinan Kalkan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1520" y="-80963"/>
            <a:ext cx="4203733" cy="1762125"/>
          </a:xfrm>
          <a:prstGeom prst="rect">
            <a:avLst/>
          </a:prstGeom>
        </p:spPr>
      </p:pic>
      <p:grpSp>
        <p:nvGrpSpPr>
          <p:cNvPr id="19" name="Group 18"/>
          <p:cNvGrpSpPr/>
          <p:nvPr/>
        </p:nvGrpSpPr>
        <p:grpSpPr>
          <a:xfrm>
            <a:off x="-177153" y="1628775"/>
            <a:ext cx="3822700" cy="5207000"/>
            <a:chOff x="-177153" y="1628775"/>
            <a:chExt cx="3822700" cy="5207000"/>
          </a:xfrm>
        </p:grpSpPr>
        <p:sp>
          <p:nvSpPr>
            <p:cNvPr id="9" name="Rectangle 8"/>
            <p:cNvSpPr/>
            <p:nvPr/>
          </p:nvSpPr>
          <p:spPr>
            <a:xfrm>
              <a:off x="191147" y="1628775"/>
              <a:ext cx="2438400" cy="7620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Undergraduate degree</a:t>
              </a:r>
              <a:endParaRPr lang="en-GB" dirty="0"/>
            </a:p>
          </p:txBody>
        </p:sp>
        <p:sp>
          <p:nvSpPr>
            <p:cNvPr id="10" name="Rectangle 9"/>
            <p:cNvSpPr/>
            <p:nvPr/>
          </p:nvSpPr>
          <p:spPr>
            <a:xfrm>
              <a:off x="178447" y="2517775"/>
              <a:ext cx="2438400" cy="762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Master of Science</a:t>
              </a:r>
            </a:p>
            <a:p>
              <a:pPr algn="ctr"/>
              <a:r>
                <a:rPr lang="en-US" dirty="0" smtClean="0"/>
                <a:t>degree</a:t>
              </a:r>
              <a:endParaRPr lang="en-GB" dirty="0"/>
            </a:p>
          </p:txBody>
        </p:sp>
        <p:sp>
          <p:nvSpPr>
            <p:cNvPr id="11" name="Rectangle 10"/>
            <p:cNvSpPr/>
            <p:nvPr/>
          </p:nvSpPr>
          <p:spPr>
            <a:xfrm>
              <a:off x="178447" y="3406775"/>
              <a:ext cx="2438400" cy="762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Doctor of Philosophy</a:t>
              </a:r>
            </a:p>
            <a:p>
              <a:pPr algn="ctr"/>
              <a:r>
                <a:rPr lang="en-US" dirty="0" smtClean="0"/>
                <a:t>degree</a:t>
              </a:r>
              <a:endParaRPr lang="en-GB" dirty="0"/>
            </a:p>
          </p:txBody>
        </p:sp>
        <p:sp>
          <p:nvSpPr>
            <p:cNvPr id="12" name="Rectangle 11"/>
            <p:cNvSpPr/>
            <p:nvPr/>
          </p:nvSpPr>
          <p:spPr>
            <a:xfrm>
              <a:off x="165747" y="4295775"/>
              <a:ext cx="2438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Assistant Professor</a:t>
              </a:r>
            </a:p>
          </p:txBody>
        </p:sp>
        <p:sp>
          <p:nvSpPr>
            <p:cNvPr id="13" name="Rectangle 12"/>
            <p:cNvSpPr/>
            <p:nvPr/>
          </p:nvSpPr>
          <p:spPr>
            <a:xfrm>
              <a:off x="165747" y="5184775"/>
              <a:ext cx="2438400" cy="762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Associate Professor</a:t>
              </a:r>
            </a:p>
          </p:txBody>
        </p:sp>
        <p:sp>
          <p:nvSpPr>
            <p:cNvPr id="14" name="Rectangle 13"/>
            <p:cNvSpPr/>
            <p:nvPr/>
          </p:nvSpPr>
          <p:spPr>
            <a:xfrm>
              <a:off x="153047" y="6073775"/>
              <a:ext cx="2438400" cy="762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Professor</a:t>
              </a:r>
            </a:p>
          </p:txBody>
        </p:sp>
        <p:cxnSp>
          <p:nvCxnSpPr>
            <p:cNvPr id="15" name="Straight Connector 14"/>
            <p:cNvCxnSpPr/>
            <p:nvPr/>
          </p:nvCxnSpPr>
          <p:spPr>
            <a:xfrm>
              <a:off x="-164453" y="2441575"/>
              <a:ext cx="3810000"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77153" y="4232275"/>
              <a:ext cx="3810000"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gr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61865" y="1783288"/>
            <a:ext cx="3962400" cy="5024973"/>
          </a:xfrm>
        </p:spPr>
      </p:pic>
    </p:spTree>
    <p:extLst>
      <p:ext uri="{BB962C8B-B14F-4D97-AF65-F5344CB8AC3E}">
        <p14:creationId xmlns:p14="http://schemas.microsoft.com/office/powerpoint/2010/main" val="4465016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800" dirty="0" smtClean="0"/>
              <a:t>Sorting: Problem definition</a:t>
            </a:r>
            <a:endParaRPr lang="en-US" sz="4800" dirty="0"/>
          </a:p>
        </p:txBody>
      </p:sp>
      <mc:AlternateContent xmlns:mc="http://schemas.openxmlformats.org/markup-compatibility/2006" xmlns:a14="http://schemas.microsoft.com/office/drawing/2010/main">
        <mc:Choice Requires="a14">
          <p:sp>
            <p:nvSpPr>
              <p:cNvPr id="7" name="Content Placeholder 6"/>
              <p:cNvSpPr>
                <a:spLocks noGrp="1"/>
              </p:cNvSpPr>
              <p:nvPr>
                <p:ph sz="half" idx="2"/>
              </p:nvPr>
            </p:nvSpPr>
            <p:spPr/>
            <p:txBody>
              <a:bodyPr/>
              <a:lstStyle/>
              <a:p>
                <a:r>
                  <a:rPr lang="en-US" dirty="0" smtClean="0"/>
                  <a:t>Given a set of numbers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e>
                    </m:d>
                  </m:oMath>
                </a14:m>
                <a:r>
                  <a:rPr lang="en-US" dirty="0"/>
                  <a:t>,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ℕ</m:t>
                        </m:r>
                      </m:e>
                      <m:sup>
                        <m:r>
                          <a:rPr lang="en-US" i="1">
                            <a:latin typeface="Cambria Math" panose="02040503050406030204" pitchFamily="18" charset="0"/>
                            <a:ea typeface="Cambria Math" panose="02040503050406030204" pitchFamily="18" charset="0"/>
                          </a:rPr>
                          <m:t>+</m:t>
                        </m:r>
                      </m:sup>
                    </m:sSup>
                  </m:oMath>
                </a14:m>
                <a:r>
                  <a:rPr lang="en-US" dirty="0"/>
                  <a:t>,  </a:t>
                </a:r>
                <a:r>
                  <a:rPr lang="en-US" dirty="0" smtClean="0"/>
                  <a:t>sorting is finding a permutation of </a:t>
                </a:r>
                <a14:m>
                  <m:oMath xmlns:m="http://schemas.openxmlformats.org/officeDocument/2006/math">
                    <m:r>
                      <a:rPr lang="en-US" i="1">
                        <a:latin typeface="Cambria Math" panose="02040503050406030204" pitchFamily="18" charset="0"/>
                      </a:rPr>
                      <m:t>𝑆</m:t>
                    </m:r>
                  </m:oMath>
                </a14:m>
                <a:r>
                  <a:rPr lang="en-US" dirty="0" smtClean="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sup>
                    </m:sSup>
                    <m:r>
                      <a:rPr lang="en-US" b="0" i="1" smtClean="0">
                        <a:latin typeface="Cambria Math" panose="02040503050406030204" pitchFamily="18" charset="0"/>
                      </a:rPr>
                      <m:t>, </m:t>
                    </m:r>
                  </m:oMath>
                </a14:m>
                <a:r>
                  <a:rPr lang="en-US" dirty="0" smtClean="0"/>
                  <a:t>such </a:t>
                </a:r>
                <a:r>
                  <a:rPr lang="en-US" dirty="0"/>
                  <a:t>that:</a:t>
                </a:r>
              </a:p>
              <a:p>
                <a:pPr lvl="1"/>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2</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𝑛</m:t>
                        </m:r>
                      </m:sub>
                      <m:sup>
                        <m:r>
                          <a:rPr lang="en-US" i="1">
                            <a:latin typeface="Cambria Math" panose="02040503050406030204" pitchFamily="18" charset="0"/>
                          </a:rPr>
                          <m:t>′</m:t>
                        </m:r>
                      </m:sup>
                    </m:sSubSup>
                    <m:r>
                      <a:rPr lang="en-US" i="1">
                        <a:latin typeface="Cambria Math" panose="02040503050406030204" pitchFamily="18" charset="0"/>
                      </a:rPr>
                      <m:t>}</m:t>
                    </m:r>
                  </m:oMath>
                </a14:m>
                <a:r>
                  <a:rPr lang="en-US" i="1" dirty="0" smtClean="0">
                    <a:latin typeface="Cambria Math" panose="02040503050406030204" pitchFamily="18" charset="0"/>
                  </a:rPr>
                  <a:t>, </a:t>
                </a:r>
                <a:r>
                  <a:rPr lang="en-US" dirty="0" smtClean="0">
                    <a:latin typeface="Cambria Math" panose="02040503050406030204" pitchFamily="18" charset="0"/>
                  </a:rPr>
                  <a:t>and</a:t>
                </a:r>
              </a:p>
              <a:p>
                <a:pPr lvl="1"/>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𝑖</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𝑗</m:t>
                        </m:r>
                      </m:sub>
                      <m:sup>
                        <m:r>
                          <a:rPr lang="en-US" i="1">
                            <a:latin typeface="Cambria Math" panose="02040503050406030204" pitchFamily="18" charset="0"/>
                          </a:rPr>
                          <m:t>′</m:t>
                        </m:r>
                      </m:sup>
                    </m:sSubSup>
                  </m:oMath>
                </a14:m>
                <a:r>
                  <a:rPr lang="en-US" dirty="0"/>
                  <a:t>  for any </a:t>
                </a:r>
                <a14:m>
                  <m:oMath xmlns:m="http://schemas.openxmlformats.org/officeDocument/2006/math">
                    <m:r>
                      <a:rPr lang="en-US">
                        <a:latin typeface="Cambria Math" panose="02040503050406030204" pitchFamily="18" charset="0"/>
                      </a:rPr>
                      <m:t>0&lt;</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𝑛</m:t>
                    </m:r>
                  </m:oMath>
                </a14:m>
                <a:endParaRPr lang="en-US" dirty="0"/>
              </a:p>
              <a:p>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sz="half" idx="2"/>
              </p:nvPr>
            </p:nvSpPr>
            <p:spPr>
              <a:blipFill rotWithShape="0">
                <a:blip r:embed="rId2"/>
                <a:stretch>
                  <a:fillRect l="-2115" t="-1078" r="-453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0C87909B-FF3C-41FF-B143-72C270C70542}" type="datetime6">
              <a:rPr lang="en-US" smtClean="0"/>
              <a:t>November 16</a:t>
            </a:fld>
            <a:endParaRPr lang="en-US"/>
          </a:p>
        </p:txBody>
      </p:sp>
      <p:sp>
        <p:nvSpPr>
          <p:cNvPr id="5" name="Footer Placeholder 4"/>
          <p:cNvSpPr>
            <a:spLocks noGrp="1"/>
          </p:cNvSpPr>
          <p:nvPr>
            <p:ph type="ftr" sz="quarter" idx="11"/>
          </p:nvPr>
        </p:nvSpPr>
        <p:spPr/>
        <p:txBody>
          <a:bodyPr/>
          <a:lstStyle/>
          <a:p>
            <a:r>
              <a:rPr lang="en-US" smtClean="0"/>
              <a:t>CEng 591 - Sinan Kalkan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30</a:t>
            </a:fld>
            <a:endParaRPr lang="en-US"/>
          </a:p>
        </p:txBody>
      </p:sp>
      <p:sp>
        <p:nvSpPr>
          <p:cNvPr id="8" name="Content Placeholder 7"/>
          <p:cNvSpPr>
            <a:spLocks noGrp="1"/>
          </p:cNvSpPr>
          <p:nvPr>
            <p:ph sz="quarter" idx="13"/>
          </p:nvPr>
        </p:nvSpPr>
        <p:spPr>
          <a:xfrm>
            <a:off x="365760" y="1600200"/>
            <a:ext cx="3825240" cy="4526280"/>
          </a:xfrm>
        </p:spPr>
        <p:txBody>
          <a:bodyPr/>
          <a:lstStyle/>
          <a:p>
            <a:r>
              <a:rPr lang="en-US" dirty="0" smtClean="0"/>
              <a:t>Sorting is the problem of rearranging the numbers such that they are in increasing order.</a:t>
            </a:r>
            <a:endParaRPr lang="en-US" dirty="0"/>
          </a:p>
        </p:txBody>
      </p:sp>
      <p:sp>
        <p:nvSpPr>
          <p:cNvPr id="3" name="TextBox 2"/>
          <p:cNvSpPr txBox="1"/>
          <p:nvPr/>
        </p:nvSpPr>
        <p:spPr>
          <a:xfrm>
            <a:off x="4191000" y="2286000"/>
            <a:ext cx="473206" cy="369332"/>
          </a:xfrm>
          <a:prstGeom prst="rect">
            <a:avLst/>
          </a:prstGeom>
          <a:noFill/>
        </p:spPr>
        <p:txBody>
          <a:bodyPr wrap="none" rtlCol="0">
            <a:spAutoFit/>
          </a:bodyPr>
          <a:lstStyle/>
          <a:p>
            <a:r>
              <a:rPr lang="en-US" b="1" dirty="0" smtClean="0">
                <a:solidFill>
                  <a:srgbClr val="FF0000"/>
                </a:solidFill>
              </a:rPr>
              <a:t>vs.</a:t>
            </a:r>
            <a:endParaRPr lang="en-US" b="1" dirty="0">
              <a:solidFill>
                <a:srgbClr val="FF0000"/>
              </a:solidFill>
            </a:endParaRPr>
          </a:p>
        </p:txBody>
      </p:sp>
    </p:spTree>
    <p:extLst>
      <p:ext uri="{BB962C8B-B14F-4D97-AF65-F5344CB8AC3E}">
        <p14:creationId xmlns:p14="http://schemas.microsoft.com/office/powerpoint/2010/main" val="3899470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Acronyms</a:t>
            </a:r>
            <a:endParaRPr lang="en-GB" dirty="0"/>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First introduce</a:t>
            </a:r>
          </a:p>
          <a:p>
            <a:r>
              <a:rPr lang="en-US" dirty="0" smtClean="0"/>
              <a:t>If in doubt, introduce</a:t>
            </a:r>
          </a:p>
          <a:p>
            <a:r>
              <a:rPr lang="en-US" dirty="0" smtClean="0"/>
              <a:t>If introduced, use it</a:t>
            </a:r>
          </a:p>
          <a:p>
            <a:r>
              <a:rPr lang="en-US" dirty="0" smtClean="0"/>
              <a:t>Don’t introduce if you don’t use it (e.g., in abstract)</a:t>
            </a:r>
            <a:endParaRPr lang="en-GB" dirty="0"/>
          </a:p>
        </p:txBody>
      </p:sp>
      <p:sp>
        <p:nvSpPr>
          <p:cNvPr id="4" name="TextBox 3"/>
          <p:cNvSpPr txBox="1"/>
          <p:nvPr/>
        </p:nvSpPr>
        <p:spPr>
          <a:xfrm>
            <a:off x="4359269" y="6126202"/>
            <a:ext cx="4327531" cy="369332"/>
          </a:xfrm>
          <a:prstGeom prst="rect">
            <a:avLst/>
          </a:prstGeom>
          <a:noFill/>
        </p:spPr>
        <p:txBody>
          <a:bodyPr wrap="none" rtlCol="0">
            <a:spAutoFit/>
          </a:bodyPr>
          <a:lstStyle/>
          <a:p>
            <a:r>
              <a:rPr lang="en-GB" dirty="0" smtClean="0"/>
              <a:t>Adapted from: www.sds.uwo.ca/writing</a:t>
            </a:r>
            <a:endParaRPr lang="en-GB" dirty="0"/>
          </a:p>
        </p:txBody>
      </p:sp>
      <p:sp>
        <p:nvSpPr>
          <p:cNvPr id="5" name="Date Placeholder 4"/>
          <p:cNvSpPr>
            <a:spLocks noGrp="1"/>
          </p:cNvSpPr>
          <p:nvPr>
            <p:ph type="dt" sz="half" idx="10"/>
          </p:nvPr>
        </p:nvSpPr>
        <p:spPr/>
        <p:txBody>
          <a:bodyPr/>
          <a:lstStyle/>
          <a:p>
            <a:fld id="{1392D450-4BAF-446A-8270-DB26CA965FA8}" type="datetime6">
              <a:rPr lang="en-US" smtClean="0"/>
              <a:t>November 16</a:t>
            </a:fld>
            <a:endParaRPr lang="en-US"/>
          </a:p>
        </p:txBody>
      </p:sp>
      <p:sp>
        <p:nvSpPr>
          <p:cNvPr id="6" name="Footer Placeholder 5"/>
          <p:cNvSpPr>
            <a:spLocks noGrp="1"/>
          </p:cNvSpPr>
          <p:nvPr>
            <p:ph type="ftr" sz="quarter" idx="11"/>
          </p:nvPr>
        </p:nvSpPr>
        <p:spPr/>
        <p:txBody>
          <a:bodyPr/>
          <a:lstStyle/>
          <a:p>
            <a:r>
              <a:rPr lang="en-US" smtClean="0"/>
              <a:t>CEng 591 - Sinan Kalkan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110942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sz="3200" dirty="0" smtClean="0"/>
              <a:t>Things are very easy in Latex</a:t>
            </a:r>
          </a:p>
          <a:p>
            <a:pPr lvl="1"/>
            <a:r>
              <a:rPr lang="en-US" sz="2000" dirty="0" smtClean="0"/>
              <a:t>Use </a:t>
            </a:r>
            <a:r>
              <a:rPr lang="en-US" sz="2000" dirty="0" err="1" smtClean="0"/>
              <a:t>bibtex</a:t>
            </a:r>
            <a:r>
              <a:rPr lang="en-US" sz="2000" dirty="0" smtClean="0"/>
              <a:t> for organizing and using your references</a:t>
            </a:r>
          </a:p>
          <a:p>
            <a:r>
              <a:rPr lang="en-US" sz="3200" dirty="0" smtClean="0"/>
              <a:t>FBE and journals have templates for this. Use them.</a:t>
            </a:r>
          </a:p>
          <a:p>
            <a:r>
              <a:rPr lang="en-US" sz="3200" dirty="0" smtClean="0"/>
              <a:t>Google scholar is very useful in this aspect</a:t>
            </a:r>
          </a:p>
          <a:p>
            <a:pPr lvl="1"/>
            <a:r>
              <a:rPr lang="en-US" sz="2000" dirty="0" smtClean="0"/>
              <a:t>DEMONSTRATION HERE</a:t>
            </a:r>
            <a:endParaRPr lang="en-US" sz="2000" dirty="0"/>
          </a:p>
        </p:txBody>
      </p:sp>
      <p:sp>
        <p:nvSpPr>
          <p:cNvPr id="4" name="Date Placeholder 3"/>
          <p:cNvSpPr>
            <a:spLocks noGrp="1"/>
          </p:cNvSpPr>
          <p:nvPr>
            <p:ph type="dt" sz="half" idx="10"/>
          </p:nvPr>
        </p:nvSpPr>
        <p:spPr/>
        <p:txBody>
          <a:bodyPr/>
          <a:lstStyle/>
          <a:p>
            <a:fld id="{956890BE-794F-4808-AF5C-5587B9DA4C42}" type="datetime6">
              <a:rPr lang="en-US" smtClean="0"/>
              <a:t>November 16</a:t>
            </a:fld>
            <a:endParaRPr lang="en-US"/>
          </a:p>
        </p:txBody>
      </p:sp>
      <p:sp>
        <p:nvSpPr>
          <p:cNvPr id="5" name="Footer Placeholder 4"/>
          <p:cNvSpPr>
            <a:spLocks noGrp="1"/>
          </p:cNvSpPr>
          <p:nvPr>
            <p:ph type="ftr" sz="quarter" idx="11"/>
          </p:nvPr>
        </p:nvSpPr>
        <p:spPr/>
        <p:txBody>
          <a:bodyPr/>
          <a:lstStyle/>
          <a:p>
            <a:r>
              <a:rPr lang="en-US" smtClean="0"/>
              <a:t>CEng 591 - Sinan Kalkan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383827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Ethical Issues</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4976C2F3-53A7-4EF9-9A03-4819B03509C2}" type="datetime6">
              <a:rPr lang="en-US" smtClean="0"/>
              <a:t>November 16</a:t>
            </a:fld>
            <a:endParaRPr lang="en-US"/>
          </a:p>
        </p:txBody>
      </p:sp>
      <p:sp>
        <p:nvSpPr>
          <p:cNvPr id="5" name="Footer Placeholder 4"/>
          <p:cNvSpPr>
            <a:spLocks noGrp="1"/>
          </p:cNvSpPr>
          <p:nvPr>
            <p:ph type="ftr" sz="quarter" idx="11"/>
          </p:nvPr>
        </p:nvSpPr>
        <p:spPr/>
        <p:txBody>
          <a:bodyPr/>
          <a:lstStyle/>
          <a:p>
            <a:r>
              <a:rPr lang="en-US" smtClean="0"/>
              <a:t>CEng 591 - Sinan Kalkan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33442406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Collaboration &amp; Attribution</a:t>
            </a:r>
            <a:endParaRPr lang="en-US" dirty="0"/>
          </a:p>
        </p:txBody>
      </p:sp>
      <p:sp>
        <p:nvSpPr>
          <p:cNvPr id="8" name="Content Placeholder 7"/>
          <p:cNvSpPr>
            <a:spLocks noGrp="1"/>
          </p:cNvSpPr>
          <p:nvPr>
            <p:ph idx="1"/>
          </p:nvPr>
        </p:nvSpPr>
        <p:spPr>
          <a:xfrm>
            <a:off x="457200" y="1981200"/>
            <a:ext cx="8229600" cy="4144963"/>
          </a:xfrm>
        </p:spPr>
        <p:txBody>
          <a:bodyPr>
            <a:normAutofit/>
          </a:bodyPr>
          <a:lstStyle/>
          <a:p>
            <a:r>
              <a:rPr lang="en-US" sz="3200" dirty="0" smtClean="0"/>
              <a:t>Acknowledge your collaborators</a:t>
            </a:r>
          </a:p>
          <a:p>
            <a:r>
              <a:rPr lang="en-US" sz="3200" dirty="0" smtClean="0"/>
              <a:t>Add them as authors if necessary</a:t>
            </a:r>
          </a:p>
          <a:p>
            <a:pPr lvl="1"/>
            <a:r>
              <a:rPr lang="en-US" sz="2000" dirty="0" smtClean="0"/>
              <a:t>If in doubt, ask them</a:t>
            </a:r>
          </a:p>
          <a:p>
            <a:r>
              <a:rPr lang="en-US" sz="3200" dirty="0" smtClean="0"/>
              <a:t>Author ordering is very critical.</a:t>
            </a:r>
          </a:p>
          <a:p>
            <a:endParaRPr lang="en-US" sz="3200" dirty="0"/>
          </a:p>
        </p:txBody>
      </p:sp>
      <p:sp>
        <p:nvSpPr>
          <p:cNvPr id="4" name="Date Placeholder 3"/>
          <p:cNvSpPr>
            <a:spLocks noGrp="1"/>
          </p:cNvSpPr>
          <p:nvPr>
            <p:ph type="dt" sz="half" idx="10"/>
          </p:nvPr>
        </p:nvSpPr>
        <p:spPr/>
        <p:txBody>
          <a:bodyPr/>
          <a:lstStyle/>
          <a:p>
            <a:fld id="{07305392-7191-47FA-9659-DC9AF8440B58}" type="datetime6">
              <a:rPr lang="en-US" smtClean="0"/>
              <a:t>November 16</a:t>
            </a:fld>
            <a:endParaRPr lang="en-US"/>
          </a:p>
        </p:txBody>
      </p:sp>
      <p:sp>
        <p:nvSpPr>
          <p:cNvPr id="5" name="Footer Placeholder 4"/>
          <p:cNvSpPr>
            <a:spLocks noGrp="1"/>
          </p:cNvSpPr>
          <p:nvPr>
            <p:ph type="ftr" sz="quarter" idx="11"/>
          </p:nvPr>
        </p:nvSpPr>
        <p:spPr/>
        <p:txBody>
          <a:bodyPr/>
          <a:lstStyle/>
          <a:p>
            <a:r>
              <a:rPr lang="en-US" smtClean="0"/>
              <a:t>CEng 591 - Sinan Kalkan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34</a:t>
            </a:fld>
            <a:endParaRPr lang="en-US"/>
          </a:p>
        </p:txBody>
      </p:sp>
      <p:pic>
        <p:nvPicPr>
          <p:cNvPr id="1026" name="Picture 2" descr="http://www.phdcomics.com/comics/archive/phd031305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174" y="4244974"/>
            <a:ext cx="57150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05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Research </a:t>
            </a:r>
            <a:r>
              <a:rPr lang="en-US" dirty="0" err="1" smtClean="0"/>
              <a:t>Mis</a:t>
            </a:r>
            <a:r>
              <a:rPr lang="en-US" dirty="0" smtClean="0"/>
              <a:t>-conduct</a:t>
            </a:r>
            <a:endParaRPr lang="en-US" dirty="0"/>
          </a:p>
        </p:txBody>
      </p:sp>
      <p:sp>
        <p:nvSpPr>
          <p:cNvPr id="8" name="Content Placeholder 7"/>
          <p:cNvSpPr>
            <a:spLocks noGrp="1"/>
          </p:cNvSpPr>
          <p:nvPr>
            <p:ph idx="1"/>
          </p:nvPr>
        </p:nvSpPr>
        <p:spPr>
          <a:xfrm>
            <a:off x="457200" y="2057400"/>
            <a:ext cx="8229600" cy="4068763"/>
          </a:xfrm>
        </p:spPr>
        <p:txBody>
          <a:bodyPr>
            <a:normAutofit lnSpcReduction="10000"/>
          </a:bodyPr>
          <a:lstStyle/>
          <a:p>
            <a:r>
              <a:rPr lang="en-US" sz="2800" dirty="0" smtClean="0"/>
              <a:t>Use all results</a:t>
            </a:r>
          </a:p>
          <a:p>
            <a:pPr lvl="1"/>
            <a:r>
              <a:rPr lang="en-US" sz="1800" dirty="0" smtClean="0"/>
              <a:t>Don’t hide data/results/datasets that are not in accordance with your hypotheses</a:t>
            </a:r>
          </a:p>
          <a:p>
            <a:r>
              <a:rPr lang="en-US" sz="2800" dirty="0" smtClean="0"/>
              <a:t>Use correct results</a:t>
            </a:r>
          </a:p>
          <a:p>
            <a:pPr lvl="1"/>
            <a:r>
              <a:rPr lang="en-US" sz="1800" dirty="0" smtClean="0"/>
              <a:t>Don’t use “painted” results</a:t>
            </a:r>
          </a:p>
          <a:p>
            <a:r>
              <a:rPr lang="en-US" sz="2800" dirty="0" smtClean="0"/>
              <a:t>Don’t submit an article to multiple sources in parallel</a:t>
            </a:r>
          </a:p>
          <a:p>
            <a:r>
              <a:rPr lang="en-US" sz="2800" dirty="0" smtClean="0"/>
              <a:t>Don’t argue/submit what you haven’t done</a:t>
            </a:r>
          </a:p>
          <a:p>
            <a:r>
              <a:rPr lang="en-US" sz="2800" dirty="0" smtClean="0"/>
              <a:t>Cite everything that you use</a:t>
            </a:r>
          </a:p>
          <a:p>
            <a:pPr lvl="1"/>
            <a:r>
              <a:rPr lang="en-US" sz="2000" dirty="0" smtClean="0"/>
              <a:t>Software, code, document, figure, table etc.</a:t>
            </a:r>
            <a:endParaRPr lang="en-US" sz="2000" dirty="0"/>
          </a:p>
        </p:txBody>
      </p:sp>
      <p:sp>
        <p:nvSpPr>
          <p:cNvPr id="4" name="Date Placeholder 3"/>
          <p:cNvSpPr>
            <a:spLocks noGrp="1"/>
          </p:cNvSpPr>
          <p:nvPr>
            <p:ph type="dt" sz="half" idx="10"/>
          </p:nvPr>
        </p:nvSpPr>
        <p:spPr/>
        <p:txBody>
          <a:bodyPr/>
          <a:lstStyle/>
          <a:p>
            <a:fld id="{EDCCBEE0-DFC0-4A77-81FC-4DF7E677A991}" type="datetime6">
              <a:rPr lang="en-US" smtClean="0"/>
              <a:t>November 16</a:t>
            </a:fld>
            <a:endParaRPr lang="en-US"/>
          </a:p>
        </p:txBody>
      </p:sp>
      <p:sp>
        <p:nvSpPr>
          <p:cNvPr id="5" name="Footer Placeholder 4"/>
          <p:cNvSpPr>
            <a:spLocks noGrp="1"/>
          </p:cNvSpPr>
          <p:nvPr>
            <p:ph type="ftr" sz="quarter" idx="11"/>
          </p:nvPr>
        </p:nvSpPr>
        <p:spPr/>
        <p:txBody>
          <a:bodyPr/>
          <a:lstStyle/>
          <a:p>
            <a:r>
              <a:rPr lang="en-US" smtClean="0"/>
              <a:t>CEng 591 - Sinan Kalkan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252111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misconduct</a:t>
            </a:r>
            <a:endParaRPr lang="en-US" dirty="0"/>
          </a:p>
        </p:txBody>
      </p:sp>
      <p:sp>
        <p:nvSpPr>
          <p:cNvPr id="3" name="Content Placeholder 2"/>
          <p:cNvSpPr>
            <a:spLocks noGrp="1"/>
          </p:cNvSpPr>
          <p:nvPr>
            <p:ph idx="1"/>
          </p:nvPr>
        </p:nvSpPr>
        <p:spPr/>
        <p:txBody>
          <a:bodyPr/>
          <a:lstStyle/>
          <a:p>
            <a:r>
              <a:rPr lang="en-US" dirty="0" smtClean="0"/>
              <a:t>Video series: Do scientists cheat?</a:t>
            </a:r>
          </a:p>
          <a:p>
            <a:endParaRPr lang="en-US" dirty="0"/>
          </a:p>
          <a:p>
            <a:r>
              <a:rPr lang="en-US" dirty="0"/>
              <a:t>https://www.youtube.com/watch?v=VooaLRqTSPI</a:t>
            </a:r>
          </a:p>
        </p:txBody>
      </p:sp>
      <p:sp>
        <p:nvSpPr>
          <p:cNvPr id="4" name="Date Placeholder 3"/>
          <p:cNvSpPr>
            <a:spLocks noGrp="1"/>
          </p:cNvSpPr>
          <p:nvPr>
            <p:ph type="dt" sz="half" idx="10"/>
          </p:nvPr>
        </p:nvSpPr>
        <p:spPr/>
        <p:txBody>
          <a:bodyPr/>
          <a:lstStyle/>
          <a:p>
            <a:fld id="{9CB0490E-F298-4ABC-9721-38057D5EB58A}" type="datetime6">
              <a:rPr lang="en-US" smtClean="0"/>
              <a:t>November 16</a:t>
            </a:fld>
            <a:endParaRPr lang="en-US"/>
          </a:p>
        </p:txBody>
      </p:sp>
      <p:sp>
        <p:nvSpPr>
          <p:cNvPr id="5" name="Footer Placeholder 4"/>
          <p:cNvSpPr>
            <a:spLocks noGrp="1"/>
          </p:cNvSpPr>
          <p:nvPr>
            <p:ph type="ftr" sz="quarter" idx="11"/>
          </p:nvPr>
        </p:nvSpPr>
        <p:spPr/>
        <p:txBody>
          <a:bodyPr/>
          <a:lstStyle/>
          <a:p>
            <a:r>
              <a:rPr lang="en-US" smtClean="0"/>
              <a:t>CEng 591 - Sinan Kalkan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1083353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914400"/>
          </a:xfrm>
        </p:spPr>
        <p:txBody>
          <a:bodyPr/>
          <a:lstStyle/>
          <a:p>
            <a:r>
              <a:rPr lang="en-US" dirty="0" smtClean="0"/>
              <a:t>Plagiarism</a:t>
            </a:r>
            <a:endParaRPr lang="en-US" dirty="0"/>
          </a:p>
        </p:txBody>
      </p:sp>
      <p:sp>
        <p:nvSpPr>
          <p:cNvPr id="8" name="Content Placeholder 7"/>
          <p:cNvSpPr>
            <a:spLocks noGrp="1"/>
          </p:cNvSpPr>
          <p:nvPr>
            <p:ph idx="1"/>
          </p:nvPr>
        </p:nvSpPr>
        <p:spPr>
          <a:xfrm>
            <a:off x="457200" y="1447800"/>
            <a:ext cx="8229600" cy="4908550"/>
          </a:xfrm>
        </p:spPr>
        <p:txBody>
          <a:bodyPr>
            <a:normAutofit lnSpcReduction="10000"/>
          </a:bodyPr>
          <a:lstStyle/>
          <a:p>
            <a:r>
              <a:rPr lang="en-GB" dirty="0" smtClean="0"/>
              <a:t>From Latin </a:t>
            </a:r>
            <a:r>
              <a:rPr lang="en-GB" dirty="0"/>
              <a:t>word </a:t>
            </a:r>
            <a:r>
              <a:rPr lang="en-GB" dirty="0" err="1"/>
              <a:t>plagiarius</a:t>
            </a:r>
            <a:r>
              <a:rPr lang="en-GB" dirty="0"/>
              <a:t> </a:t>
            </a:r>
            <a:r>
              <a:rPr lang="en-GB" dirty="0" smtClean="0"/>
              <a:t>(~ kidnapper, stealer)</a:t>
            </a:r>
            <a:endParaRPr lang="en-US" dirty="0" smtClean="0"/>
          </a:p>
          <a:p>
            <a:r>
              <a:rPr lang="en-US" dirty="0" smtClean="0"/>
              <a:t>In Turkish</a:t>
            </a:r>
            <a:r>
              <a:rPr lang="tr-TR" dirty="0" smtClean="0"/>
              <a:t>, </a:t>
            </a:r>
            <a:endParaRPr lang="en-US" dirty="0" smtClean="0"/>
          </a:p>
          <a:p>
            <a:pPr lvl="1"/>
            <a:r>
              <a:rPr lang="tr-TR" dirty="0" smtClean="0"/>
              <a:t>«aşırma», «intihal».</a:t>
            </a:r>
            <a:endParaRPr lang="en-US" dirty="0" smtClean="0"/>
          </a:p>
          <a:p>
            <a:r>
              <a:rPr lang="en-GB" dirty="0" smtClean="0"/>
              <a:t>From Wikipedia:</a:t>
            </a:r>
          </a:p>
          <a:p>
            <a:pPr lvl="1"/>
            <a:r>
              <a:rPr lang="en-GB" dirty="0" smtClean="0"/>
              <a:t>“Plagiarism </a:t>
            </a:r>
            <a:r>
              <a:rPr lang="en-GB" dirty="0"/>
              <a:t>is the </a:t>
            </a:r>
            <a:r>
              <a:rPr lang="en-GB" dirty="0">
                <a:solidFill>
                  <a:srgbClr val="FF0000"/>
                </a:solidFill>
              </a:rPr>
              <a:t>"wrongful appropriation" </a:t>
            </a:r>
            <a:r>
              <a:rPr lang="en-GB" dirty="0"/>
              <a:t>and </a:t>
            </a:r>
            <a:r>
              <a:rPr lang="en-GB" dirty="0">
                <a:solidFill>
                  <a:srgbClr val="FF0000"/>
                </a:solidFill>
              </a:rPr>
              <a:t>"stealing and publication" </a:t>
            </a:r>
            <a:r>
              <a:rPr lang="en-GB" dirty="0"/>
              <a:t>of another author's </a:t>
            </a:r>
            <a:r>
              <a:rPr lang="en-GB" dirty="0">
                <a:solidFill>
                  <a:srgbClr val="FF0000"/>
                </a:solidFill>
              </a:rPr>
              <a:t>"language, thoughts, ideas, or expressions" </a:t>
            </a:r>
            <a:r>
              <a:rPr lang="en-GB" dirty="0"/>
              <a:t>and the </a:t>
            </a:r>
            <a:r>
              <a:rPr lang="en-GB" dirty="0">
                <a:solidFill>
                  <a:srgbClr val="FF0000"/>
                </a:solidFill>
              </a:rPr>
              <a:t>representation of them as one's own original </a:t>
            </a:r>
            <a:r>
              <a:rPr lang="en-GB" dirty="0" smtClean="0">
                <a:solidFill>
                  <a:srgbClr val="FF0000"/>
                </a:solidFill>
              </a:rPr>
              <a:t>work</a:t>
            </a:r>
            <a:r>
              <a:rPr lang="en-GB" dirty="0" smtClean="0"/>
              <a:t>. The </a:t>
            </a:r>
            <a:r>
              <a:rPr lang="en-GB" dirty="0"/>
              <a:t>idea remains problematic with </a:t>
            </a:r>
            <a:r>
              <a:rPr lang="en-GB" dirty="0">
                <a:solidFill>
                  <a:srgbClr val="FF0000"/>
                </a:solidFill>
              </a:rPr>
              <a:t>unclear definitions and unclear rules</a:t>
            </a:r>
            <a:r>
              <a:rPr lang="en-GB" dirty="0" smtClean="0"/>
              <a:t>. </a:t>
            </a:r>
            <a:r>
              <a:rPr lang="en-GB" dirty="0"/>
              <a:t>The modern concept of plagiarism as immoral and originality as an ideal emerged in Europe only in the 18th century, particularly with the Romantic movement</a:t>
            </a:r>
            <a:r>
              <a:rPr lang="en-GB" dirty="0" smtClean="0"/>
              <a:t>.”</a:t>
            </a:r>
            <a:endParaRPr lang="en-GB" dirty="0"/>
          </a:p>
          <a:p>
            <a:pPr lvl="1"/>
            <a:r>
              <a:rPr lang="en-GB" dirty="0" smtClean="0"/>
              <a:t>“Plagiarism </a:t>
            </a:r>
            <a:r>
              <a:rPr lang="en-GB" dirty="0"/>
              <a:t>is considered </a:t>
            </a:r>
            <a:r>
              <a:rPr lang="en-GB" dirty="0">
                <a:solidFill>
                  <a:srgbClr val="FF0000"/>
                </a:solidFill>
              </a:rPr>
              <a:t>academic dishonesty </a:t>
            </a:r>
            <a:r>
              <a:rPr lang="en-GB" dirty="0"/>
              <a:t>and a breach of journalistic ethics. It is subject to sanctions like penalties, suspension, and even expulsion</a:t>
            </a:r>
            <a:r>
              <a:rPr lang="en-GB" dirty="0" smtClean="0"/>
              <a:t>.”</a:t>
            </a:r>
            <a:endParaRPr lang="en-GB" dirty="0"/>
          </a:p>
          <a:p>
            <a:pPr lvl="1"/>
            <a:r>
              <a:rPr lang="en-GB" dirty="0" smtClean="0"/>
              <a:t>“Plagiarism </a:t>
            </a:r>
            <a:r>
              <a:rPr lang="en-GB" dirty="0"/>
              <a:t>is not a crime per se but in academia and industry, it is a </a:t>
            </a:r>
            <a:r>
              <a:rPr lang="en-GB" dirty="0">
                <a:solidFill>
                  <a:srgbClr val="FF0000"/>
                </a:solidFill>
              </a:rPr>
              <a:t>serious ethical offense</a:t>
            </a:r>
            <a:r>
              <a:rPr lang="en-GB" dirty="0"/>
              <a:t>,[6][7] and cases of plagiarism can constitute copyright infringement</a:t>
            </a:r>
            <a:r>
              <a:rPr lang="en-GB" dirty="0" smtClean="0"/>
              <a:t>.”</a:t>
            </a:r>
            <a:endParaRPr lang="en-US" dirty="0"/>
          </a:p>
        </p:txBody>
      </p:sp>
      <p:sp>
        <p:nvSpPr>
          <p:cNvPr id="4" name="Date Placeholder 3"/>
          <p:cNvSpPr>
            <a:spLocks noGrp="1"/>
          </p:cNvSpPr>
          <p:nvPr>
            <p:ph type="dt" sz="half" idx="10"/>
          </p:nvPr>
        </p:nvSpPr>
        <p:spPr/>
        <p:txBody>
          <a:bodyPr/>
          <a:lstStyle/>
          <a:p>
            <a:fld id="{8BE081B2-9CCE-487E-B804-9436DA55F256}" type="datetime6">
              <a:rPr lang="en-US" smtClean="0"/>
              <a:t>November 16</a:t>
            </a:fld>
            <a:endParaRPr lang="en-US"/>
          </a:p>
        </p:txBody>
      </p:sp>
      <p:sp>
        <p:nvSpPr>
          <p:cNvPr id="5" name="Footer Placeholder 4"/>
          <p:cNvSpPr>
            <a:spLocks noGrp="1"/>
          </p:cNvSpPr>
          <p:nvPr>
            <p:ph type="ftr" sz="quarter" idx="11"/>
          </p:nvPr>
        </p:nvSpPr>
        <p:spPr/>
        <p:txBody>
          <a:bodyPr/>
          <a:lstStyle/>
          <a:p>
            <a:r>
              <a:rPr lang="en-US" smtClean="0"/>
              <a:t>CEng 591 - Sinan Kalkan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139927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914400"/>
          </a:xfrm>
        </p:spPr>
        <p:txBody>
          <a:bodyPr/>
          <a:lstStyle/>
          <a:p>
            <a:r>
              <a:rPr lang="en-US" dirty="0" smtClean="0"/>
              <a:t>Plagiarism</a:t>
            </a:r>
            <a:endParaRPr lang="en-US" dirty="0"/>
          </a:p>
        </p:txBody>
      </p:sp>
      <p:sp>
        <p:nvSpPr>
          <p:cNvPr id="8" name="Content Placeholder 7"/>
          <p:cNvSpPr>
            <a:spLocks noGrp="1"/>
          </p:cNvSpPr>
          <p:nvPr>
            <p:ph idx="1"/>
          </p:nvPr>
        </p:nvSpPr>
        <p:spPr>
          <a:xfrm>
            <a:off x="457200" y="1447800"/>
            <a:ext cx="8229600" cy="4908550"/>
          </a:xfrm>
        </p:spPr>
        <p:txBody>
          <a:bodyPr>
            <a:normAutofit fontScale="92500" lnSpcReduction="10000"/>
          </a:bodyPr>
          <a:lstStyle/>
          <a:p>
            <a:r>
              <a:rPr lang="en-GB" dirty="0" smtClean="0"/>
              <a:t>Wikipedia: </a:t>
            </a:r>
          </a:p>
          <a:p>
            <a:pPr lvl="1"/>
            <a:r>
              <a:rPr lang="en-GB" dirty="0" smtClean="0"/>
              <a:t>“According to T</a:t>
            </a:r>
            <a:r>
              <a:rPr lang="en-GB" dirty="0"/>
              <a:t>. </a:t>
            </a:r>
            <a:r>
              <a:rPr lang="en-GB" dirty="0" smtClean="0"/>
              <a:t>Fishman, </a:t>
            </a:r>
            <a:r>
              <a:rPr lang="en-GB" dirty="0"/>
              <a:t>plagiarism occurs when </a:t>
            </a:r>
            <a:r>
              <a:rPr lang="en-GB" dirty="0" smtClean="0"/>
              <a:t>someone uses </a:t>
            </a:r>
            <a:r>
              <a:rPr lang="en-GB" dirty="0"/>
              <a:t>words, ideas, or work </a:t>
            </a:r>
            <a:r>
              <a:rPr lang="en-GB" dirty="0" smtClean="0"/>
              <a:t>products:</a:t>
            </a:r>
            <a:endParaRPr lang="en-GB" dirty="0"/>
          </a:p>
          <a:p>
            <a:pPr lvl="2"/>
            <a:r>
              <a:rPr lang="en-GB" dirty="0" smtClean="0"/>
              <a:t>Attributable </a:t>
            </a:r>
            <a:r>
              <a:rPr lang="en-GB" dirty="0"/>
              <a:t>to another identifiable person or source</a:t>
            </a:r>
          </a:p>
          <a:p>
            <a:pPr lvl="2"/>
            <a:r>
              <a:rPr lang="en-GB" dirty="0" smtClean="0"/>
              <a:t>Without </a:t>
            </a:r>
            <a:r>
              <a:rPr lang="en-GB" dirty="0"/>
              <a:t>attributing the work to the source from which it was obtained</a:t>
            </a:r>
          </a:p>
          <a:p>
            <a:pPr lvl="2"/>
            <a:r>
              <a:rPr lang="en-GB" dirty="0" smtClean="0"/>
              <a:t>In </a:t>
            </a:r>
            <a:r>
              <a:rPr lang="en-GB" dirty="0"/>
              <a:t>a situation in which there is a legitimate expectation of original authorship</a:t>
            </a:r>
          </a:p>
          <a:p>
            <a:pPr lvl="2"/>
            <a:r>
              <a:rPr lang="en-GB" dirty="0" smtClean="0"/>
              <a:t>In </a:t>
            </a:r>
            <a:r>
              <a:rPr lang="en-GB" dirty="0"/>
              <a:t>order to obtain some benefit, credit, or gain which need not be </a:t>
            </a:r>
            <a:r>
              <a:rPr lang="en-GB" dirty="0" smtClean="0"/>
              <a:t>monetary”</a:t>
            </a:r>
          </a:p>
          <a:p>
            <a:r>
              <a:rPr lang="en-GB" dirty="0" smtClean="0"/>
              <a:t>Other definitions from different universities (Wikipedia):</a:t>
            </a:r>
          </a:p>
          <a:p>
            <a:pPr lvl="1"/>
            <a:r>
              <a:rPr lang="en-GB" dirty="0"/>
              <a:t>"use, without giving reasonable and appropriate credit to or acknowledging the author or source, of another person's original work, whether such work is made up of code, formulas, ideas, language, research, strategies, writing or other form</a:t>
            </a:r>
            <a:r>
              <a:rPr lang="en-GB" dirty="0" smtClean="0"/>
              <a:t>.“</a:t>
            </a:r>
          </a:p>
          <a:p>
            <a:pPr lvl="1"/>
            <a:r>
              <a:rPr lang="en-GB" dirty="0"/>
              <a:t>"... use of another's work, words, or ideas without attribution</a:t>
            </a:r>
            <a:r>
              <a:rPr lang="en-GB" dirty="0" smtClean="0"/>
              <a:t>,“    </a:t>
            </a:r>
          </a:p>
          <a:p>
            <a:pPr lvl="1"/>
            <a:r>
              <a:rPr lang="en-GB" dirty="0"/>
              <a:t>"... using a source's language without quoting, using information from a source without attribution, and paraphrasing a source in a form that stays too close to the original</a:t>
            </a:r>
            <a:r>
              <a:rPr lang="en-GB" dirty="0" smtClean="0"/>
              <a:t>.“</a:t>
            </a:r>
          </a:p>
          <a:p>
            <a:pPr lvl="1"/>
            <a:r>
              <a:rPr lang="en-GB" dirty="0"/>
              <a:t>"deliberate" use of "someone else's language, ideas, or other original (not common-knowledge) material without acknowledging its source</a:t>
            </a:r>
            <a:r>
              <a:rPr lang="en-GB" dirty="0" smtClean="0"/>
              <a:t>.“</a:t>
            </a:r>
          </a:p>
          <a:p>
            <a:pPr lvl="1"/>
            <a:endParaRPr lang="en-US" dirty="0"/>
          </a:p>
        </p:txBody>
      </p:sp>
      <p:sp>
        <p:nvSpPr>
          <p:cNvPr id="4" name="Date Placeholder 3"/>
          <p:cNvSpPr>
            <a:spLocks noGrp="1"/>
          </p:cNvSpPr>
          <p:nvPr>
            <p:ph type="dt" sz="half" idx="10"/>
          </p:nvPr>
        </p:nvSpPr>
        <p:spPr/>
        <p:txBody>
          <a:bodyPr/>
          <a:lstStyle/>
          <a:p>
            <a:fld id="{563FAB33-D6F7-43C0-886E-4A4B9BAEABAD}" type="datetime6">
              <a:rPr lang="en-US" smtClean="0"/>
              <a:t>November 16</a:t>
            </a:fld>
            <a:endParaRPr lang="en-US"/>
          </a:p>
        </p:txBody>
      </p:sp>
      <p:sp>
        <p:nvSpPr>
          <p:cNvPr id="5" name="Footer Placeholder 4"/>
          <p:cNvSpPr>
            <a:spLocks noGrp="1"/>
          </p:cNvSpPr>
          <p:nvPr>
            <p:ph type="ftr" sz="quarter" idx="11"/>
          </p:nvPr>
        </p:nvSpPr>
        <p:spPr/>
        <p:txBody>
          <a:bodyPr/>
          <a:lstStyle/>
          <a:p>
            <a:r>
              <a:rPr lang="en-US" smtClean="0"/>
              <a:t>CEng 591 - Sinan Kalkan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371736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914400"/>
          </a:xfrm>
        </p:spPr>
        <p:txBody>
          <a:bodyPr/>
          <a:lstStyle/>
          <a:p>
            <a:r>
              <a:rPr lang="en-US" dirty="0" smtClean="0"/>
              <a:t>Plagiarism</a:t>
            </a:r>
            <a:endParaRPr lang="en-US" dirty="0"/>
          </a:p>
        </p:txBody>
      </p:sp>
      <p:sp>
        <p:nvSpPr>
          <p:cNvPr id="8" name="Content Placeholder 7"/>
          <p:cNvSpPr>
            <a:spLocks noGrp="1"/>
          </p:cNvSpPr>
          <p:nvPr>
            <p:ph idx="1"/>
          </p:nvPr>
        </p:nvSpPr>
        <p:spPr>
          <a:xfrm>
            <a:off x="457200" y="1447800"/>
            <a:ext cx="8229600" cy="4908550"/>
          </a:xfrm>
        </p:spPr>
        <p:txBody>
          <a:bodyPr>
            <a:normAutofit/>
          </a:bodyPr>
          <a:lstStyle/>
          <a:p>
            <a:r>
              <a:rPr lang="en-GB" dirty="0" smtClean="0"/>
              <a:t>Wikipedia: “Common forms of student plagiarism:</a:t>
            </a:r>
          </a:p>
          <a:p>
            <a:pPr marL="800100" lvl="1" indent="-342900">
              <a:buFont typeface="+mj-lt"/>
              <a:buAutoNum type="arabicPeriod"/>
            </a:pPr>
            <a:r>
              <a:rPr lang="en-GB" sz="1800" dirty="0"/>
              <a:t>Submitting someone’s work as their own.</a:t>
            </a:r>
          </a:p>
          <a:p>
            <a:pPr marL="800100" lvl="1" indent="-342900">
              <a:buFont typeface="+mj-lt"/>
              <a:buAutoNum type="arabicPeriod"/>
            </a:pPr>
            <a:r>
              <a:rPr lang="en-GB" sz="1800" dirty="0"/>
              <a:t>Taking passages from their own previous work without adding citations.</a:t>
            </a:r>
          </a:p>
          <a:p>
            <a:pPr marL="800100" lvl="1" indent="-342900">
              <a:buFont typeface="+mj-lt"/>
              <a:buAutoNum type="arabicPeriod"/>
            </a:pPr>
            <a:r>
              <a:rPr lang="en-GB" sz="1800" dirty="0"/>
              <a:t>Re-writing someone’s work without properly citing sources.</a:t>
            </a:r>
          </a:p>
          <a:p>
            <a:pPr marL="800100" lvl="1" indent="-342900">
              <a:buFont typeface="+mj-lt"/>
              <a:buAutoNum type="arabicPeriod"/>
            </a:pPr>
            <a:r>
              <a:rPr lang="en-GB" sz="1800" dirty="0"/>
              <a:t>Using quotations, but not citing the source.</a:t>
            </a:r>
          </a:p>
          <a:p>
            <a:pPr marL="800100" lvl="1" indent="-342900">
              <a:buFont typeface="+mj-lt"/>
              <a:buAutoNum type="arabicPeriod"/>
            </a:pPr>
            <a:r>
              <a:rPr lang="en-GB" sz="1800" dirty="0"/>
              <a:t>Interweaving various sources together in the work without citing.</a:t>
            </a:r>
          </a:p>
          <a:p>
            <a:pPr marL="800100" lvl="1" indent="-342900">
              <a:buFont typeface="+mj-lt"/>
              <a:buAutoNum type="arabicPeriod"/>
            </a:pPr>
            <a:r>
              <a:rPr lang="en-GB" sz="1800" dirty="0"/>
              <a:t>Citing some, but not all passages that should be cited.</a:t>
            </a:r>
          </a:p>
          <a:p>
            <a:pPr marL="800100" lvl="1" indent="-342900">
              <a:buFont typeface="+mj-lt"/>
              <a:buAutoNum type="arabicPeriod"/>
            </a:pPr>
            <a:r>
              <a:rPr lang="en-GB" sz="1800" dirty="0"/>
              <a:t>Melding together cited and uncited sections of the piece.</a:t>
            </a:r>
          </a:p>
          <a:p>
            <a:pPr marL="800100" lvl="1" indent="-342900">
              <a:buFont typeface="+mj-lt"/>
              <a:buAutoNum type="arabicPeriod"/>
            </a:pPr>
            <a:r>
              <a:rPr lang="en-GB" sz="1800" dirty="0"/>
              <a:t>Providing proper citations, but fails to change the structure and wording of the borrowed ideas enough.</a:t>
            </a:r>
          </a:p>
          <a:p>
            <a:pPr marL="800100" lvl="1" indent="-342900">
              <a:buFont typeface="+mj-lt"/>
              <a:buAutoNum type="arabicPeriod"/>
            </a:pPr>
            <a:r>
              <a:rPr lang="en-GB" sz="1800" dirty="0"/>
              <a:t>Inaccurately citing the source.</a:t>
            </a:r>
          </a:p>
          <a:p>
            <a:pPr marL="800100" lvl="1" indent="-342900">
              <a:buFont typeface="+mj-lt"/>
              <a:buAutoNum type="arabicPeriod"/>
            </a:pPr>
            <a:r>
              <a:rPr lang="en-GB" sz="1800" dirty="0"/>
              <a:t>Relying too heavily on other people’s work. Fails to bring original thought into the text</a:t>
            </a:r>
            <a:r>
              <a:rPr lang="en-GB" sz="1800" dirty="0" smtClean="0"/>
              <a:t>.”</a:t>
            </a:r>
            <a:endParaRPr lang="en-GB" sz="1800" dirty="0"/>
          </a:p>
          <a:p>
            <a:pPr lvl="1"/>
            <a:endParaRPr lang="en-US" dirty="0"/>
          </a:p>
        </p:txBody>
      </p:sp>
      <p:sp>
        <p:nvSpPr>
          <p:cNvPr id="4" name="Date Placeholder 3"/>
          <p:cNvSpPr>
            <a:spLocks noGrp="1"/>
          </p:cNvSpPr>
          <p:nvPr>
            <p:ph type="dt" sz="half" idx="10"/>
          </p:nvPr>
        </p:nvSpPr>
        <p:spPr/>
        <p:txBody>
          <a:bodyPr/>
          <a:lstStyle/>
          <a:p>
            <a:fld id="{1DB9CE8D-F118-47FE-A311-0FD674BE9D54}" type="datetime6">
              <a:rPr lang="en-US" smtClean="0"/>
              <a:t>November 16</a:t>
            </a:fld>
            <a:endParaRPr lang="en-US"/>
          </a:p>
        </p:txBody>
      </p:sp>
      <p:sp>
        <p:nvSpPr>
          <p:cNvPr id="5" name="Footer Placeholder 4"/>
          <p:cNvSpPr>
            <a:spLocks noGrp="1"/>
          </p:cNvSpPr>
          <p:nvPr>
            <p:ph type="ftr" sz="quarter" idx="11"/>
          </p:nvPr>
        </p:nvSpPr>
        <p:spPr/>
        <p:txBody>
          <a:bodyPr/>
          <a:lstStyle/>
          <a:p>
            <a:r>
              <a:rPr lang="en-US" smtClean="0"/>
              <a:t>CEng 591 - Sinan Kalkan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215250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an academician do?</a:t>
            </a:r>
            <a:endParaRPr lang="en-GB" dirty="0"/>
          </a:p>
        </p:txBody>
      </p:sp>
      <p:sp>
        <p:nvSpPr>
          <p:cNvPr id="3" name="Content Placeholder 2"/>
          <p:cNvSpPr>
            <a:spLocks noGrp="1"/>
          </p:cNvSpPr>
          <p:nvPr>
            <p:ph idx="1"/>
          </p:nvPr>
        </p:nvSpPr>
        <p:spPr>
          <a:xfrm>
            <a:off x="457200" y="2057400"/>
            <a:ext cx="8229600" cy="4068763"/>
          </a:xfrm>
        </p:spPr>
        <p:txBody>
          <a:bodyPr>
            <a:normAutofit/>
          </a:bodyPr>
          <a:lstStyle/>
          <a:p>
            <a:r>
              <a:rPr lang="en-US" sz="2800" dirty="0" smtClean="0"/>
              <a:t>Teach</a:t>
            </a:r>
          </a:p>
          <a:p>
            <a:pPr lvl="1"/>
            <a:r>
              <a:rPr lang="en-US" sz="1800" dirty="0" smtClean="0"/>
              <a:t>Undergraduate courses</a:t>
            </a:r>
          </a:p>
          <a:p>
            <a:pPr lvl="1"/>
            <a:r>
              <a:rPr lang="en-US" sz="1800" dirty="0" smtClean="0"/>
              <a:t>Graduate courses</a:t>
            </a:r>
          </a:p>
          <a:p>
            <a:r>
              <a:rPr lang="en-US" sz="2800" dirty="0" smtClean="0"/>
              <a:t>Research</a:t>
            </a:r>
          </a:p>
          <a:p>
            <a:pPr lvl="1"/>
            <a:r>
              <a:rPr lang="en-US" sz="1800" dirty="0" smtClean="0"/>
              <a:t>Direct projects in hot/new problems</a:t>
            </a:r>
          </a:p>
          <a:p>
            <a:pPr lvl="1"/>
            <a:r>
              <a:rPr lang="en-US" sz="1800" dirty="0" smtClean="0"/>
              <a:t>Publish </a:t>
            </a:r>
            <a:r>
              <a:rPr lang="en-US" sz="1800" dirty="0"/>
              <a:t>contributions</a:t>
            </a:r>
            <a:endParaRPr lang="en-US" sz="1800" dirty="0" smtClean="0"/>
          </a:p>
          <a:p>
            <a:pPr lvl="1"/>
            <a:r>
              <a:rPr lang="en-US" sz="1800" dirty="0" smtClean="0"/>
              <a:t>Attend conferences to present contributions</a:t>
            </a:r>
          </a:p>
          <a:p>
            <a:r>
              <a:rPr lang="en-US" sz="2800" dirty="0" smtClean="0"/>
              <a:t>Administrative duties</a:t>
            </a:r>
          </a:p>
          <a:p>
            <a:pPr lvl="1"/>
            <a:r>
              <a:rPr lang="en-US" sz="1800" dirty="0" smtClean="0"/>
              <a:t>Dept. Chair, Vice Chair, Committees etc.</a:t>
            </a:r>
            <a:endParaRPr lang="en-GB" sz="1800" dirty="0"/>
          </a:p>
        </p:txBody>
      </p:sp>
      <p:sp>
        <p:nvSpPr>
          <p:cNvPr id="4" name="Date Placeholder 3"/>
          <p:cNvSpPr>
            <a:spLocks noGrp="1"/>
          </p:cNvSpPr>
          <p:nvPr>
            <p:ph type="dt" sz="half" idx="10"/>
          </p:nvPr>
        </p:nvSpPr>
        <p:spPr/>
        <p:txBody>
          <a:bodyPr/>
          <a:lstStyle/>
          <a:p>
            <a:fld id="{060D2B8D-3D50-495A-847C-FD15456AEE63}" type="datetime6">
              <a:rPr lang="en-US" smtClean="0"/>
              <a:t>November 16</a:t>
            </a:fld>
            <a:endParaRPr lang="en-US"/>
          </a:p>
        </p:txBody>
      </p:sp>
      <p:sp>
        <p:nvSpPr>
          <p:cNvPr id="5" name="Footer Placeholder 4"/>
          <p:cNvSpPr>
            <a:spLocks noGrp="1"/>
          </p:cNvSpPr>
          <p:nvPr>
            <p:ph type="ftr" sz="quarter" idx="11"/>
          </p:nvPr>
        </p:nvSpPr>
        <p:spPr/>
        <p:txBody>
          <a:bodyPr/>
          <a:lstStyle/>
          <a:p>
            <a:r>
              <a:rPr lang="en-US" smtClean="0"/>
              <a:t>CEng 591 - Sinan Kalkan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400402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‘Good’ aspects of being an academician</a:t>
            </a:r>
            <a:endParaRPr lang="en-GB" dirty="0"/>
          </a:p>
        </p:txBody>
      </p:sp>
      <p:sp>
        <p:nvSpPr>
          <p:cNvPr id="3" name="Content Placeholder 2"/>
          <p:cNvSpPr>
            <a:spLocks noGrp="1"/>
          </p:cNvSpPr>
          <p:nvPr>
            <p:ph idx="1"/>
          </p:nvPr>
        </p:nvSpPr>
        <p:spPr>
          <a:xfrm>
            <a:off x="457200" y="1981200"/>
            <a:ext cx="8229600" cy="4144963"/>
          </a:xfrm>
        </p:spPr>
        <p:txBody>
          <a:bodyPr>
            <a:normAutofit/>
          </a:bodyPr>
          <a:lstStyle/>
          <a:p>
            <a:r>
              <a:rPr lang="en-GB" dirty="0" smtClean="0"/>
              <a:t>Money</a:t>
            </a:r>
          </a:p>
          <a:p>
            <a:r>
              <a:rPr lang="en-GB" dirty="0" smtClean="0"/>
              <a:t>Time</a:t>
            </a:r>
          </a:p>
          <a:p>
            <a:r>
              <a:rPr lang="en-US" dirty="0" smtClean="0"/>
              <a:t>Infrastructure</a:t>
            </a:r>
          </a:p>
          <a:p>
            <a:r>
              <a:rPr lang="en-US" dirty="0" smtClean="0"/>
              <a:t>Flexibility</a:t>
            </a:r>
          </a:p>
          <a:p>
            <a:r>
              <a:rPr lang="en-US" dirty="0" smtClean="0"/>
              <a:t>Tourism</a:t>
            </a:r>
          </a:p>
          <a:p>
            <a:r>
              <a:rPr lang="en-US" dirty="0" smtClean="0"/>
              <a:t>Wide range of options</a:t>
            </a:r>
            <a:endParaRPr lang="en-GB" dirty="0" smtClean="0"/>
          </a:p>
          <a:p>
            <a:r>
              <a:rPr lang="en-GB" dirty="0" smtClean="0"/>
              <a:t>Moral satisfaction</a:t>
            </a:r>
          </a:p>
          <a:p>
            <a:r>
              <a:rPr lang="en-GB" dirty="0" smtClean="0"/>
              <a:t>Poor alternatives</a:t>
            </a:r>
            <a:endParaRPr lang="en-GB" dirty="0"/>
          </a:p>
        </p:txBody>
      </p:sp>
      <p:sp>
        <p:nvSpPr>
          <p:cNvPr id="4" name="Date Placeholder 3"/>
          <p:cNvSpPr>
            <a:spLocks noGrp="1"/>
          </p:cNvSpPr>
          <p:nvPr>
            <p:ph type="dt" sz="half" idx="10"/>
          </p:nvPr>
        </p:nvSpPr>
        <p:spPr/>
        <p:txBody>
          <a:bodyPr/>
          <a:lstStyle/>
          <a:p>
            <a:fld id="{99607997-BA91-4120-8FB9-1F9060A7A3EC}" type="datetime6">
              <a:rPr lang="en-US" smtClean="0"/>
              <a:t>November 16</a:t>
            </a:fld>
            <a:endParaRPr lang="en-US"/>
          </a:p>
        </p:txBody>
      </p:sp>
      <p:sp>
        <p:nvSpPr>
          <p:cNvPr id="5" name="Footer Placeholder 4"/>
          <p:cNvSpPr>
            <a:spLocks noGrp="1"/>
          </p:cNvSpPr>
          <p:nvPr>
            <p:ph type="ftr" sz="quarter" idx="11"/>
          </p:nvPr>
        </p:nvSpPr>
        <p:spPr/>
        <p:txBody>
          <a:bodyPr/>
          <a:lstStyle/>
          <a:p>
            <a:r>
              <a:rPr lang="en-US" smtClean="0"/>
              <a:t>CEng 591 - Sinan Kalkan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3396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Doing “good” research</a:t>
            </a:r>
            <a:endParaRPr lang="en-US" dirty="0"/>
          </a:p>
        </p:txBody>
      </p:sp>
      <p:sp>
        <p:nvSpPr>
          <p:cNvPr id="4" name="Date Placeholder 3"/>
          <p:cNvSpPr>
            <a:spLocks noGrp="1"/>
          </p:cNvSpPr>
          <p:nvPr>
            <p:ph type="dt" sz="half" idx="10"/>
          </p:nvPr>
        </p:nvSpPr>
        <p:spPr/>
        <p:txBody>
          <a:bodyPr/>
          <a:lstStyle/>
          <a:p>
            <a:fld id="{21AA27E4-A7DF-4164-B4BE-F240E55F757E}" type="datetime6">
              <a:rPr lang="en-US" smtClean="0"/>
              <a:t>November 16</a:t>
            </a:fld>
            <a:endParaRPr lang="en-US"/>
          </a:p>
        </p:txBody>
      </p:sp>
      <p:sp>
        <p:nvSpPr>
          <p:cNvPr id="5" name="Footer Placeholder 4"/>
          <p:cNvSpPr>
            <a:spLocks noGrp="1"/>
          </p:cNvSpPr>
          <p:nvPr>
            <p:ph type="ftr" sz="quarter" idx="11"/>
          </p:nvPr>
        </p:nvSpPr>
        <p:spPr/>
        <p:txBody>
          <a:bodyPr/>
          <a:lstStyle/>
          <a:p>
            <a:r>
              <a:rPr lang="en-US" smtClean="0"/>
              <a:t>CEng 591 - Sinan Kalkan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
        <p:nvSpPr>
          <p:cNvPr id="8" name="Content Placeholder 7"/>
          <p:cNvSpPr>
            <a:spLocks noGrp="1"/>
          </p:cNvSpPr>
          <p:nvPr>
            <p:ph idx="1"/>
          </p:nvPr>
        </p:nvSpPr>
        <p:spPr>
          <a:xfrm>
            <a:off x="457200" y="2362200"/>
            <a:ext cx="3200400" cy="3763962"/>
          </a:xfrm>
        </p:spPr>
        <p:txBody>
          <a:bodyPr>
            <a:normAutofit/>
          </a:bodyPr>
          <a:lstStyle/>
          <a:p>
            <a:r>
              <a:rPr lang="en-US" sz="2800" dirty="0" smtClean="0"/>
              <a:t>Limits:</a:t>
            </a:r>
          </a:p>
          <a:p>
            <a:pPr lvl="1"/>
            <a:r>
              <a:rPr lang="en-US" sz="1800" dirty="0"/>
              <a:t>Effort</a:t>
            </a:r>
          </a:p>
          <a:p>
            <a:pPr lvl="1"/>
            <a:r>
              <a:rPr lang="en-US" sz="1800" dirty="0" smtClean="0"/>
              <a:t>Time</a:t>
            </a:r>
          </a:p>
          <a:p>
            <a:pPr lvl="1"/>
            <a:r>
              <a:rPr lang="en-US" sz="1800" dirty="0" smtClean="0"/>
              <a:t>Money</a:t>
            </a:r>
          </a:p>
          <a:p>
            <a:r>
              <a:rPr lang="en-US" sz="2600" dirty="0" smtClean="0"/>
              <a:t>Bad influences:</a:t>
            </a:r>
          </a:p>
          <a:p>
            <a:pPr lvl="1"/>
            <a:r>
              <a:rPr lang="en-US" sz="1800" dirty="0" smtClean="0"/>
              <a:t>Publications/theses: quality vs. quantity </a:t>
            </a:r>
          </a:p>
          <a:p>
            <a:r>
              <a:rPr lang="en-US" sz="2600" dirty="0" smtClean="0"/>
              <a:t>Advice:</a:t>
            </a:r>
          </a:p>
          <a:p>
            <a:pPr lvl="1"/>
            <a:r>
              <a:rPr lang="en-US" sz="1800" dirty="0" smtClean="0"/>
              <a:t>Put a brick on an existing wall.</a:t>
            </a:r>
          </a:p>
        </p:txBody>
      </p:sp>
      <p:pic>
        <p:nvPicPr>
          <p:cNvPr id="9"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8570" y="1830387"/>
            <a:ext cx="5108705" cy="4525963"/>
          </a:xfrm>
          <a:prstGeom prst="rect">
            <a:avLst/>
          </a:prstGeom>
        </p:spPr>
      </p:pic>
    </p:spTree>
    <p:extLst>
      <p:ext uri="{BB962C8B-B14F-4D97-AF65-F5344CB8AC3E}">
        <p14:creationId xmlns:p14="http://schemas.microsoft.com/office/powerpoint/2010/main" val="171903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609601"/>
            <a:ext cx="4495800" cy="4267200"/>
          </a:xfrm>
        </p:spPr>
        <p:txBody>
          <a:bodyPr/>
          <a:lstStyle/>
          <a:p>
            <a:r>
              <a:rPr lang="en-US" sz="7200" dirty="0" smtClean="0"/>
              <a:t>Overview on writing</a:t>
            </a:r>
            <a:endParaRPr lang="en-GB" sz="7200" dirty="0"/>
          </a:p>
        </p:txBody>
      </p:sp>
      <p:sp>
        <p:nvSpPr>
          <p:cNvPr id="3" name="Subtitle 2"/>
          <p:cNvSpPr>
            <a:spLocks noGrp="1"/>
          </p:cNvSpPr>
          <p:nvPr>
            <p:ph type="subTitle" idx="1"/>
          </p:nvPr>
        </p:nvSpPr>
        <p:spPr/>
        <p:txBody>
          <a:bodyPr>
            <a:normAutofit fontScale="85000" lnSpcReduction="10000"/>
          </a:bodyPr>
          <a:lstStyle/>
          <a:p>
            <a:r>
              <a:rPr lang="en-US" dirty="0" smtClean="0"/>
              <a:t>Academic writing, thesis writing and ethical issues</a:t>
            </a:r>
          </a:p>
          <a:p>
            <a:endParaRPr lang="en-US" dirty="0"/>
          </a:p>
          <a:p>
            <a:r>
              <a:rPr lang="en-US" dirty="0" smtClean="0"/>
              <a:t>Sinan Kalkan</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429000" cy="4572000"/>
          </a:xfrm>
          <a:prstGeom prst="rect">
            <a:avLst/>
          </a:prstGeom>
        </p:spPr>
      </p:pic>
    </p:spTree>
    <p:extLst>
      <p:ext uri="{BB962C8B-B14F-4D97-AF65-F5344CB8AC3E}">
        <p14:creationId xmlns:p14="http://schemas.microsoft.com/office/powerpoint/2010/main" val="3186795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lettersigned.com/wp-content/uploads/2012/12/promotion_elbow_patches_5193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4751" y="1587499"/>
            <a:ext cx="2133600" cy="15233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14400"/>
          </a:xfrm>
        </p:spPr>
        <p:txBody>
          <a:bodyPr/>
          <a:lstStyle/>
          <a:p>
            <a:r>
              <a:rPr lang="en-US" dirty="0" smtClean="0"/>
              <a:t>Why write?</a:t>
            </a:r>
            <a:endParaRPr lang="en-GB" dirty="0"/>
          </a:p>
        </p:txBody>
      </p:sp>
      <p:pic>
        <p:nvPicPr>
          <p:cNvPr id="1028" name="Picture 4" descr="http://graphics8.nytimes.com/images/2011/01/08/us/RESEARCH1_span/RESEARCH-article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867" y="3581400"/>
            <a:ext cx="2949733" cy="172067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blog.7geese.com/wp-content/uploads/2014/05/feedba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4049" y="1243663"/>
            <a:ext cx="2451498" cy="22110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api.ning.com/files/hpf*xOTebDs-F23o6FETZ3j*3sNiONWjfXjTJCzprPjU5bS1WJoGgWBjMPIOiQkm3SbZ41ijncrJ4K2aT-6dM9QURwHK3led/Dissemination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2835532"/>
            <a:ext cx="1644013" cy="20779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spearone.com/blog/wp-content/uploads/2013/12/better-employee-recognition-at-work-or-home-e138680886283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5410200"/>
            <a:ext cx="2508051" cy="1316727"/>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5937051" y="1320495"/>
            <a:ext cx="3429000" cy="2057400"/>
          </a:xfrm>
          <a:prstGeom prst="cloudCallout">
            <a:avLst>
              <a:gd name="adj1" fmla="val -2195"/>
              <a:gd name="adj2" fmla="val 704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ate Placeholder 5"/>
          <p:cNvSpPr>
            <a:spLocks noGrp="1"/>
          </p:cNvSpPr>
          <p:nvPr>
            <p:ph type="dt" sz="half" idx="10"/>
          </p:nvPr>
        </p:nvSpPr>
        <p:spPr/>
        <p:txBody>
          <a:bodyPr/>
          <a:lstStyle/>
          <a:p>
            <a:fld id="{669B0CF8-82DF-43FE-A3EC-EA6352613C80}" type="datetime6">
              <a:rPr lang="en-US" smtClean="0"/>
              <a:t>November 16</a:t>
            </a:fld>
            <a:endParaRPr lang="en-US"/>
          </a:p>
        </p:txBody>
      </p:sp>
      <p:sp>
        <p:nvSpPr>
          <p:cNvPr id="7" name="Footer Placeholder 6"/>
          <p:cNvSpPr>
            <a:spLocks noGrp="1"/>
          </p:cNvSpPr>
          <p:nvPr>
            <p:ph type="ftr" sz="quarter" idx="11"/>
          </p:nvPr>
        </p:nvSpPr>
        <p:spPr/>
        <p:txBody>
          <a:bodyPr/>
          <a:lstStyle/>
          <a:p>
            <a:r>
              <a:rPr lang="en-US" smtClean="0"/>
              <a:t>CEng 591 - Sinan Kalkan</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76022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We write</a:t>
            </a:r>
            <a:endParaRPr lang="en-GB" dirty="0"/>
          </a:p>
        </p:txBody>
      </p:sp>
      <p:sp>
        <p:nvSpPr>
          <p:cNvPr id="3" name="Content Placeholder 2"/>
          <p:cNvSpPr>
            <a:spLocks noGrp="1"/>
          </p:cNvSpPr>
          <p:nvPr>
            <p:ph idx="1"/>
          </p:nvPr>
        </p:nvSpPr>
        <p:spPr>
          <a:xfrm>
            <a:off x="457200" y="2133600"/>
            <a:ext cx="8229600" cy="3992563"/>
          </a:xfrm>
        </p:spPr>
        <p:txBody>
          <a:bodyPr/>
          <a:lstStyle/>
          <a:p>
            <a:r>
              <a:rPr lang="en-US" dirty="0" smtClean="0"/>
              <a:t>Technical reports</a:t>
            </a:r>
          </a:p>
          <a:p>
            <a:r>
              <a:rPr lang="en-US" dirty="0" smtClean="0">
                <a:solidFill>
                  <a:srgbClr val="FF0000"/>
                </a:solidFill>
              </a:rPr>
              <a:t>Conference articles</a:t>
            </a:r>
          </a:p>
          <a:p>
            <a:r>
              <a:rPr lang="en-US" dirty="0" smtClean="0">
                <a:solidFill>
                  <a:srgbClr val="FF0000"/>
                </a:solidFill>
              </a:rPr>
              <a:t>Journal articles</a:t>
            </a:r>
          </a:p>
          <a:p>
            <a:r>
              <a:rPr lang="en-US" dirty="0" smtClean="0"/>
              <a:t>Magazine articles</a:t>
            </a:r>
          </a:p>
          <a:p>
            <a:r>
              <a:rPr lang="en-US" dirty="0" smtClean="0"/>
              <a:t>Newspaper articles</a:t>
            </a:r>
          </a:p>
          <a:p>
            <a:r>
              <a:rPr lang="en-US" dirty="0" smtClean="0"/>
              <a:t>Books</a:t>
            </a:r>
          </a:p>
          <a:p>
            <a:r>
              <a:rPr lang="en-US" dirty="0" smtClean="0">
                <a:solidFill>
                  <a:srgbClr val="FF0000"/>
                </a:solidFill>
              </a:rPr>
              <a:t>Theses</a:t>
            </a:r>
          </a:p>
          <a:p>
            <a:endParaRPr lang="en-GB" dirty="0"/>
          </a:p>
        </p:txBody>
      </p:sp>
      <p:sp>
        <p:nvSpPr>
          <p:cNvPr id="4" name="Date Placeholder 3"/>
          <p:cNvSpPr>
            <a:spLocks noGrp="1"/>
          </p:cNvSpPr>
          <p:nvPr>
            <p:ph type="dt" sz="half" idx="10"/>
          </p:nvPr>
        </p:nvSpPr>
        <p:spPr/>
        <p:txBody>
          <a:bodyPr/>
          <a:lstStyle/>
          <a:p>
            <a:fld id="{D22F4F84-88C4-41D3-A1A2-C8B5FB527791}" type="datetime6">
              <a:rPr lang="en-US" smtClean="0"/>
              <a:t>November 16</a:t>
            </a:fld>
            <a:endParaRPr lang="en-US"/>
          </a:p>
        </p:txBody>
      </p:sp>
      <p:sp>
        <p:nvSpPr>
          <p:cNvPr id="5" name="Footer Placeholder 4"/>
          <p:cNvSpPr>
            <a:spLocks noGrp="1"/>
          </p:cNvSpPr>
          <p:nvPr>
            <p:ph type="ftr" sz="quarter" idx="11"/>
          </p:nvPr>
        </p:nvSpPr>
        <p:spPr/>
        <p:txBody>
          <a:bodyPr/>
          <a:lstStyle/>
          <a:p>
            <a:r>
              <a:rPr lang="en-US" smtClean="0"/>
              <a:t>CEng 591 - Sinan Kalkan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7444948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769</TotalTime>
  <Words>2002</Words>
  <Application>Microsoft Office PowerPoint</Application>
  <PresentationFormat>On-screen Show (4:3)</PresentationFormat>
  <Paragraphs>414</Paragraphs>
  <Slides>39</Slides>
  <Notes>2</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Calibri</vt:lpstr>
      <vt:lpstr>Cambria Math</vt:lpstr>
      <vt:lpstr>Century Gothic</vt:lpstr>
      <vt:lpstr>Courier New</vt:lpstr>
      <vt:lpstr>helvetica</vt:lpstr>
      <vt:lpstr>Palatino Linotype</vt:lpstr>
      <vt:lpstr>Roboto</vt:lpstr>
      <vt:lpstr>Wingdings</vt:lpstr>
      <vt:lpstr>Executive</vt:lpstr>
      <vt:lpstr>Overview on research</vt:lpstr>
      <vt:lpstr>What is research?</vt:lpstr>
      <vt:lpstr>An academic career</vt:lpstr>
      <vt:lpstr>What does an academician do?</vt:lpstr>
      <vt:lpstr>‘Good’ aspects of being an academician</vt:lpstr>
      <vt:lpstr>Doing “good” research</vt:lpstr>
      <vt:lpstr>Overview on writing</vt:lpstr>
      <vt:lpstr>Why write?</vt:lpstr>
      <vt:lpstr>We write</vt:lpstr>
      <vt:lpstr>PowerPoint Presentation</vt:lpstr>
      <vt:lpstr>Academic Writing</vt:lpstr>
      <vt:lpstr>Academic Writing:  Be clear and precise</vt:lpstr>
      <vt:lpstr>Academic Writing</vt:lpstr>
      <vt:lpstr>Academic Writing</vt:lpstr>
      <vt:lpstr>Academic Writing</vt:lpstr>
      <vt:lpstr>Academic Writing</vt:lpstr>
      <vt:lpstr>Academic Writing</vt:lpstr>
      <vt:lpstr>Academic Writing</vt:lpstr>
      <vt:lpstr>Academic Writing</vt:lpstr>
      <vt:lpstr>In summary</vt:lpstr>
      <vt:lpstr>PowerPoint Presentation</vt:lpstr>
      <vt:lpstr>PowerPoint Presentation</vt:lpstr>
      <vt:lpstr>Technical Details</vt:lpstr>
      <vt:lpstr>Format &amp; Editor</vt:lpstr>
      <vt:lpstr>Figures, Equations, Tables etc.</vt:lpstr>
      <vt:lpstr>Figures</vt:lpstr>
      <vt:lpstr>Equations</vt:lpstr>
      <vt:lpstr>Formal Explanation of a Method</vt:lpstr>
      <vt:lpstr>Case study: sorting</vt:lpstr>
      <vt:lpstr>Sorting: Problem definition</vt:lpstr>
      <vt:lpstr>Acronyms</vt:lpstr>
      <vt:lpstr>References</vt:lpstr>
      <vt:lpstr>Ethical Issues</vt:lpstr>
      <vt:lpstr>Collaboration &amp; Attribution</vt:lpstr>
      <vt:lpstr>Research Mis-conduct</vt:lpstr>
      <vt:lpstr>Research misconduct</vt:lpstr>
      <vt:lpstr>Plagiarism</vt:lpstr>
      <vt:lpstr>Plagiarism</vt:lpstr>
      <vt:lpstr>Plagiarism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on writing</dc:title>
  <dc:creator>Sinan</dc:creator>
  <cp:lastModifiedBy>Sinan Kalkan</cp:lastModifiedBy>
  <cp:revision>64</cp:revision>
  <dcterms:created xsi:type="dcterms:W3CDTF">2006-08-16T00:00:00Z</dcterms:created>
  <dcterms:modified xsi:type="dcterms:W3CDTF">2016-11-29T13:31:24Z</dcterms:modified>
</cp:coreProperties>
</file>