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1" r:id="rId2"/>
    <p:sldId id="256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04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05" r:id="rId27"/>
    <p:sldId id="287" r:id="rId28"/>
    <p:sldId id="335" r:id="rId29"/>
    <p:sldId id="336" r:id="rId30"/>
    <p:sldId id="337" r:id="rId31"/>
    <p:sldId id="338" r:id="rId32"/>
    <p:sldId id="276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299" r:id="rId4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/>
    <p:restoredTop sz="87683"/>
  </p:normalViewPr>
  <p:slideViewPr>
    <p:cSldViewPr>
      <p:cViewPr varScale="1">
        <p:scale>
          <a:sx n="114" d="100"/>
          <a:sy n="114" d="100"/>
        </p:scale>
        <p:origin x="21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C898B-042B-4D7F-B190-26594C12425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23894-70B8-4FC0-975A-E24BB328381C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529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1B4336-44EC-45B7-BDEA-3226C816994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77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23894-70B8-4FC0-975A-E24BB328381C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311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1351B-F9FF-4B3D-9BED-DD91FE265381}" type="datetimeFigureOut">
              <a:rPr lang="tr-TR" smtClean="0"/>
              <a:pPr/>
              <a:t>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A069F-1476-476D-88BB-D4908F8CAFC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hu4k3JaN6w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ceng.metu.edu.tr/~ys" TargetMode="External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457200"/>
            <a:ext cx="87630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ahoma" pitchFamily="34" charset="0"/>
              </a:rPr>
              <a:t>Mesh Processing: </a:t>
            </a:r>
            <a:br>
              <a:rPr lang="en-US" sz="2800" b="1" dirty="0">
                <a:latin typeface="Tahoma" pitchFamily="34" charset="0"/>
              </a:rPr>
            </a:br>
            <a:r>
              <a:rPr lang="en-US" sz="2800" b="1" dirty="0">
                <a:latin typeface="Tahoma" pitchFamily="34" charset="0"/>
              </a:rPr>
              <a:t>From Creation to Comparison</a:t>
            </a:r>
          </a:p>
        </p:txBody>
      </p:sp>
      <p:sp>
        <p:nvSpPr>
          <p:cNvPr id="10243" name="Text Box 14"/>
          <p:cNvSpPr txBox="1">
            <a:spLocks noChangeArrowheads="1"/>
          </p:cNvSpPr>
          <p:nvPr/>
        </p:nvSpPr>
        <p:spPr bwMode="auto">
          <a:xfrm>
            <a:off x="1876390" y="5201905"/>
            <a:ext cx="5415265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</a:rPr>
              <a:t>Assoc. Prof. Yusuf </a:t>
            </a:r>
            <a:r>
              <a:rPr lang="en-US" sz="2800" b="1" dirty="0" err="1">
                <a:solidFill>
                  <a:srgbClr val="000000"/>
                </a:solidFill>
                <a:latin typeface="Tahoma" pitchFamily="34" charset="0"/>
              </a:rPr>
              <a:t>Sahillio</a:t>
            </a:r>
            <a:r>
              <a:rPr lang="tr-TR" sz="2800" b="1" dirty="0" err="1">
                <a:solidFill>
                  <a:srgbClr val="000000"/>
                </a:solidFill>
                <a:latin typeface="Tahoma" pitchFamily="34" charset="0"/>
              </a:rPr>
              <a:t>ğlu</a:t>
            </a:r>
            <a:endParaRPr lang="tr-TR" sz="2800" b="1" dirty="0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tr-TR" sz="1200" b="1" dirty="0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r>
              <a:rPr lang="tr-TR" sz="1200" b="1" dirty="0">
                <a:solidFill>
                  <a:srgbClr val="000000"/>
                </a:solidFill>
                <a:latin typeface="Tahoma" pitchFamily="34" charset="0"/>
              </a:rPr>
              <a:t>Video of </a:t>
            </a:r>
            <a:r>
              <a:rPr lang="tr-TR" sz="1200" b="1" dirty="0" err="1">
                <a:solidFill>
                  <a:srgbClr val="000000"/>
                </a:solidFill>
                <a:latin typeface="Tahoma" pitchFamily="34" charset="0"/>
              </a:rPr>
              <a:t>this</a:t>
            </a:r>
            <a:r>
              <a:rPr lang="tr-TR" sz="1200" b="1" dirty="0">
                <a:solidFill>
                  <a:srgbClr val="000000"/>
                </a:solidFill>
                <a:latin typeface="Tahoma" pitchFamily="34" charset="0"/>
              </a:rPr>
              <a:t> talk </a:t>
            </a:r>
            <a:r>
              <a:rPr lang="tr-TR" sz="1200" b="1" dirty="0" err="1">
                <a:solidFill>
                  <a:srgbClr val="000000"/>
                </a:solidFill>
                <a:latin typeface="Tahoma" pitchFamily="34" charset="0"/>
              </a:rPr>
              <a:t>available</a:t>
            </a:r>
            <a:r>
              <a:rPr lang="tr-TR" sz="1200" b="1" dirty="0">
                <a:solidFill>
                  <a:srgbClr val="000000"/>
                </a:solidFill>
                <a:latin typeface="Tahoma" pitchFamily="34" charset="0"/>
              </a:rPr>
              <a:t> at: </a:t>
            </a:r>
            <a:r>
              <a:rPr lang="tr-TR" sz="1200" b="1" dirty="0">
                <a:solidFill>
                  <a:srgbClr val="000000"/>
                </a:solidFill>
                <a:latin typeface="Tahoma" pitchFamily="34" charset="0"/>
                <a:hlinkClick r:id="rId3"/>
              </a:rPr>
              <a:t>https://youtu.be/uhu4k3JaN6w</a:t>
            </a:r>
            <a:r>
              <a:rPr lang="tr-TR" sz="1200" b="1" dirty="0">
                <a:solidFill>
                  <a:srgbClr val="000000"/>
                </a:solidFill>
                <a:latin typeface="Tahoma" pitchFamily="34" charset="0"/>
              </a:rPr>
              <a:t> </a:t>
            </a:r>
          </a:p>
          <a:p>
            <a:pPr algn="ctr"/>
            <a:endParaRPr lang="en-US" sz="28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435385" y="6177498"/>
            <a:ext cx="516095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  Computer Eng. Dept.		                     Turkey 	</a:t>
            </a:r>
            <a:endParaRPr lang="en-US" sz="1400" baseline="30000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DD9C8-5D67-7441-9389-93B92FAAE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915020"/>
            <a:ext cx="2739541" cy="814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D2385E-E313-1D4B-88F2-0D196ADA8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67" y="2540003"/>
            <a:ext cx="5150971" cy="2000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F8669-9C8E-F34C-B0F2-81A9C925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9" y="1988840"/>
            <a:ext cx="2738437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5D231A-008D-0548-8290-4909D982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7" y="3519595"/>
            <a:ext cx="3157537" cy="16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8">
            <a:extLst>
              <a:ext uri="{FF2B5EF4-FFF2-40B4-BE49-F238E27FC236}">
                <a16:creationId xmlns:a16="http://schemas.microsoft.com/office/drawing/2014/main" id="{119FE753-ACC5-BD41-B0A8-ACD9EB85C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4648" y="2818731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TR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2CF1BB5A-B9D4-054E-9D75-A503C25132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4588" y="4361636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799288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Processing //CENG 466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Regularity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IP: Every pixel has 4 neighbors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MP: Every edge is incident to 2 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Exchange of ideas IP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algn="ctr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algn="ctr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Seam Carving for Content-Aware Image Resizing, S.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Avaidan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 Shamir, SIGGRAPH, 2007.</a:t>
            </a:r>
          </a:p>
          <a:p>
            <a:pPr algn="just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Geometry Seam Carving, E.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Dekkers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Kobbelt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Computer-Aided Design, 2014.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MP vs. IP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2" name="seamGeomCarving.mp4" descr="seamGeomCarving.mp4">
            <a:hlinkClick r:id="" action="ppaction://media"/>
            <a:extLst>
              <a:ext uri="{FF2B5EF4-FFF2-40B4-BE49-F238E27FC236}">
                <a16:creationId xmlns:a16="http://schemas.microsoft.com/office/drawing/2014/main" id="{92E8CD29-5ECE-664E-8E1C-E360E32E68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3972" y="3417224"/>
            <a:ext cx="4860032" cy="2733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6F105-C2B3-6B48-B5AC-2E0DB48E0367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10/42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87FFF-49E0-DA46-89B8-59AB9844E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12776"/>
            <a:ext cx="721618" cy="771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BAC4FD-C4AA-6A49-A4DA-59DA2D26D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060848"/>
            <a:ext cx="724614" cy="87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799288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Processing //CENG 466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Regularity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IP: Every pixel has 4 neighbors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MP: Every edge is incident to 2 faces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Exchange of ideas MP 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algn="ctr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algn="ctr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shape correspondence by dynamic programming,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Computer Graphics Forum, 2014.</a:t>
            </a:r>
          </a:p>
          <a:p>
            <a:pPr algn="just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Dense Correspondence via 3D-guided Cycle Consistency, T. Zhou et al., CVPR, 2016.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MP vs. IP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BE0BA-D890-8A49-9C98-6E7027214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033"/>
            <a:ext cx="4179594" cy="1512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674CF-AF6D-1E4E-A2E7-B5873412C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06" y="3429000"/>
            <a:ext cx="4001081" cy="2277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DD39A1-2636-4B44-A61E-9D02C4D008DB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11/42</a:t>
            </a:r>
          </a:p>
        </p:txBody>
      </p:sp>
    </p:spTree>
    <p:extLst>
      <p:ext uri="{BB962C8B-B14F-4D97-AF65-F5344CB8AC3E}">
        <p14:creationId xmlns:p14="http://schemas.microsoft.com/office/powerpoint/2010/main" val="832634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Surface fit to the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point samples can be acquired </a:t>
            </a:r>
            <a:r>
              <a:rPr lang="en-US" sz="25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passively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US" sz="2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Stereoscopic images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silhouettes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Emitters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LIDAR, Laser Scanner, Kinect, </a:t>
            </a:r>
            <a:r>
              <a:rPr lang="en-US" sz="25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  <a:endParaRPr lang="en-US" sz="25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/>
            <a:endParaRPr lang="en-US" sz="25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35F576-ED7C-E444-A1E0-3D645672F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00653"/>
            <a:ext cx="683868" cy="1024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2844D6-09F7-3F40-898A-0AEAC2C32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69" y="871833"/>
            <a:ext cx="630161" cy="1027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5C9B2F-759D-A445-A8FC-7BF51C11A50C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12/42</a:t>
            </a:r>
          </a:p>
        </p:txBody>
      </p:sp>
    </p:spTree>
    <p:extLst>
      <p:ext uri="{BB962C8B-B14F-4D97-AF65-F5344CB8AC3E}">
        <p14:creationId xmlns:p14="http://schemas.microsoft.com/office/powerpoint/2010/main" val="2624790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56895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Surface fit to the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point samples can be acquired </a:t>
            </a:r>
            <a:r>
              <a:rPr lang="en-US" sz="25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passively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US" sz="2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Stereoscopic images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silhouettes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Emitters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LIDAR, Laser Scanner, Kinect, </a:t>
            </a:r>
            <a:r>
              <a:rPr lang="en-US" sz="25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  <a:endParaRPr lang="en-US" sz="25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input: Scalar field defined over a 3D grid (CT)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Defines surface implicitly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Implicit methods, e.g., Marching Cubes, to extract the surface.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A5EB3-559E-BC47-9458-22A1B1A6D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31" y="5632102"/>
            <a:ext cx="1037521" cy="122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C5620C7-78A7-0743-B88C-2080B20F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41" y="5691483"/>
            <a:ext cx="684918" cy="102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7DB25E6-2AD0-1F4E-AAE8-3B6A54456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12" y="5767797"/>
            <a:ext cx="3896388" cy="87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68BCB-DDF7-6C4D-936D-95D616FA8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00653"/>
            <a:ext cx="683868" cy="10240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A8E8A0-660C-DD4B-985C-0ABDBDBC2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69" y="871833"/>
            <a:ext cx="630161" cy="10275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4754A0-7361-B14A-929A-D18791BDB573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13/42</a:t>
            </a:r>
          </a:p>
        </p:txBody>
      </p:sp>
    </p:spTree>
    <p:extLst>
      <p:ext uri="{BB962C8B-B14F-4D97-AF65-F5344CB8AC3E}">
        <p14:creationId xmlns:p14="http://schemas.microsoft.com/office/powerpoint/2010/main" val="527340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samples; how to get them?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Stereoscopy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   </a:t>
            </a: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Depth ambiguity handled by a second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158747D-41C5-2043-B3EC-87FFDEB6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18923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791AB85-98DF-1E4C-B3A7-4C10C3CF5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50" y="2514550"/>
            <a:ext cx="13747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1554495-93DA-7547-AE51-BB94C6B63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49" y="4943418"/>
            <a:ext cx="25971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93B6D7-4D05-0048-9A61-BBAE788D9F5F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14/42</a:t>
            </a:r>
          </a:p>
        </p:txBody>
      </p:sp>
    </p:spTree>
    <p:extLst>
      <p:ext uri="{BB962C8B-B14F-4D97-AF65-F5344CB8AC3E}">
        <p14:creationId xmlns:p14="http://schemas.microsoft.com/office/powerpoint/2010/main" val="2180363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samples; how to get them?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Silhouettes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graphicFrame>
        <p:nvGraphicFramePr>
          <p:cNvPr id="7" name="Group 20">
            <a:extLst>
              <a:ext uri="{FF2B5EF4-FFF2-40B4-BE49-F238E27FC236}">
                <a16:creationId xmlns:a16="http://schemas.microsoft.com/office/drawing/2014/main" id="{446F6586-6BD8-F947-93EF-AF2E20F1E58A}"/>
              </a:ext>
            </a:extLst>
          </p:cNvPr>
          <p:cNvGraphicFramePr>
            <a:graphicFrameLocks/>
          </p:cNvGraphicFramePr>
          <p:nvPr/>
        </p:nvGraphicFramePr>
        <p:xfrm>
          <a:off x="914400" y="2590800"/>
          <a:ext cx="7772400" cy="3886200"/>
        </p:xfrm>
        <a:graphic>
          <a:graphicData uri="http://schemas.openxmlformats.org/drawingml/2006/table">
            <a:tbl>
              <a:tblPr/>
              <a:tblGrid>
                <a:gridCol w="464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Idea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Weakness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tr-TR" altLang="tr-T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Hidden Concavity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7">
            <a:extLst>
              <a:ext uri="{FF2B5EF4-FFF2-40B4-BE49-F238E27FC236}">
                <a16:creationId xmlns:a16="http://schemas.microsoft.com/office/drawing/2014/main" id="{106D0C5C-F06F-674F-A6F9-46F9FBFDE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46438"/>
            <a:ext cx="4495800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silhouettesProblem">
            <a:extLst>
              <a:ext uri="{FF2B5EF4-FFF2-40B4-BE49-F238E27FC236}">
                <a16:creationId xmlns:a16="http://schemas.microsoft.com/office/drawing/2014/main" id="{98749962-4A07-634E-9D87-6B7C4952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76600"/>
            <a:ext cx="289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B3345-6EE7-9A45-9BBA-D84D07BAA37F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15/42</a:t>
            </a:r>
          </a:p>
        </p:txBody>
      </p:sp>
    </p:spTree>
    <p:extLst>
      <p:ext uri="{BB962C8B-B14F-4D97-AF65-F5344CB8AC3E}">
        <p14:creationId xmlns:p14="http://schemas.microsoft.com/office/powerpoint/2010/main" val="4002088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samples; how to get them?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Structured light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graphicFrame>
        <p:nvGraphicFramePr>
          <p:cNvPr id="9" name="Group 30">
            <a:extLst>
              <a:ext uri="{FF2B5EF4-FFF2-40B4-BE49-F238E27FC236}">
                <a16:creationId xmlns:a16="http://schemas.microsoft.com/office/drawing/2014/main" id="{EBBF69FC-9FE6-ED43-8273-A53B3160F1BB}"/>
              </a:ext>
            </a:extLst>
          </p:cNvPr>
          <p:cNvGraphicFramePr>
            <a:graphicFrameLocks/>
          </p:cNvGraphicFramePr>
          <p:nvPr/>
        </p:nvGraphicFramePr>
        <p:xfrm>
          <a:off x="914400" y="2590800"/>
          <a:ext cx="7772400" cy="3975100"/>
        </p:xfrm>
        <a:graphic>
          <a:graphicData uri="http://schemas.openxmlformats.org/drawingml/2006/table">
            <a:tbl>
              <a:tblPr/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5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Idea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Weakness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784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tr-TR" altLang="tr-T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tr-T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tr-T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Occlusion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26">
            <a:extLst>
              <a:ext uri="{FF2B5EF4-FFF2-40B4-BE49-F238E27FC236}">
                <a16:creationId xmlns:a16="http://schemas.microsoft.com/office/drawing/2014/main" id="{D35F1A49-2B77-7546-B9E8-7282FB226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24479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structuredLight (can)">
            <a:extLst>
              <a:ext uri="{FF2B5EF4-FFF2-40B4-BE49-F238E27FC236}">
                <a16:creationId xmlns:a16="http://schemas.microsoft.com/office/drawing/2014/main" id="{3C8BD135-833E-B448-9F5F-C2F6BD9C8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24200"/>
            <a:ext cx="49530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26B7F-AA9C-E749-A7E9-46A2B9498EE5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16/42</a:t>
            </a:r>
          </a:p>
        </p:txBody>
      </p:sp>
    </p:spTree>
    <p:extLst>
      <p:ext uri="{BB962C8B-B14F-4D97-AF65-F5344CB8AC3E}">
        <p14:creationId xmlns:p14="http://schemas.microsoft.com/office/powerpoint/2010/main" val="3711197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78497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Surface; how to get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Iterate</a:t>
            </a: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Move each vertex P with v(P, B) in the direction of its normal N(P), as </a:t>
            </a:r>
            <a:r>
              <a:rPr lang="en-US" dirty="0" err="1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Fext</a:t>
            </a: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 suggests: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Regularize the mesh by </a:t>
            </a:r>
            <a:r>
              <a:rPr lang="en-US" dirty="0" err="1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Fint</a:t>
            </a:r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Collapse edges with length smaller than </a:t>
            </a:r>
            <a:r>
              <a:rPr lang="el-GR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ε</a:t>
            </a: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Split edges with length exceeding </a:t>
            </a:r>
            <a:r>
              <a:rPr lang="el-GR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ε</a:t>
            </a: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max = 2</a:t>
            </a:r>
            <a:r>
              <a:rPr lang="el-GR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ε</a:t>
            </a: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Flip edges where necessary, favoring the vertices with valences close to 6</a:t>
            </a: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Till convergence</a:t>
            </a: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Coarse-to-Fine Surface Reconstruction from Silhouettes and Range Data Using Mesh Deformation,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CVIU, 2010.</a:t>
            </a:r>
            <a:endParaRPr lang="en-US" sz="1200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952A051E-E036-304C-B6F6-D7473A0A3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29478"/>
            <a:ext cx="1872208" cy="3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B4D780AA-5EBF-9741-8AA9-DD3C9873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91733"/>
            <a:ext cx="1468905" cy="135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E2761BDD-7E8A-524B-8802-57CF6DE5B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91733"/>
            <a:ext cx="1479359" cy="135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65DE3076-34D0-0349-A268-B8081783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20851"/>
            <a:ext cx="1835677" cy="14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42EE28-5DC2-2D4C-B7A5-67F69CF3EEAE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17/42</a:t>
            </a:r>
          </a:p>
        </p:txBody>
      </p:sp>
    </p:spTree>
    <p:extLst>
      <p:ext uri="{BB962C8B-B14F-4D97-AF65-F5344CB8AC3E}">
        <p14:creationId xmlns:p14="http://schemas.microsoft.com/office/powerpoint/2010/main" val="1832653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78497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Surface; how to get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Fext</a:t>
            </a: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: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constant</a:t>
            </a: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 external force (F(P) = </a:t>
            </a:r>
            <a:r>
              <a:rPr lang="el-GR" dirty="0">
                <a:solidFill>
                  <a:srgbClr val="00B050"/>
                </a:solidFill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–ε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min/2</a:t>
            </a: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 * N(P)) </a:t>
            </a: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Coarse-to-Fine Surface Reconstruction from Silhouettes and Range Data Using Mesh Deformation,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CVIU, 2010.</a:t>
            </a:r>
            <a:endParaRPr lang="en-US" sz="1200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35657FF-4770-2C43-9B3C-FCAEC990F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64" y="2564904"/>
            <a:ext cx="6486872" cy="305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99AC9-9363-0E47-B090-DBDEA499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394595"/>
            <a:ext cx="725058" cy="783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68F40E-108C-7744-A799-64E8C92741D3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18/42</a:t>
            </a:r>
          </a:p>
        </p:txBody>
      </p:sp>
    </p:spTree>
    <p:extLst>
      <p:ext uri="{BB962C8B-B14F-4D97-AF65-F5344CB8AC3E}">
        <p14:creationId xmlns:p14="http://schemas.microsoft.com/office/powerpoint/2010/main" val="2652569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78497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Surface; how to get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Fext</a:t>
            </a: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: force based on silhouettes</a:t>
            </a: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Coarse-to-Fine Surface Reconstruction from Silhouettes and Range Data Using Mesh Deformation,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CVIU, 2010.</a:t>
            </a:r>
            <a:endParaRPr lang="en-US" sz="1200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D680F19-227E-1E40-863B-0A6443D0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40" y="4223537"/>
            <a:ext cx="2221831" cy="39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543C6CB-0B1B-0D44-A3DE-01328A11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18" y="4838646"/>
            <a:ext cx="3861754" cy="3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E4C83-87CF-6C44-9329-B865EAE4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08" y="5552465"/>
            <a:ext cx="4549464" cy="59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9DEEB6-265B-5B48-A128-6DA62CCB2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20031"/>
            <a:ext cx="1950715" cy="157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E0A805-5DC9-0C41-B260-B21B5331D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29" y="4509120"/>
            <a:ext cx="1678014" cy="976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A76EC2-9AE0-E949-B5D6-EC13169F96A5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19/42</a:t>
            </a:r>
          </a:p>
        </p:txBody>
      </p:sp>
    </p:spTree>
    <p:extLst>
      <p:ext uri="{BB962C8B-B14F-4D97-AF65-F5344CB8AC3E}">
        <p14:creationId xmlns:p14="http://schemas.microsoft.com/office/powerpoint/2010/main" val="321284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Representing geometry and topology as a polygon mesh.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Surface Mesh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6134B-A107-9741-A257-B8056618B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5638800" cy="388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B4437D-2C3A-9B4D-9F7E-E86643C11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62398"/>
            <a:ext cx="3365500" cy="384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428B9D-8CA3-0A42-B871-F82CA83A0E2D}"/>
              </a:ext>
            </a:extLst>
          </p:cNvPr>
          <p:cNvSpPr txBox="1"/>
          <p:nvPr/>
        </p:nvSpPr>
        <p:spPr>
          <a:xfrm>
            <a:off x="849916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2/42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78497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Surface; how to get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Fext</a:t>
            </a: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: force based on silhouettes</a:t>
            </a: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Coarse-to-Fine Surface Reconstruction from Silhouettes and Range Data Using Mesh Deformation,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CVIU, 2010.</a:t>
            </a:r>
            <a:endParaRPr lang="en-US" sz="1200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83836B29-2D10-794D-890C-9B0CE44F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52943"/>
            <a:ext cx="7665740" cy="318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7DF3A5-D59C-FA47-8E7D-0629FA097C1F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20/42</a:t>
            </a:r>
          </a:p>
        </p:txBody>
      </p:sp>
    </p:spTree>
    <p:extLst>
      <p:ext uri="{BB962C8B-B14F-4D97-AF65-F5344CB8AC3E}">
        <p14:creationId xmlns:p14="http://schemas.microsoft.com/office/powerpoint/2010/main" val="958131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78497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Surface; how to get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 err="1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Fext</a:t>
            </a: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: force based on silhouettes</a:t>
            </a: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Coarse-to-Fine Surface Reconstruction from Silhouettes and Range Data Using Mesh Deformation,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CVIU, 2010.</a:t>
            </a:r>
            <a:endParaRPr lang="en-US" sz="1200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96AA05B-BD97-A045-9E71-CC770CD8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273875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77742AB-9034-9C40-B93A-7485CBCC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70" y="3068960"/>
            <a:ext cx="3136900" cy="232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D74F7B-378B-8D41-9E36-ABB6F5B48562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21/42</a:t>
            </a:r>
          </a:p>
        </p:txBody>
      </p:sp>
    </p:spTree>
    <p:extLst>
      <p:ext uri="{BB962C8B-B14F-4D97-AF65-F5344CB8AC3E}">
        <p14:creationId xmlns:p14="http://schemas.microsoft.com/office/powerpoint/2010/main" val="2861410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78497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Surface; how to get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Hidden concavity problem solved using range/laser surface</a:t>
            </a: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Coarse-to-Fine Surface Reconstruction from Silhouettes and Range Data Using Mesh Deformation,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CVIU, 2010.</a:t>
            </a:r>
            <a:endParaRPr lang="en-US" sz="1200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7" name="Picture 32">
            <a:extLst>
              <a:ext uri="{FF2B5EF4-FFF2-40B4-BE49-F238E27FC236}">
                <a16:creationId xmlns:a16="http://schemas.microsoft.com/office/drawing/2014/main" id="{C317AB2C-AE7D-1048-8A22-8D8939E19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21" y="2276872"/>
            <a:ext cx="6042248" cy="377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95B12-1476-354E-AEEA-D8DF90A07B8E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22/42</a:t>
            </a:r>
          </a:p>
        </p:txBody>
      </p:sp>
    </p:spTree>
    <p:extLst>
      <p:ext uri="{BB962C8B-B14F-4D97-AF65-F5344CB8AC3E}">
        <p14:creationId xmlns:p14="http://schemas.microsoft.com/office/powerpoint/2010/main" val="2684051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78497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Surface; how to get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Hidden concavity problem solved using range/laser surface</a:t>
            </a: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Coarse-to-Fine Surface Reconstruction from Silhouettes and Range Data Using Mesh Deformation,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CVIU, 2010.</a:t>
            </a:r>
            <a:endParaRPr lang="en-US" sz="1200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44282-256A-A34E-AD93-3D2DE47B8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38" y="2267506"/>
            <a:ext cx="18161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2721B-93A9-9B40-8407-90786E21F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48" y="2269449"/>
            <a:ext cx="16637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A450BD-3ACA-6745-B7C7-61DC969A508E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23/42</a:t>
            </a:r>
          </a:p>
        </p:txBody>
      </p:sp>
    </p:spTree>
    <p:extLst>
      <p:ext uri="{BB962C8B-B14F-4D97-AF65-F5344CB8AC3E}">
        <p14:creationId xmlns:p14="http://schemas.microsoft.com/office/powerpoint/2010/main" val="3509612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7849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Surface; how to get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Mesh up laser point cloud as follows</a:t>
            </a: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Find local neighborhood Li of each point in the 3D point cloud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For each Li compute tangent plane using PCA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Project all points in Li to the tangent plane and compute their 2D Delaunay triangulation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Merge all these local triangulations into a global one</a:t>
            </a: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Coarse-to-Fine Surface Reconstruction from Silhouettes and Range Data Using Mesh Deformation,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CVIU, 2010.</a:t>
            </a:r>
            <a:endParaRPr lang="en-US" sz="1200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2721B-93A9-9B40-8407-90786E21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08720"/>
            <a:ext cx="681856" cy="140535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2B79476-41A4-7C44-94EC-75B1CB51B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27" y="4344283"/>
            <a:ext cx="37465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96D272-FBBA-224F-80BD-29795ECC3A8A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24/42</a:t>
            </a:r>
          </a:p>
        </p:txBody>
      </p:sp>
    </p:spTree>
    <p:extLst>
      <p:ext uri="{BB962C8B-B14F-4D97-AF65-F5344CB8AC3E}">
        <p14:creationId xmlns:p14="http://schemas.microsoft.com/office/powerpoint/2010/main" val="2925597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54745A-4C2B-4A4D-BA8A-F4E99BA1E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08720"/>
            <a:ext cx="681856" cy="1405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1047502"/>
            <a:ext cx="87849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 3D point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 Surface; how to get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Refine the silhouette-based mesh using an updated </a:t>
            </a:r>
            <a:r>
              <a:rPr lang="en-US" sz="2500" dirty="0" err="1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Fext</a:t>
            </a:r>
            <a:r>
              <a:rPr lang="en-US" sz="2500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(P)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based on carvers assigned to triangles that share the vertex </a:t>
            </a:r>
            <a:r>
              <a:rPr lang="en-US" sz="2500" dirty="0"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Coarse-to-Fine Surface Reconstruction from Silhouettes and Range Data Using Mesh Deformation,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CVIU, 2010.</a:t>
            </a:r>
            <a:endParaRPr lang="en-US" sz="1200" dirty="0"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Reconstruction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A5B84-5C48-8844-B661-CEFE0A318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996952"/>
            <a:ext cx="1710537" cy="2912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4AE832-F20B-E748-955F-CED578327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5" y="3725158"/>
            <a:ext cx="2044824" cy="1228314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C218F62-BC70-E847-9DA9-05686480E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051" y="2815133"/>
            <a:ext cx="2738437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7DF2643E-8288-4744-8107-035F46289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09" y="4339315"/>
            <a:ext cx="3157537" cy="16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8">
            <a:extLst>
              <a:ext uri="{FF2B5EF4-FFF2-40B4-BE49-F238E27FC236}">
                <a16:creationId xmlns:a16="http://schemas.microsoft.com/office/drawing/2014/main" id="{42766FD5-696E-C442-8C1C-117ACD1B3A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330" y="3645024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TR"/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B002E9D6-5CB9-E748-AE2B-36349893A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16730" y="5181356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T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1556F5-DB29-BE41-835F-149503B3526A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25/42</a:t>
            </a:r>
          </a:p>
        </p:txBody>
      </p:sp>
    </p:spTree>
    <p:extLst>
      <p:ext uri="{BB962C8B-B14F-4D97-AF65-F5344CB8AC3E}">
        <p14:creationId xmlns:p14="http://schemas.microsoft.com/office/powerpoint/2010/main" val="1987897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67645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Once we have the meshes (reconstruction), we want to relate them with each other to enable nice apps, such 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Shape interpolation: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Deformation transfer: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Attribute transfer: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Shape registration: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Shape matching: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analysis: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Comparison/Correspondence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94A77E76-89C6-134C-BEF7-07F5B8295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2820" y="2885115"/>
            <a:ext cx="1869340" cy="58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55034141-4693-DC40-8119-A6D9EF63B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479508"/>
            <a:ext cx="1916466" cy="48958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0C97A19A-C071-8A4C-B8EC-8B79B88F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6052" y="5949280"/>
            <a:ext cx="2796155" cy="68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9C83C-ACD5-2346-A0A4-10C7730E3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24665"/>
            <a:ext cx="2579763" cy="776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4AE585-926C-5C41-89FD-E859618E6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92" y="3638130"/>
            <a:ext cx="2604019" cy="654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A061E-51DE-C346-9A2A-D179761DD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05" y="5157192"/>
            <a:ext cx="2812348" cy="609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E75581-D334-4340-A91B-81F0940A2598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26/42</a:t>
            </a:r>
          </a:p>
        </p:txBody>
      </p:sp>
    </p:spTree>
    <p:extLst>
      <p:ext uri="{BB962C8B-B14F-4D97-AF65-F5344CB8AC3E}">
        <p14:creationId xmlns:p14="http://schemas.microsoft.com/office/powerpoint/2010/main" val="2681189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999987-9554-894D-A779-B009D5680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23884"/>
            <a:ext cx="4191000" cy="10541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C19D59F-546C-7C43-A446-B93BBE7677AD}"/>
              </a:ext>
            </a:extLst>
          </p:cNvPr>
          <p:cNvSpPr/>
          <p:nvPr/>
        </p:nvSpPr>
        <p:spPr>
          <a:xfrm>
            <a:off x="3851920" y="2477187"/>
            <a:ext cx="50405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41DDF59A-159F-A64A-8583-EB84743C884E}"/>
              </a:ext>
            </a:extLst>
          </p:cNvPr>
          <p:cNvSpPr/>
          <p:nvPr/>
        </p:nvSpPr>
        <p:spPr>
          <a:xfrm rot="16200000">
            <a:off x="3454585" y="2671624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Block Arc 25">
            <a:extLst>
              <a:ext uri="{FF2B5EF4-FFF2-40B4-BE49-F238E27FC236}">
                <a16:creationId xmlns:a16="http://schemas.microsoft.com/office/drawing/2014/main" id="{A37FB898-2D9F-1D48-B219-93FD6C06D434}"/>
              </a:ext>
            </a:extLst>
          </p:cNvPr>
          <p:cNvSpPr/>
          <p:nvPr/>
        </p:nvSpPr>
        <p:spPr>
          <a:xfrm rot="5400000">
            <a:off x="7919080" y="2655752"/>
            <a:ext cx="1370735" cy="432048"/>
          </a:xfrm>
          <a:prstGeom prst="blockArc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C914AA-9724-9147-A7AD-3E6933BCE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48" y="2433789"/>
            <a:ext cx="4470400" cy="95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6ED9B-D317-3B4B-9C67-9BF13260A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98" y="3620465"/>
            <a:ext cx="1726082" cy="3036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12852F-DC9E-614F-B03C-AEC7014E0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" y="3500711"/>
            <a:ext cx="1764610" cy="31362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987B17-E9AF-E349-8E34-076A5729E38C}"/>
              </a:ext>
            </a:extLst>
          </p:cNvPr>
          <p:cNvSpPr txBox="1"/>
          <p:nvPr/>
        </p:nvSpPr>
        <p:spPr>
          <a:xfrm>
            <a:off x="971600" y="6596390"/>
            <a:ext cx="195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bad/high-distortion map.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A87FA2-639F-FA4A-80A3-1321C434DAF9}"/>
              </a:ext>
            </a:extLst>
          </p:cNvPr>
          <p:cNvCxnSpPr>
            <a:cxnSpLocks/>
            <a:stCxn id="37" idx="5"/>
            <a:endCxn id="35" idx="1"/>
          </p:cNvCxnSpPr>
          <p:nvPr/>
        </p:nvCxnSpPr>
        <p:spPr>
          <a:xfrm>
            <a:off x="420995" y="4831831"/>
            <a:ext cx="1709360" cy="1652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AEBAB7-03FF-264F-8FD2-B12C4C0FBB45}"/>
              </a:ext>
            </a:extLst>
          </p:cNvPr>
          <p:cNvCxnSpPr>
            <a:cxnSpLocks/>
            <a:stCxn id="47" idx="7"/>
            <a:endCxn id="49" idx="2"/>
          </p:cNvCxnSpPr>
          <p:nvPr/>
        </p:nvCxnSpPr>
        <p:spPr>
          <a:xfrm flipV="1">
            <a:off x="1764693" y="3818018"/>
            <a:ext cx="1570500" cy="1034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A40CA0-AD4E-D348-828A-86E3549D6CB3}"/>
              </a:ext>
            </a:extLst>
          </p:cNvPr>
          <p:cNvCxnSpPr>
            <a:cxnSpLocks/>
            <a:stCxn id="33" idx="6"/>
            <a:endCxn id="36" idx="2"/>
          </p:cNvCxnSpPr>
          <p:nvPr/>
        </p:nvCxnSpPr>
        <p:spPr>
          <a:xfrm>
            <a:off x="1092400" y="3609020"/>
            <a:ext cx="1040714" cy="188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4D7C53D3-BF31-1A43-894B-570C7EC6F2B8}"/>
              </a:ext>
            </a:extLst>
          </p:cNvPr>
          <p:cNvSpPr/>
          <p:nvPr/>
        </p:nvSpPr>
        <p:spPr>
          <a:xfrm>
            <a:off x="1020392" y="357301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05DA348-F8E8-6D4C-BF51-D6178E05AF01}"/>
              </a:ext>
            </a:extLst>
          </p:cNvPr>
          <p:cNvSpPr/>
          <p:nvPr/>
        </p:nvSpPr>
        <p:spPr>
          <a:xfrm>
            <a:off x="2119810" y="6473392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717F7C-A21E-D347-A38C-D7898E8E5DE7}"/>
              </a:ext>
            </a:extLst>
          </p:cNvPr>
          <p:cNvSpPr/>
          <p:nvPr/>
        </p:nvSpPr>
        <p:spPr>
          <a:xfrm>
            <a:off x="2133114" y="376103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05D1A2B-F4F6-9442-A6B0-F9EA029DF5CF}"/>
              </a:ext>
            </a:extLst>
          </p:cNvPr>
          <p:cNvSpPr/>
          <p:nvPr/>
        </p:nvSpPr>
        <p:spPr>
          <a:xfrm>
            <a:off x="359532" y="477036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640E464-3AC9-BB40-B68D-11B649456854}"/>
              </a:ext>
            </a:extLst>
          </p:cNvPr>
          <p:cNvSpPr/>
          <p:nvPr/>
        </p:nvSpPr>
        <p:spPr>
          <a:xfrm>
            <a:off x="1703230" y="484237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A3DEDBE-4BCD-8648-91F0-3E92EF69EBF3}"/>
              </a:ext>
            </a:extLst>
          </p:cNvPr>
          <p:cNvSpPr/>
          <p:nvPr/>
        </p:nvSpPr>
        <p:spPr>
          <a:xfrm>
            <a:off x="3335193" y="378201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267C5EC5-0FE9-BA40-8D38-ABFD8AE7A796}"/>
              </a:ext>
            </a:extLst>
          </p:cNvPr>
          <p:cNvSpPr/>
          <p:nvPr/>
        </p:nvSpPr>
        <p:spPr>
          <a:xfrm>
            <a:off x="330784" y="3634966"/>
            <a:ext cx="692258" cy="1140737"/>
          </a:xfrm>
          <a:custGeom>
            <a:avLst/>
            <a:gdLst>
              <a:gd name="connsiteX0" fmla="*/ 31355 w 692258"/>
              <a:gd name="connsiteY0" fmla="*/ 1140737 h 1140737"/>
              <a:gd name="connsiteX1" fmla="*/ 17774 w 692258"/>
              <a:gd name="connsiteY1" fmla="*/ 787652 h 1140737"/>
              <a:gd name="connsiteX2" fmla="*/ 244111 w 692258"/>
              <a:gd name="connsiteY2" fmla="*/ 660903 h 1140737"/>
              <a:gd name="connsiteX3" fmla="*/ 506662 w 692258"/>
              <a:gd name="connsiteY3" fmla="*/ 502468 h 1140737"/>
              <a:gd name="connsiteX4" fmla="*/ 660570 w 692258"/>
              <a:gd name="connsiteY4" fmla="*/ 443620 h 1140737"/>
              <a:gd name="connsiteX5" fmla="*/ 669624 w 692258"/>
              <a:gd name="connsiteY5" fmla="*/ 221810 h 1140737"/>
              <a:gd name="connsiteX6" fmla="*/ 637937 w 692258"/>
              <a:gd name="connsiteY6" fmla="*/ 81482 h 1140737"/>
              <a:gd name="connsiteX7" fmla="*/ 692258 w 692258"/>
              <a:gd name="connsiteY7" fmla="*/ 0 h 11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258" h="1140737">
                <a:moveTo>
                  <a:pt x="31355" y="1140737"/>
                </a:moveTo>
                <a:cubicBezTo>
                  <a:pt x="6835" y="1004180"/>
                  <a:pt x="-17685" y="867624"/>
                  <a:pt x="17774" y="787652"/>
                </a:cubicBezTo>
                <a:cubicBezTo>
                  <a:pt x="53233" y="707680"/>
                  <a:pt x="162630" y="708434"/>
                  <a:pt x="244111" y="660903"/>
                </a:cubicBezTo>
                <a:cubicBezTo>
                  <a:pt x="325592" y="613372"/>
                  <a:pt x="437252" y="538682"/>
                  <a:pt x="506662" y="502468"/>
                </a:cubicBezTo>
                <a:cubicBezTo>
                  <a:pt x="576072" y="466254"/>
                  <a:pt x="633410" y="490396"/>
                  <a:pt x="660570" y="443620"/>
                </a:cubicBezTo>
                <a:cubicBezTo>
                  <a:pt x="687730" y="396844"/>
                  <a:pt x="673396" y="282166"/>
                  <a:pt x="669624" y="221810"/>
                </a:cubicBezTo>
                <a:cubicBezTo>
                  <a:pt x="665852" y="161454"/>
                  <a:pt x="634165" y="118450"/>
                  <a:pt x="637937" y="81482"/>
                </a:cubicBezTo>
                <a:cubicBezTo>
                  <a:pt x="641709" y="44514"/>
                  <a:pt x="666983" y="22257"/>
                  <a:pt x="692258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16784FA6-FC3A-1649-8E42-B9604EC3EEA9}"/>
              </a:ext>
            </a:extLst>
          </p:cNvPr>
          <p:cNvSpPr/>
          <p:nvPr/>
        </p:nvSpPr>
        <p:spPr>
          <a:xfrm>
            <a:off x="2119707" y="3838669"/>
            <a:ext cx="497117" cy="2652666"/>
          </a:xfrm>
          <a:custGeom>
            <a:avLst/>
            <a:gdLst>
              <a:gd name="connsiteX0" fmla="*/ 53125 w 497117"/>
              <a:gd name="connsiteY0" fmla="*/ 2652666 h 2652666"/>
              <a:gd name="connsiteX1" fmla="*/ 234194 w 497117"/>
              <a:gd name="connsiteY1" fmla="*/ 2430856 h 2652666"/>
              <a:gd name="connsiteX2" fmla="*/ 66705 w 497117"/>
              <a:gd name="connsiteY2" fmla="*/ 1946495 h 2652666"/>
              <a:gd name="connsiteX3" fmla="*/ 379049 w 497117"/>
              <a:gd name="connsiteY3" fmla="*/ 1511929 h 2652666"/>
              <a:gd name="connsiteX4" fmla="*/ 496744 w 497117"/>
              <a:gd name="connsiteY4" fmla="*/ 959668 h 2652666"/>
              <a:gd name="connsiteX5" fmla="*/ 347362 w 497117"/>
              <a:gd name="connsiteY5" fmla="*/ 602056 h 2652666"/>
              <a:gd name="connsiteX6" fmla="*/ 30491 w 497117"/>
              <a:gd name="connsiteY6" fmla="*/ 407406 h 2652666"/>
              <a:gd name="connsiteX7" fmla="*/ 30491 w 497117"/>
              <a:gd name="connsiteY7" fmla="*/ 0 h 265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117" h="2652666">
                <a:moveTo>
                  <a:pt x="53125" y="2652666"/>
                </a:moveTo>
                <a:cubicBezTo>
                  <a:pt x="142528" y="2600608"/>
                  <a:pt x="231931" y="2548551"/>
                  <a:pt x="234194" y="2430856"/>
                </a:cubicBezTo>
                <a:cubicBezTo>
                  <a:pt x="236457" y="2313161"/>
                  <a:pt x="42563" y="2099649"/>
                  <a:pt x="66705" y="1946495"/>
                </a:cubicBezTo>
                <a:cubicBezTo>
                  <a:pt x="90847" y="1793341"/>
                  <a:pt x="307376" y="1676400"/>
                  <a:pt x="379049" y="1511929"/>
                </a:cubicBezTo>
                <a:cubicBezTo>
                  <a:pt x="450722" y="1347458"/>
                  <a:pt x="502025" y="1111313"/>
                  <a:pt x="496744" y="959668"/>
                </a:cubicBezTo>
                <a:cubicBezTo>
                  <a:pt x="491463" y="808023"/>
                  <a:pt x="425071" y="694100"/>
                  <a:pt x="347362" y="602056"/>
                </a:cubicBezTo>
                <a:cubicBezTo>
                  <a:pt x="269653" y="510012"/>
                  <a:pt x="83303" y="507748"/>
                  <a:pt x="30491" y="407406"/>
                </a:cubicBezTo>
                <a:cubicBezTo>
                  <a:pt x="-22321" y="307064"/>
                  <a:pt x="4085" y="153532"/>
                  <a:pt x="30491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99C9C4-7C66-9742-9E02-CA80E88D2333}"/>
              </a:ext>
            </a:extLst>
          </p:cNvPr>
          <p:cNvSpPr txBox="1"/>
          <p:nvPr/>
        </p:nvSpPr>
        <p:spPr>
          <a:xfrm>
            <a:off x="722788" y="3249049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AD3C6F6-27D6-3C4F-9E8C-D66F77D26269}"/>
              </a:ext>
            </a:extLst>
          </p:cNvPr>
          <p:cNvSpPr txBox="1"/>
          <p:nvPr/>
        </p:nvSpPr>
        <p:spPr>
          <a:xfrm>
            <a:off x="2143880" y="3402028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628EE8-3592-174E-832D-C3C343C6AB91}"/>
              </a:ext>
            </a:extLst>
          </p:cNvPr>
          <p:cNvSpPr txBox="1"/>
          <p:nvPr/>
        </p:nvSpPr>
        <p:spPr>
          <a:xfrm>
            <a:off x="240004" y="4721937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4141B0E-D4DF-8F41-AF09-7DEE322CBF22}"/>
              </a:ext>
            </a:extLst>
          </p:cNvPr>
          <p:cNvSpPr txBox="1"/>
          <p:nvPr/>
        </p:nvSpPr>
        <p:spPr>
          <a:xfrm>
            <a:off x="2199528" y="6310481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F752DAED-CE17-9646-88F0-7BE61B1BA27B}"/>
              </a:ext>
            </a:extLst>
          </p:cNvPr>
          <p:cNvSpPr/>
          <p:nvPr/>
        </p:nvSpPr>
        <p:spPr>
          <a:xfrm rot="16200000">
            <a:off x="6735540" y="2268105"/>
            <a:ext cx="987013" cy="260678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FE2F76D-6894-1646-AE33-F0277D6597A7}"/>
              </a:ext>
            </a:extLst>
          </p:cNvPr>
          <p:cNvSpPr txBox="1"/>
          <p:nvPr/>
        </p:nvSpPr>
        <p:spPr>
          <a:xfrm>
            <a:off x="6156175" y="4065005"/>
            <a:ext cx="2376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|.35 - .95| = .6    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en-US" sz="2200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9CDED8-1932-844B-8A13-2DF7A68D3E82}"/>
              </a:ext>
            </a:extLst>
          </p:cNvPr>
          <p:cNvSpPr txBox="1"/>
          <p:nvPr/>
        </p:nvSpPr>
        <p:spPr>
          <a:xfrm>
            <a:off x="1556492" y="4760204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E05CA4-8567-8541-AA51-511E5CBC32AA}"/>
              </a:ext>
            </a:extLst>
          </p:cNvPr>
          <p:cNvSpPr txBox="1"/>
          <p:nvPr/>
        </p:nvSpPr>
        <p:spPr>
          <a:xfrm>
            <a:off x="3351656" y="3399772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71C2994-1E16-144A-BC3D-9ED772310ADC}"/>
              </a:ext>
            </a:extLst>
          </p:cNvPr>
          <p:cNvSpPr/>
          <p:nvPr/>
        </p:nvSpPr>
        <p:spPr>
          <a:xfrm>
            <a:off x="1092055" y="3641925"/>
            <a:ext cx="692071" cy="1201782"/>
          </a:xfrm>
          <a:custGeom>
            <a:avLst/>
            <a:gdLst>
              <a:gd name="connsiteX0" fmla="*/ 647918 w 692071"/>
              <a:gd name="connsiteY0" fmla="*/ 1201782 h 1201782"/>
              <a:gd name="connsiteX1" fmla="*/ 684494 w 692071"/>
              <a:gd name="connsiteY1" fmla="*/ 830797 h 1201782"/>
              <a:gd name="connsiteX2" fmla="*/ 517289 w 692071"/>
              <a:gd name="connsiteY2" fmla="*/ 627017 h 1201782"/>
              <a:gd name="connsiteX3" fmla="*/ 261257 w 692071"/>
              <a:gd name="connsiteY3" fmla="*/ 480713 h 1201782"/>
              <a:gd name="connsiteX4" fmla="*/ 99278 w 692071"/>
              <a:gd name="connsiteY4" fmla="*/ 465037 h 1201782"/>
              <a:gd name="connsiteX5" fmla="*/ 36576 w 692071"/>
              <a:gd name="connsiteY5" fmla="*/ 402336 h 1201782"/>
              <a:gd name="connsiteX6" fmla="*/ 62702 w 692071"/>
              <a:gd name="connsiteY6" fmla="*/ 193330 h 1201782"/>
              <a:gd name="connsiteX7" fmla="*/ 41801 w 692071"/>
              <a:gd name="connsiteY7" fmla="*/ 52251 h 1201782"/>
              <a:gd name="connsiteX8" fmla="*/ 0 w 692071"/>
              <a:gd name="connsiteY8" fmla="*/ 0 h 12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2071" h="1201782">
                <a:moveTo>
                  <a:pt x="647918" y="1201782"/>
                </a:moveTo>
                <a:cubicBezTo>
                  <a:pt x="677092" y="1064186"/>
                  <a:pt x="706266" y="926591"/>
                  <a:pt x="684494" y="830797"/>
                </a:cubicBezTo>
                <a:cubicBezTo>
                  <a:pt x="662723" y="735003"/>
                  <a:pt x="587828" y="685364"/>
                  <a:pt x="517289" y="627017"/>
                </a:cubicBezTo>
                <a:cubicBezTo>
                  <a:pt x="446749" y="568670"/>
                  <a:pt x="330926" y="507710"/>
                  <a:pt x="261257" y="480713"/>
                </a:cubicBezTo>
                <a:cubicBezTo>
                  <a:pt x="191588" y="453716"/>
                  <a:pt x="136725" y="478100"/>
                  <a:pt x="99278" y="465037"/>
                </a:cubicBezTo>
                <a:cubicBezTo>
                  <a:pt x="61831" y="451974"/>
                  <a:pt x="42672" y="447621"/>
                  <a:pt x="36576" y="402336"/>
                </a:cubicBezTo>
                <a:cubicBezTo>
                  <a:pt x="30480" y="357051"/>
                  <a:pt x="61831" y="251677"/>
                  <a:pt x="62702" y="193330"/>
                </a:cubicBezTo>
                <a:cubicBezTo>
                  <a:pt x="63573" y="134983"/>
                  <a:pt x="52251" y="84473"/>
                  <a:pt x="41801" y="52251"/>
                </a:cubicBezTo>
                <a:cubicBezTo>
                  <a:pt x="31351" y="20029"/>
                  <a:pt x="15675" y="10014"/>
                  <a:pt x="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0C48232-CF0B-064A-A547-6F0ECDEC49AB}"/>
              </a:ext>
            </a:extLst>
          </p:cNvPr>
          <p:cNvSpPr/>
          <p:nvPr/>
        </p:nvSpPr>
        <p:spPr>
          <a:xfrm>
            <a:off x="2106580" y="3835255"/>
            <a:ext cx="1365099" cy="491494"/>
          </a:xfrm>
          <a:custGeom>
            <a:avLst/>
            <a:gdLst>
              <a:gd name="connsiteX0" fmla="*/ 51404 w 1365099"/>
              <a:gd name="connsiteY0" fmla="*/ 0 h 491494"/>
              <a:gd name="connsiteX1" fmla="*/ 20053 w 1365099"/>
              <a:gd name="connsiteY1" fmla="*/ 370985 h 491494"/>
              <a:gd name="connsiteX2" fmla="*/ 317886 w 1365099"/>
              <a:gd name="connsiteY2" fmla="*/ 438912 h 491494"/>
              <a:gd name="connsiteX3" fmla="*/ 568693 w 1365099"/>
              <a:gd name="connsiteY3" fmla="*/ 485938 h 491494"/>
              <a:gd name="connsiteX4" fmla="*/ 835175 w 1365099"/>
              <a:gd name="connsiteY4" fmla="*/ 485938 h 491494"/>
              <a:gd name="connsiteX5" fmla="*/ 981479 w 1365099"/>
              <a:gd name="connsiteY5" fmla="*/ 444137 h 491494"/>
              <a:gd name="connsiteX6" fmla="*/ 1227061 w 1365099"/>
              <a:gd name="connsiteY6" fmla="*/ 454587 h 491494"/>
              <a:gd name="connsiteX7" fmla="*/ 1357690 w 1365099"/>
              <a:gd name="connsiteY7" fmla="*/ 292608 h 491494"/>
              <a:gd name="connsiteX8" fmla="*/ 1342014 w 1365099"/>
              <a:gd name="connsiteY8" fmla="*/ 52251 h 491494"/>
              <a:gd name="connsiteX9" fmla="*/ 1284538 w 1365099"/>
              <a:gd name="connsiteY9" fmla="*/ 10450 h 49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5099" h="491494">
                <a:moveTo>
                  <a:pt x="51404" y="0"/>
                </a:moveTo>
                <a:cubicBezTo>
                  <a:pt x="13521" y="148916"/>
                  <a:pt x="-24361" y="297833"/>
                  <a:pt x="20053" y="370985"/>
                </a:cubicBezTo>
                <a:cubicBezTo>
                  <a:pt x="64467" y="444137"/>
                  <a:pt x="226446" y="419753"/>
                  <a:pt x="317886" y="438912"/>
                </a:cubicBezTo>
                <a:cubicBezTo>
                  <a:pt x="409326" y="458071"/>
                  <a:pt x="482478" y="478100"/>
                  <a:pt x="568693" y="485938"/>
                </a:cubicBezTo>
                <a:cubicBezTo>
                  <a:pt x="654908" y="493776"/>
                  <a:pt x="766377" y="492905"/>
                  <a:pt x="835175" y="485938"/>
                </a:cubicBezTo>
                <a:cubicBezTo>
                  <a:pt x="903973" y="478971"/>
                  <a:pt x="916165" y="449362"/>
                  <a:pt x="981479" y="444137"/>
                </a:cubicBezTo>
                <a:cubicBezTo>
                  <a:pt x="1046793" y="438912"/>
                  <a:pt x="1164359" y="479842"/>
                  <a:pt x="1227061" y="454587"/>
                </a:cubicBezTo>
                <a:cubicBezTo>
                  <a:pt x="1289763" y="429332"/>
                  <a:pt x="1338531" y="359664"/>
                  <a:pt x="1357690" y="292608"/>
                </a:cubicBezTo>
                <a:cubicBezTo>
                  <a:pt x="1376849" y="225552"/>
                  <a:pt x="1354206" y="99277"/>
                  <a:pt x="1342014" y="52251"/>
                </a:cubicBezTo>
                <a:cubicBezTo>
                  <a:pt x="1329822" y="5225"/>
                  <a:pt x="1307180" y="7837"/>
                  <a:pt x="1284538" y="1045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23D3A7-3BE9-2843-A224-709EDDFA81A9}"/>
              </a:ext>
            </a:extLst>
          </p:cNvPr>
          <p:cNvSpPr txBox="1"/>
          <p:nvPr/>
        </p:nvSpPr>
        <p:spPr>
          <a:xfrm>
            <a:off x="6156176" y="4078233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|.34 - .48| = .14  </a:t>
            </a:r>
            <a:r>
              <a:rPr lang="en-US" sz="2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en-US" sz="2200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86CB1D-1A9B-CE4B-B551-868352D755BF}"/>
              </a:ext>
            </a:extLst>
          </p:cNvPr>
          <p:cNvCxnSpPr>
            <a:cxnSpLocks/>
          </p:cNvCxnSpPr>
          <p:nvPr/>
        </p:nvCxnSpPr>
        <p:spPr>
          <a:xfrm>
            <a:off x="2855623" y="3356992"/>
            <a:ext cx="99629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A704A5-E6E0-8742-BF04-986EA3B676B9}"/>
              </a:ext>
            </a:extLst>
          </p:cNvPr>
          <p:cNvCxnSpPr>
            <a:cxnSpLocks/>
          </p:cNvCxnSpPr>
          <p:nvPr/>
        </p:nvCxnSpPr>
        <p:spPr>
          <a:xfrm>
            <a:off x="2855623" y="3356992"/>
            <a:ext cx="99629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0D17A6F-1B4A-1247-A834-B30F309EC9A2}"/>
              </a:ext>
            </a:extLst>
          </p:cNvPr>
          <p:cNvSpPr txBox="1"/>
          <p:nvPr/>
        </p:nvSpPr>
        <p:spPr>
          <a:xfrm>
            <a:off x="237774" y="4726305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D1008F-2DF6-4940-BE12-E5C6AA0A29CA}"/>
              </a:ext>
            </a:extLst>
          </p:cNvPr>
          <p:cNvSpPr txBox="1"/>
          <p:nvPr/>
        </p:nvSpPr>
        <p:spPr>
          <a:xfrm>
            <a:off x="2217958" y="6310481"/>
            <a:ext cx="428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200" i="1" baseline="-2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</a:t>
            </a:r>
            <a:endParaRPr lang="en-US" sz="2200" i="1" baseline="-2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87AA6D-FDDB-DF43-98D7-D41FE21D2262}"/>
              </a:ext>
            </a:extLst>
          </p:cNvPr>
          <p:cNvSpPr txBox="1"/>
          <p:nvPr/>
        </p:nvSpPr>
        <p:spPr>
          <a:xfrm>
            <a:off x="467544" y="1047502"/>
            <a:ext cx="867645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 idea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Quantify the quality of a given map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search the map space using this metric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2C6498-37FE-7F48-B1E9-B1D409CF4822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27/42</a:t>
            </a:r>
          </a:p>
        </p:txBody>
      </p:sp>
    </p:spTree>
    <p:extLst>
      <p:ext uri="{BB962C8B-B14F-4D97-AF65-F5344CB8AC3E}">
        <p14:creationId xmlns:p14="http://schemas.microsoft.com/office/powerpoint/2010/main" val="30333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 animBg="1"/>
      <p:bldP spid="59" grpId="1" animBg="1"/>
      <p:bldP spid="60" grpId="0"/>
      <p:bldP spid="60" grpId="1"/>
      <p:bldP spid="34" grpId="0"/>
      <p:bldP spid="34" grpId="1"/>
      <p:bldP spid="38" grpId="0"/>
      <p:bldP spid="38" grpId="1"/>
      <p:bldP spid="2" grpId="0" animBg="1"/>
      <p:bldP spid="2" grpId="1" animBg="1"/>
      <p:bldP spid="6" grpId="0" animBg="1"/>
      <p:bldP spid="6" grpId="1" animBg="1"/>
      <p:bldP spid="39" grpId="0"/>
      <p:bldP spid="39" grpId="1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06ED9B-D317-3B4B-9C67-9BF13260A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98" y="3620465"/>
            <a:ext cx="1726082" cy="3036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12852F-DC9E-614F-B03C-AEC7014E0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" y="3500711"/>
            <a:ext cx="1764610" cy="313622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587AA6D-FDDB-DF43-98D7-D41FE21D2262}"/>
              </a:ext>
            </a:extLst>
          </p:cNvPr>
          <p:cNvSpPr txBox="1"/>
          <p:nvPr/>
        </p:nvSpPr>
        <p:spPr>
          <a:xfrm>
            <a:off x="467544" y="1047502"/>
            <a:ext cx="8676456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at all N! permutations is infeasible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this metric (or its variants)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Greedy optimization, Y. S., Y.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CVPR, 2010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Combinatorial optimization, Y. S., Y.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Computer Graphics Forum, 2011, 2012, 2013, 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Expectation-Maximization (EM), Y. S., Y.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PAMI, 2012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 Programming, Y. S., Y.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Computer Graphics Forum, 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Deformation, Y. S., L.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Kavan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Medical		    Image Analysis, 2015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 optimization, Y. S., Transactions on Graphics 2018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Survey, Y. S., The Visual Computer,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def.mov" descr="def.mov">
            <a:hlinkClick r:id="" action="ppaction://media"/>
            <a:extLst>
              <a:ext uri="{FF2B5EF4-FFF2-40B4-BE49-F238E27FC236}">
                <a16:creationId xmlns:a16="http://schemas.microsoft.com/office/drawing/2014/main" id="{1B036BF0-8D93-3B42-B771-4B23316B04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4593520"/>
            <a:ext cx="1567559" cy="1089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344DDD-3348-7747-B7B4-5709F87D77A6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28/42</a:t>
            </a:r>
          </a:p>
        </p:txBody>
      </p:sp>
    </p:spTree>
    <p:extLst>
      <p:ext uri="{BB962C8B-B14F-4D97-AF65-F5344CB8AC3E}">
        <p14:creationId xmlns:p14="http://schemas.microsoft.com/office/powerpoint/2010/main" val="377357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06ED9B-D317-3B4B-9C67-9BF13260A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98" y="3620465"/>
            <a:ext cx="1726082" cy="3036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12852F-DC9E-614F-B03C-AEC7014E0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" y="3500711"/>
            <a:ext cx="1764610" cy="313622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587AA6D-FDDB-DF43-98D7-D41FE21D2262}"/>
              </a:ext>
            </a:extLst>
          </p:cNvPr>
          <p:cNvSpPr txBox="1"/>
          <p:nvPr/>
        </p:nvSpPr>
        <p:spPr>
          <a:xfrm>
            <a:off x="467544" y="1047502"/>
            <a:ext cx="8676456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at all N! permutations is infeasible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this metric (or its variants)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Greedy optimization, Y. S., Y. </a:t>
            </a:r>
            <a:r>
              <a:rPr lang="en-US" sz="25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2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CVPR, 2010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Combinatorial optimization, Y. S., Y.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Computer Graphics Forum, 2011, 2012, 2013, 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Expectation-Maximization (EM), Y. S., Y. </a:t>
            </a:r>
            <a:r>
              <a:rPr lang="en-US" sz="25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2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PAMI, 2012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 Programming, Y. S., Y.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Computer Graphics Forum, 2014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Deformation, Y. S., L.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Kavan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Medical		   Image Analysis, 2015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Genetic optimization, Y. S., Transactions on Graphics 2018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Survey, Y. S., The Visual Computer,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271B1-90F6-3642-9D16-B8D6E8042E5F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29/42</a:t>
            </a:r>
          </a:p>
        </p:txBody>
      </p:sp>
    </p:spTree>
    <p:extLst>
      <p:ext uri="{BB962C8B-B14F-4D97-AF65-F5344CB8AC3E}">
        <p14:creationId xmlns:p14="http://schemas.microsoft.com/office/powerpoint/2010/main" val="41301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Representing geometry and topology as a polygon mesh.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Surface Mesh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EF840-2BF4-6441-97C0-20540D429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77" y="1822698"/>
            <a:ext cx="4749800" cy="398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73A6BE-CD43-2E45-95A0-3322FAE905DD}"/>
              </a:ext>
            </a:extLst>
          </p:cNvPr>
          <p:cNvSpPr txBox="1"/>
          <p:nvPr/>
        </p:nvSpPr>
        <p:spPr>
          <a:xfrm>
            <a:off x="849916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3/42</a:t>
            </a:r>
          </a:p>
        </p:txBody>
      </p:sp>
    </p:spTree>
    <p:extLst>
      <p:ext uri="{BB962C8B-B14F-4D97-AF65-F5344CB8AC3E}">
        <p14:creationId xmlns:p14="http://schemas.microsoft.com/office/powerpoint/2010/main" val="171357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87AA6D-FDDB-DF43-98D7-D41FE21D2262}"/>
              </a:ext>
            </a:extLst>
          </p:cNvPr>
          <p:cNvSpPr txBox="1"/>
          <p:nvPr/>
        </p:nvSpPr>
        <p:spPr>
          <a:xfrm>
            <a:off x="467544" y="1047502"/>
            <a:ext cx="867645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at all N! permutations is infeasible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this metric (or its variants)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correspondence via MDS (left) is refined by   greedy optimization based on neighbor voting (right).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Shape Correspondence by Isometry-Driven Greedy Optimization,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CVPR, 2010.</a:t>
            </a: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Detail-Preserving Mesh Unfolding for Nonrigid Shape Retrieval, Y. S., L.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Kavan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Transactions on Graphics, 2016.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20D19-9B86-1C4B-AFA2-A417FB4C5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7" y="3063438"/>
            <a:ext cx="3867231" cy="3116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AA3F9-9916-A74D-B8C5-286BC2AF1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35" y="3429000"/>
            <a:ext cx="1498600" cy="2146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9C8A65-A179-0E43-B218-1D355CC09705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30/42</a:t>
            </a:r>
          </a:p>
        </p:txBody>
      </p:sp>
    </p:spTree>
    <p:extLst>
      <p:ext uri="{BB962C8B-B14F-4D97-AF65-F5344CB8AC3E}">
        <p14:creationId xmlns:p14="http://schemas.microsoft.com/office/powerpoint/2010/main" val="1849234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87AA6D-FDDB-DF43-98D7-D41FE21D2262}"/>
              </a:ext>
            </a:extLst>
          </p:cNvPr>
          <p:cNvSpPr txBox="1"/>
          <p:nvPr/>
        </p:nvSpPr>
        <p:spPr>
          <a:xfrm>
            <a:off x="467544" y="1047502"/>
            <a:ext cx="867645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at all N! permutations is infeasible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this metric (or its variants)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Isometric cost of matching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tj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all pairs (Q matrix in E-Step) guides graph matching and refinement which results in a better map to estimate Q (M-step). Repeat.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Minimum-Distortion Isometric Shape Correspondence Using EM Algorithm, Y. S., Y.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Yemez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PAMI, 2012.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B6CFF-93A4-8349-A871-B624D1AD9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29124"/>
            <a:ext cx="3746500" cy="181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BE648D-D2D8-3F44-9D91-31541619A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85" y="3629124"/>
            <a:ext cx="4318000" cy="18034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315B3A34-B1D7-C742-AF11-D18B98478DDA}"/>
              </a:ext>
            </a:extLst>
          </p:cNvPr>
          <p:cNvSpPr/>
          <p:nvPr/>
        </p:nvSpPr>
        <p:spPr>
          <a:xfrm>
            <a:off x="2877015" y="3494072"/>
            <a:ext cx="1739590" cy="586138"/>
          </a:xfrm>
          <a:custGeom>
            <a:avLst/>
            <a:gdLst>
              <a:gd name="connsiteX0" fmla="*/ 0 w 1739590"/>
              <a:gd name="connsiteY0" fmla="*/ 586138 h 586138"/>
              <a:gd name="connsiteX1" fmla="*/ 301083 w 1739590"/>
              <a:gd name="connsiteY1" fmla="*/ 6275 h 586138"/>
              <a:gd name="connsiteX2" fmla="*/ 1739590 w 1739590"/>
              <a:gd name="connsiteY2" fmla="*/ 329660 h 58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590" h="586138">
                <a:moveTo>
                  <a:pt x="0" y="586138"/>
                </a:moveTo>
                <a:cubicBezTo>
                  <a:pt x="5575" y="317579"/>
                  <a:pt x="11151" y="49021"/>
                  <a:pt x="301083" y="6275"/>
                </a:cubicBezTo>
                <a:cubicBezTo>
                  <a:pt x="591015" y="-36471"/>
                  <a:pt x="1165302" y="146594"/>
                  <a:pt x="1739590" y="329660"/>
                </a:cubicBezTo>
              </a:path>
            </a:pathLst>
          </a:custGeom>
          <a:noFill/>
          <a:ln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7D7369-73D4-044B-96A1-F842E796C72A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31/42</a:t>
            </a:r>
          </a:p>
        </p:txBody>
      </p:sp>
    </p:spTree>
    <p:extLst>
      <p:ext uri="{BB962C8B-B14F-4D97-AF65-F5344CB8AC3E}">
        <p14:creationId xmlns:p14="http://schemas.microsoft.com/office/powerpoint/2010/main" val="1480759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3D3B6C-47DE-7A49-9E44-FFB5D811523F}"/>
              </a:ext>
            </a:extLst>
          </p:cNvPr>
          <p:cNvSpPr txBox="1"/>
          <p:nvPr/>
        </p:nvSpPr>
        <p:spPr>
          <a:xfrm>
            <a:off x="467544" y="1047502"/>
            <a:ext cx="867645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at all N! permutations is infeasible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this metric (or its variants)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 a permutation as a chromosome and evolve many of them into the fittest one </a:t>
            </a:r>
            <a:r>
              <a:rPr 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yields the min-distortion map</a:t>
            </a: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Genetic Isometric Shape Correspondence Algorithm with Adaptive Sampling, Y. S., Transactions on Graphics, 2018.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5" name="genetic.mp4" descr="genetic.mp4">
            <a:hlinkClick r:id="" action="ppaction://media"/>
            <a:extLst>
              <a:ext uri="{FF2B5EF4-FFF2-40B4-BE49-F238E27FC236}">
                <a16:creationId xmlns:a16="http://schemas.microsoft.com/office/drawing/2014/main" id="{03079775-3FE8-444B-B38E-107244E45B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7988" y="3039992"/>
            <a:ext cx="4788024" cy="2693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F8DB8-ADB4-6542-84DD-6105B169FD63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32/42</a:t>
            </a:r>
          </a:p>
        </p:txBody>
      </p:sp>
    </p:spTree>
    <p:extLst>
      <p:ext uri="{BB962C8B-B14F-4D97-AF65-F5344CB8AC3E}">
        <p14:creationId xmlns:p14="http://schemas.microsoft.com/office/powerpoint/2010/main" val="395683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7B9B8-1287-3A41-94C0-9D9B87418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96952"/>
            <a:ext cx="3733068" cy="34818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3D3B6C-47DE-7A49-9E44-FFB5D811523F}"/>
              </a:ext>
            </a:extLst>
          </p:cNvPr>
          <p:cNvSpPr txBox="1"/>
          <p:nvPr/>
        </p:nvSpPr>
        <p:spPr>
          <a:xfrm>
            <a:off x="467544" y="1047502"/>
            <a:ext cx="867645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at all N! permutations is infeasible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this metric (or its variants)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 a permutation as a chromosome and evolve through genetic operators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xover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mutation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Genetic Isometric Shape Correspondence Algorithm with Adaptive Sampling, Y. S., Transactions on Graphics, 2018.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847B2-A7F4-2A40-A113-A90930E3DE50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33/42</a:t>
            </a:r>
          </a:p>
        </p:txBody>
      </p:sp>
    </p:spTree>
    <p:extLst>
      <p:ext uri="{BB962C8B-B14F-4D97-AF65-F5344CB8AC3E}">
        <p14:creationId xmlns:p14="http://schemas.microsoft.com/office/powerpoint/2010/main" val="1170755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3D3B6C-47DE-7A49-9E44-FFB5D811523F}"/>
              </a:ext>
            </a:extLst>
          </p:cNvPr>
          <p:cNvSpPr txBox="1"/>
          <p:nvPr/>
        </p:nvSpPr>
        <p:spPr>
          <a:xfrm>
            <a:off x="467544" y="1047502"/>
            <a:ext cx="867645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at all N! permutations is infeasible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this metric (or its variants)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 a permutation as a chromosome and evolve through genetic operators </a:t>
            </a:r>
            <a:r>
              <a:rPr lang="en-US" sz="2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xover</a:t>
            </a: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mutation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Genetic Isometric Shape Correspondence Algorithm with Adaptive Sampling, Y. S., Transactions on Graphics, 2018.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41C73-40E9-9347-88E5-1C409BA20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57" y="3573014"/>
            <a:ext cx="2064691" cy="1980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A6C32-D2B3-3C4F-8FB4-41BFF52B8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98" y="3573015"/>
            <a:ext cx="2028679" cy="1980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9E9ADF-B4AB-7B42-B60B-483123DA8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3762153" cy="209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27B074-C03A-5C40-BD5B-DA594C289E25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34/42</a:t>
            </a:r>
          </a:p>
        </p:txBody>
      </p:sp>
    </p:spTree>
    <p:extLst>
      <p:ext uri="{BB962C8B-B14F-4D97-AF65-F5344CB8AC3E}">
        <p14:creationId xmlns:p14="http://schemas.microsoft.com/office/powerpoint/2010/main" val="468887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3D3B6C-47DE-7A49-9E44-FFB5D811523F}"/>
              </a:ext>
            </a:extLst>
          </p:cNvPr>
          <p:cNvSpPr txBox="1"/>
          <p:nvPr/>
        </p:nvSpPr>
        <p:spPr>
          <a:xfrm>
            <a:off x="467544" y="1047502"/>
            <a:ext cx="84249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at all N! permutations is infeasible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this metric (or its variants)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Improved bilateral maps: scale-invariance, fuzzy voting.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Bilateral Maps for Partial Matching, O. van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Kaick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H. Zhang, G.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Hamarneh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Computer Graphics Forum, 2013.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CD0CAE-0D52-8A43-B606-EB1F04DF5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78" y="2873329"/>
            <a:ext cx="3148678" cy="2554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0D7120-52CA-9C4F-A5A7-134513FA3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57704"/>
            <a:ext cx="3179930" cy="2586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8EF5B6-A96B-3C46-A541-7FE23B044ABF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35/42</a:t>
            </a:r>
          </a:p>
        </p:txBody>
      </p:sp>
    </p:spTree>
    <p:extLst>
      <p:ext uri="{BB962C8B-B14F-4D97-AF65-F5344CB8AC3E}">
        <p14:creationId xmlns:p14="http://schemas.microsoft.com/office/powerpoint/2010/main" val="267881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3D3B6C-47DE-7A49-9E44-FFB5D811523F}"/>
              </a:ext>
            </a:extLst>
          </p:cNvPr>
          <p:cNvSpPr txBox="1"/>
          <p:nvPr/>
        </p:nvSpPr>
        <p:spPr>
          <a:xfrm>
            <a:off x="467544" y="1047502"/>
            <a:ext cx="84249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at all N! permutations is infeasible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this metric (or its variants)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Improved bilateral maps: scale-invariance, fuzzy voting.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Bilateral Maps for Partial Matching, O. van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Kaick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H. Zhang, G.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Hamarneh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Computer Graphics Forum, 2013.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44549-A789-C249-B96A-D29D66BD3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7228"/>
            <a:ext cx="3158163" cy="2523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7E2E47-C6FC-3F4D-B772-31ADDFD85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45" y="2780928"/>
            <a:ext cx="3086746" cy="2451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63C32-076C-AF4B-B346-1831AFFC4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97" y="3686686"/>
            <a:ext cx="2563490" cy="856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95FBC2-A637-5145-AFBD-25D195AD79BB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36/42</a:t>
            </a:r>
          </a:p>
        </p:txBody>
      </p:sp>
    </p:spTree>
    <p:extLst>
      <p:ext uri="{BB962C8B-B14F-4D97-AF65-F5344CB8AC3E}">
        <p14:creationId xmlns:p14="http://schemas.microsoft.com/office/powerpoint/2010/main" val="2759632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3D3B6C-47DE-7A49-9E44-FFB5D811523F}"/>
              </a:ext>
            </a:extLst>
          </p:cNvPr>
          <p:cNvSpPr txBox="1"/>
          <p:nvPr/>
        </p:nvSpPr>
        <p:spPr>
          <a:xfrm>
            <a:off x="467544" y="1047502"/>
            <a:ext cx="84249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at all N! permutations is infeasible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this metric (or its variants)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Improved bilateral maps: scale-invariance, fuzzy voting.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Bilateral Maps for Partial Matching, O. van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Kaick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H. Zhang, G.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Hamarneh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Computer Graphics Forum, 2013.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A33C06-79F4-4E48-B55E-EDCC2C23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69721"/>
            <a:ext cx="7167419" cy="2747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E116E-2027-1444-A4EB-FC051BB620CC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37/42</a:t>
            </a:r>
          </a:p>
        </p:txBody>
      </p:sp>
    </p:spTree>
    <p:extLst>
      <p:ext uri="{BB962C8B-B14F-4D97-AF65-F5344CB8AC3E}">
        <p14:creationId xmlns:p14="http://schemas.microsoft.com/office/powerpoint/2010/main" val="196907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3D3B6C-47DE-7A49-9E44-FFB5D811523F}"/>
              </a:ext>
            </a:extLst>
          </p:cNvPr>
          <p:cNvSpPr txBox="1"/>
          <p:nvPr/>
        </p:nvSpPr>
        <p:spPr>
          <a:xfrm>
            <a:off x="467544" y="1047502"/>
            <a:ext cx="84249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Looking at all N! permutations is infeasible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this metric (or its variants) using: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Improved bilateral maps: scale-invariance, fuzzy voting.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Bilateral Maps for Partial Matching, O. van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Kaick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H. Zhang, G.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Hamarneh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Computer Graphics Forum, 2013.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Correspondence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14F5B-3A65-3D4F-835C-43A466BA7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1" y="2852936"/>
            <a:ext cx="3390046" cy="266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E16AF-E9BA-0947-B05C-19D64254C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2852936"/>
            <a:ext cx="3425177" cy="2713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04F49F-5D74-D24C-B4D5-0972FC57E8A0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38/42</a:t>
            </a:r>
          </a:p>
        </p:txBody>
      </p:sp>
    </p:spTree>
    <p:extLst>
      <p:ext uri="{BB962C8B-B14F-4D97-AF65-F5344CB8AC3E}">
        <p14:creationId xmlns:p14="http://schemas.microsoft.com/office/powerpoint/2010/main" val="115835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3D3B6C-47DE-7A49-9E44-FFB5D811523F}"/>
              </a:ext>
            </a:extLst>
          </p:cNvPr>
          <p:cNvSpPr txBox="1"/>
          <p:nvPr/>
        </p:nvSpPr>
        <p:spPr>
          <a:xfrm>
            <a:off x="467544" y="1047502"/>
            <a:ext cx="84249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Correspondence in action: shape interpolation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Interpolate through the shortest path of inter-shapes</a:t>
            </a: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Part-Based Data-Driven 3D Shape Interpolation, M.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Aydınlılar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Y. S., Computer-Aided Design, 2020.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Interpolation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7B12F9-E213-2242-A909-DED46B0F1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93" y="1924665"/>
            <a:ext cx="6084168" cy="362227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91564F-D4B7-DF43-A637-82D1E8F0D3EE}"/>
              </a:ext>
            </a:extLst>
          </p:cNvPr>
          <p:cNvCxnSpPr/>
          <p:nvPr/>
        </p:nvCxnSpPr>
        <p:spPr>
          <a:xfrm>
            <a:off x="5796136" y="3429000"/>
            <a:ext cx="3600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4D3EB9-3011-F54F-827C-073A91786CE6}"/>
              </a:ext>
            </a:extLst>
          </p:cNvPr>
          <p:cNvCxnSpPr>
            <a:cxnSpLocks/>
          </p:cNvCxnSpPr>
          <p:nvPr/>
        </p:nvCxnSpPr>
        <p:spPr>
          <a:xfrm>
            <a:off x="6444208" y="3429000"/>
            <a:ext cx="216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F6B42F-3869-ED4A-A748-439EF4793C1F}"/>
              </a:ext>
            </a:extLst>
          </p:cNvPr>
          <p:cNvCxnSpPr>
            <a:cxnSpLocks/>
          </p:cNvCxnSpPr>
          <p:nvPr/>
        </p:nvCxnSpPr>
        <p:spPr>
          <a:xfrm flipV="1">
            <a:off x="6948264" y="3212976"/>
            <a:ext cx="216024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D03CAE6-AE85-FB42-8865-5BF1FAFACFCC}"/>
              </a:ext>
            </a:extLst>
          </p:cNvPr>
          <p:cNvSpPr/>
          <p:nvPr/>
        </p:nvSpPr>
        <p:spPr>
          <a:xfrm>
            <a:off x="5148064" y="2780928"/>
            <a:ext cx="2736304" cy="10981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9" name="interp.mov" descr="interp.mov">
            <a:hlinkClick r:id="" action="ppaction://media"/>
            <a:extLst>
              <a:ext uri="{FF2B5EF4-FFF2-40B4-BE49-F238E27FC236}">
                <a16:creationId xmlns:a16="http://schemas.microsoft.com/office/drawing/2014/main" id="{5170C4F6-A871-8C45-BBBC-916CDC95C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7448" y="4099686"/>
            <a:ext cx="4092936" cy="18524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450CCA-369E-FF47-A7BA-582D7F5BC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93" y="5578887"/>
            <a:ext cx="3090664" cy="3277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9177C1B-FC5D-6646-9FF5-73EAF0873F1B}"/>
              </a:ext>
            </a:extLst>
          </p:cNvPr>
          <p:cNvSpPr/>
          <p:nvPr/>
        </p:nvSpPr>
        <p:spPr>
          <a:xfrm>
            <a:off x="755576" y="2780928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1F522B-23F8-614F-B146-58CE825F48CC}"/>
              </a:ext>
            </a:extLst>
          </p:cNvPr>
          <p:cNvSpPr/>
          <p:nvPr/>
        </p:nvSpPr>
        <p:spPr>
          <a:xfrm>
            <a:off x="4040741" y="5585609"/>
            <a:ext cx="58820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97A29F-E779-1B4D-9E4A-BA06728D0CB0}"/>
              </a:ext>
            </a:extLst>
          </p:cNvPr>
          <p:cNvSpPr/>
          <p:nvPr/>
        </p:nvSpPr>
        <p:spPr>
          <a:xfrm>
            <a:off x="3856641" y="2132856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3232710-096E-DD42-A22B-5BD808DFA757}"/>
              </a:ext>
            </a:extLst>
          </p:cNvPr>
          <p:cNvSpPr/>
          <p:nvPr/>
        </p:nvSpPr>
        <p:spPr>
          <a:xfrm>
            <a:off x="5796136" y="2932535"/>
            <a:ext cx="1340644" cy="308282"/>
          </a:xfrm>
          <a:custGeom>
            <a:avLst/>
            <a:gdLst>
              <a:gd name="connsiteX0" fmla="*/ 0 w 1326995"/>
              <a:gd name="connsiteY0" fmla="*/ 479738 h 479738"/>
              <a:gd name="connsiteX1" fmla="*/ 501805 w 1326995"/>
              <a:gd name="connsiteY1" fmla="*/ 22538 h 479738"/>
              <a:gd name="connsiteX2" fmla="*/ 1326995 w 1326995"/>
              <a:gd name="connsiteY2" fmla="*/ 111748 h 47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6995" h="479738">
                <a:moveTo>
                  <a:pt x="0" y="479738"/>
                </a:moveTo>
                <a:cubicBezTo>
                  <a:pt x="140319" y="281804"/>
                  <a:pt x="280639" y="83870"/>
                  <a:pt x="501805" y="22538"/>
                </a:cubicBezTo>
                <a:cubicBezTo>
                  <a:pt x="722971" y="-38794"/>
                  <a:pt x="1024983" y="36477"/>
                  <a:pt x="1326995" y="111748"/>
                </a:cubicBezTo>
              </a:path>
            </a:pathLst>
          </a:custGeom>
          <a:noFill/>
          <a:ln w="12700">
            <a:prstDash val="sysDot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DC0C27-E211-E94F-9AEE-E151BD8060BC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39/42</a:t>
            </a:r>
          </a:p>
        </p:txBody>
      </p:sp>
    </p:spTree>
    <p:extLst>
      <p:ext uri="{BB962C8B-B14F-4D97-AF65-F5344CB8AC3E}">
        <p14:creationId xmlns:p14="http://schemas.microsoft.com/office/powerpoint/2010/main" val="223308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Computer graphics //CENG 477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Rendering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Ray tracing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Rasterization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MP vs. CG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5" name="Picture 2" descr="Image result for shiny sphere ray tracing">
            <a:extLst>
              <a:ext uri="{FF2B5EF4-FFF2-40B4-BE49-F238E27FC236}">
                <a16:creationId xmlns:a16="http://schemas.microsoft.com/office/drawing/2014/main" id="{A5767B0B-7534-1E45-8B67-B6217D28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2561729" cy="204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5EC12E1-2CC7-A64F-BDED-4730AD69FB0F}"/>
              </a:ext>
            </a:extLst>
          </p:cNvPr>
          <p:cNvGrpSpPr/>
          <p:nvPr/>
        </p:nvGrpSpPr>
        <p:grpSpPr>
          <a:xfrm>
            <a:off x="4283968" y="3861048"/>
            <a:ext cx="1978560" cy="2137428"/>
            <a:chOff x="6172200" y="2052216"/>
            <a:chExt cx="1978560" cy="2137428"/>
          </a:xfrm>
        </p:grpSpPr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A0C94C82-2B95-8746-A18E-9E365BD1E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5719" y="2164548"/>
              <a:ext cx="1440" cy="10887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2877656E-C5F3-644A-99F5-E37CC6C348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95719" y="3251861"/>
              <a:ext cx="1199520" cy="1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A2682E8A-C4BA-1C45-B358-85D4253261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72200" y="3251862"/>
              <a:ext cx="624960" cy="7171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A4EBABBD-D548-7046-B209-E76D04AC7E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8759" y="3907131"/>
              <a:ext cx="109440" cy="28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i="1">
                  <a:solidFill>
                    <a:srgbClr val="000000"/>
                  </a:solidFill>
                  <a:latin typeface="Nimbus Roman No9 L" pitchFamily="16" charset="0"/>
                </a:rPr>
                <a:t>z</a:t>
              </a:r>
            </a:p>
          </p:txBody>
        </p: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5E683393-CEF1-D549-9599-9223BDDF3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7559" y="2052216"/>
              <a:ext cx="123840" cy="28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i="1">
                  <a:solidFill>
                    <a:srgbClr val="000000"/>
                  </a:solidFill>
                  <a:latin typeface="Nimbus Roman No9 L" pitchFamily="16" charset="0"/>
                </a:rPr>
                <a:t>y</a:t>
              </a:r>
            </a:p>
          </p:txBody>
        </p: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9D741AB0-E38D-0E47-8D1D-F7B56AAAE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6920" y="3197136"/>
              <a:ext cx="123840" cy="28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i="1">
                  <a:solidFill>
                    <a:srgbClr val="000000"/>
                  </a:solidFill>
                  <a:latin typeface="Nimbus Roman No9 L" pitchFamily="16" charset="0"/>
                </a:rPr>
                <a:t>x</a:t>
              </a:r>
            </a:p>
          </p:txBody>
        </p:sp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9CE4C1F6-A349-004E-A857-EFFF7A05C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27719" y="2939349"/>
              <a:ext cx="455040" cy="620705"/>
            </a:xfrm>
            <a:prstGeom prst="rect">
              <a:avLst/>
            </a:prstGeom>
            <a:noFill/>
          </p:spPr>
        </p:pic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BA17BCE7-739D-014D-BDA1-605B265172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38279" y="2655639"/>
              <a:ext cx="328320" cy="4550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7BE531DE-0E0B-8540-9FA8-DC5C98B2F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98120" y="2331606"/>
              <a:ext cx="640800" cy="750318"/>
            </a:xfrm>
            <a:prstGeom prst="rect">
              <a:avLst/>
            </a:prstGeom>
            <a:noFill/>
          </p:spPr>
        </p:pic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8198BFCF-88E6-AC4C-88E7-216521A78D70}"/>
                </a:ext>
              </a:extLst>
            </p:cNvPr>
            <p:cNvSpPr>
              <a:spLocks/>
            </p:cNvSpPr>
            <p:nvPr/>
          </p:nvSpPr>
          <p:spPr bwMode="auto">
            <a:xfrm rot="11042005">
              <a:off x="6586920" y="2916307"/>
              <a:ext cx="642240" cy="452207"/>
            </a:xfrm>
            <a:custGeom>
              <a:avLst/>
              <a:gdLst/>
              <a:ahLst/>
              <a:cxnLst>
                <a:cxn ang="0">
                  <a:pos x="92" y="25"/>
                </a:cxn>
                <a:cxn ang="0">
                  <a:pos x="54" y="77"/>
                </a:cxn>
                <a:cxn ang="0">
                  <a:pos x="27" y="134"/>
                </a:cxn>
                <a:cxn ang="0">
                  <a:pos x="9" y="198"/>
                </a:cxn>
                <a:cxn ang="0">
                  <a:pos x="1" y="264"/>
                </a:cxn>
                <a:cxn ang="0">
                  <a:pos x="2" y="335"/>
                </a:cxn>
                <a:cxn ang="0">
                  <a:pos x="14" y="407"/>
                </a:cxn>
                <a:cxn ang="0">
                  <a:pos x="34" y="483"/>
                </a:cxn>
                <a:cxn ang="0">
                  <a:pos x="65" y="559"/>
                </a:cxn>
                <a:cxn ang="0">
                  <a:pos x="104" y="635"/>
                </a:cxn>
                <a:cxn ang="0">
                  <a:pos x="152" y="712"/>
                </a:cxn>
                <a:cxn ang="0">
                  <a:pos x="209" y="788"/>
                </a:cxn>
                <a:cxn ang="0">
                  <a:pos x="274" y="862"/>
                </a:cxn>
                <a:cxn ang="0">
                  <a:pos x="345" y="933"/>
                </a:cxn>
                <a:cxn ang="0">
                  <a:pos x="421" y="1002"/>
                </a:cxn>
                <a:cxn ang="0">
                  <a:pos x="505" y="1066"/>
                </a:cxn>
                <a:cxn ang="0">
                  <a:pos x="593" y="1126"/>
                </a:cxn>
                <a:cxn ang="0">
                  <a:pos x="685" y="1182"/>
                </a:cxn>
                <a:cxn ang="0">
                  <a:pos x="779" y="1230"/>
                </a:cxn>
                <a:cxn ang="0">
                  <a:pos x="876" y="1274"/>
                </a:cxn>
                <a:cxn ang="0">
                  <a:pos x="974" y="1310"/>
                </a:cxn>
                <a:cxn ang="0">
                  <a:pos x="1071" y="1340"/>
                </a:cxn>
                <a:cxn ang="0">
                  <a:pos x="1170" y="1362"/>
                </a:cxn>
                <a:cxn ang="0">
                  <a:pos x="1264" y="1377"/>
                </a:cxn>
                <a:cxn ang="0">
                  <a:pos x="1356" y="1384"/>
                </a:cxn>
                <a:cxn ang="0">
                  <a:pos x="1446" y="1384"/>
                </a:cxn>
                <a:cxn ang="0">
                  <a:pos x="1528" y="1376"/>
                </a:cxn>
                <a:cxn ang="0">
                  <a:pos x="1608" y="1361"/>
                </a:cxn>
                <a:cxn ang="0">
                  <a:pos x="1680" y="1338"/>
                </a:cxn>
                <a:cxn ang="0">
                  <a:pos x="1745" y="1307"/>
                </a:cxn>
                <a:cxn ang="0">
                  <a:pos x="1803" y="1271"/>
                </a:cxn>
                <a:cxn ang="0">
                  <a:pos x="1853" y="1227"/>
                </a:cxn>
                <a:cxn ang="0">
                  <a:pos x="1894" y="1177"/>
                </a:cxn>
                <a:cxn ang="0">
                  <a:pos x="1926" y="1122"/>
                </a:cxn>
                <a:cxn ang="0">
                  <a:pos x="1948" y="1061"/>
                </a:cxn>
                <a:cxn ang="0">
                  <a:pos x="1961" y="997"/>
                </a:cxn>
                <a:cxn ang="0">
                  <a:pos x="1964" y="928"/>
                </a:cxn>
                <a:cxn ang="0">
                  <a:pos x="1958" y="857"/>
                </a:cxn>
                <a:cxn ang="0">
                  <a:pos x="1941" y="782"/>
                </a:cxn>
              </a:cxnLst>
              <a:rect l="0" t="0" r="r" b="b"/>
              <a:pathLst>
                <a:path w="1965" h="1386">
                  <a:moveTo>
                    <a:pt x="113" y="0"/>
                  </a:moveTo>
                  <a:lnTo>
                    <a:pt x="92" y="25"/>
                  </a:lnTo>
                  <a:lnTo>
                    <a:pt x="71" y="50"/>
                  </a:lnTo>
                  <a:lnTo>
                    <a:pt x="54" y="77"/>
                  </a:lnTo>
                  <a:lnTo>
                    <a:pt x="39" y="106"/>
                  </a:lnTo>
                  <a:lnTo>
                    <a:pt x="27" y="134"/>
                  </a:lnTo>
                  <a:lnTo>
                    <a:pt x="17" y="166"/>
                  </a:lnTo>
                  <a:lnTo>
                    <a:pt x="9" y="198"/>
                  </a:lnTo>
                  <a:lnTo>
                    <a:pt x="4" y="231"/>
                  </a:lnTo>
                  <a:lnTo>
                    <a:pt x="1" y="264"/>
                  </a:lnTo>
                  <a:lnTo>
                    <a:pt x="0" y="299"/>
                  </a:lnTo>
                  <a:lnTo>
                    <a:pt x="2" y="335"/>
                  </a:lnTo>
                  <a:lnTo>
                    <a:pt x="6" y="371"/>
                  </a:lnTo>
                  <a:lnTo>
                    <a:pt x="14" y="407"/>
                  </a:lnTo>
                  <a:lnTo>
                    <a:pt x="23" y="445"/>
                  </a:lnTo>
                  <a:lnTo>
                    <a:pt x="34" y="483"/>
                  </a:lnTo>
                  <a:lnTo>
                    <a:pt x="48" y="521"/>
                  </a:lnTo>
                  <a:lnTo>
                    <a:pt x="65" y="559"/>
                  </a:lnTo>
                  <a:lnTo>
                    <a:pt x="83" y="597"/>
                  </a:lnTo>
                  <a:lnTo>
                    <a:pt x="104" y="635"/>
                  </a:lnTo>
                  <a:lnTo>
                    <a:pt x="127" y="674"/>
                  </a:lnTo>
                  <a:lnTo>
                    <a:pt x="152" y="712"/>
                  </a:lnTo>
                  <a:lnTo>
                    <a:pt x="180" y="750"/>
                  </a:lnTo>
                  <a:lnTo>
                    <a:pt x="209" y="788"/>
                  </a:lnTo>
                  <a:lnTo>
                    <a:pt x="240" y="826"/>
                  </a:lnTo>
                  <a:lnTo>
                    <a:pt x="274" y="862"/>
                  </a:lnTo>
                  <a:lnTo>
                    <a:pt x="308" y="898"/>
                  </a:lnTo>
                  <a:lnTo>
                    <a:pt x="345" y="933"/>
                  </a:lnTo>
                  <a:lnTo>
                    <a:pt x="382" y="968"/>
                  </a:lnTo>
                  <a:lnTo>
                    <a:pt x="421" y="1002"/>
                  </a:lnTo>
                  <a:lnTo>
                    <a:pt x="463" y="1035"/>
                  </a:lnTo>
                  <a:lnTo>
                    <a:pt x="505" y="1066"/>
                  </a:lnTo>
                  <a:lnTo>
                    <a:pt x="549" y="1097"/>
                  </a:lnTo>
                  <a:lnTo>
                    <a:pt x="593" y="1126"/>
                  </a:lnTo>
                  <a:lnTo>
                    <a:pt x="638" y="1155"/>
                  </a:lnTo>
                  <a:lnTo>
                    <a:pt x="685" y="1182"/>
                  </a:lnTo>
                  <a:lnTo>
                    <a:pt x="732" y="1206"/>
                  </a:lnTo>
                  <a:lnTo>
                    <a:pt x="779" y="1230"/>
                  </a:lnTo>
                  <a:lnTo>
                    <a:pt x="828" y="1252"/>
                  </a:lnTo>
                  <a:lnTo>
                    <a:pt x="876" y="1274"/>
                  </a:lnTo>
                  <a:lnTo>
                    <a:pt x="926" y="1293"/>
                  </a:lnTo>
                  <a:lnTo>
                    <a:pt x="974" y="1310"/>
                  </a:lnTo>
                  <a:lnTo>
                    <a:pt x="1023" y="1326"/>
                  </a:lnTo>
                  <a:lnTo>
                    <a:pt x="1071" y="1340"/>
                  </a:lnTo>
                  <a:lnTo>
                    <a:pt x="1121" y="1352"/>
                  </a:lnTo>
                  <a:lnTo>
                    <a:pt x="1170" y="1362"/>
                  </a:lnTo>
                  <a:lnTo>
                    <a:pt x="1217" y="1371"/>
                  </a:lnTo>
                  <a:lnTo>
                    <a:pt x="1264" y="1377"/>
                  </a:lnTo>
                  <a:lnTo>
                    <a:pt x="1310" y="1382"/>
                  </a:lnTo>
                  <a:lnTo>
                    <a:pt x="1356" y="1384"/>
                  </a:lnTo>
                  <a:lnTo>
                    <a:pt x="1401" y="1385"/>
                  </a:lnTo>
                  <a:lnTo>
                    <a:pt x="1446" y="1384"/>
                  </a:lnTo>
                  <a:lnTo>
                    <a:pt x="1487" y="1382"/>
                  </a:lnTo>
                  <a:lnTo>
                    <a:pt x="1528" y="1376"/>
                  </a:lnTo>
                  <a:lnTo>
                    <a:pt x="1569" y="1370"/>
                  </a:lnTo>
                  <a:lnTo>
                    <a:pt x="1608" y="1361"/>
                  </a:lnTo>
                  <a:lnTo>
                    <a:pt x="1644" y="1350"/>
                  </a:lnTo>
                  <a:lnTo>
                    <a:pt x="1680" y="1338"/>
                  </a:lnTo>
                  <a:lnTo>
                    <a:pt x="1714" y="1324"/>
                  </a:lnTo>
                  <a:lnTo>
                    <a:pt x="1745" y="1307"/>
                  </a:lnTo>
                  <a:lnTo>
                    <a:pt x="1775" y="1290"/>
                  </a:lnTo>
                  <a:lnTo>
                    <a:pt x="1803" y="1271"/>
                  </a:lnTo>
                  <a:lnTo>
                    <a:pt x="1829" y="1250"/>
                  </a:lnTo>
                  <a:lnTo>
                    <a:pt x="1853" y="1227"/>
                  </a:lnTo>
                  <a:lnTo>
                    <a:pt x="1874" y="1203"/>
                  </a:lnTo>
                  <a:lnTo>
                    <a:pt x="1894" y="1177"/>
                  </a:lnTo>
                  <a:lnTo>
                    <a:pt x="1911" y="1150"/>
                  </a:lnTo>
                  <a:lnTo>
                    <a:pt x="1926" y="1122"/>
                  </a:lnTo>
                  <a:lnTo>
                    <a:pt x="1938" y="1092"/>
                  </a:lnTo>
                  <a:lnTo>
                    <a:pt x="1948" y="1061"/>
                  </a:lnTo>
                  <a:lnTo>
                    <a:pt x="1956" y="1030"/>
                  </a:lnTo>
                  <a:lnTo>
                    <a:pt x="1961" y="997"/>
                  </a:lnTo>
                  <a:lnTo>
                    <a:pt x="1964" y="963"/>
                  </a:lnTo>
                  <a:lnTo>
                    <a:pt x="1964" y="928"/>
                  </a:lnTo>
                  <a:lnTo>
                    <a:pt x="1963" y="893"/>
                  </a:lnTo>
                  <a:lnTo>
                    <a:pt x="1958" y="857"/>
                  </a:lnTo>
                  <a:lnTo>
                    <a:pt x="1950" y="820"/>
                  </a:lnTo>
                  <a:lnTo>
                    <a:pt x="1941" y="782"/>
                  </a:lnTo>
                  <a:lnTo>
                    <a:pt x="1929" y="744"/>
                  </a:lnTo>
                </a:path>
              </a:pathLst>
            </a:custGeom>
            <a:noFill/>
            <a:ln w="36703">
              <a:solidFill>
                <a:srgbClr val="800000"/>
              </a:solidFill>
              <a:round/>
              <a:headEnd type="none" w="med" len="med"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BA49AD-860B-D445-B222-D2CF8B844C68}"/>
              </a:ext>
            </a:extLst>
          </p:cNvPr>
          <p:cNvGrpSpPr/>
          <p:nvPr/>
        </p:nvGrpSpPr>
        <p:grpSpPr>
          <a:xfrm>
            <a:off x="6330801" y="3859608"/>
            <a:ext cx="1978560" cy="2138868"/>
            <a:chOff x="2733120" y="2502983"/>
            <a:chExt cx="1978560" cy="2138868"/>
          </a:xfrm>
        </p:grpSpPr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E5E8CB16-0F7C-164A-80C5-F57225C646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6641" y="2615315"/>
              <a:ext cx="1440" cy="10887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21" name="Line 15">
              <a:extLst>
                <a:ext uri="{FF2B5EF4-FFF2-40B4-BE49-F238E27FC236}">
                  <a16:creationId xmlns:a16="http://schemas.microsoft.com/office/drawing/2014/main" id="{2A6E840A-7B06-5C47-A751-E3D868CFF6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6641" y="3704069"/>
              <a:ext cx="1199520" cy="1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22" name="Line 16">
              <a:extLst>
                <a:ext uri="{FF2B5EF4-FFF2-40B4-BE49-F238E27FC236}">
                  <a16:creationId xmlns:a16="http://schemas.microsoft.com/office/drawing/2014/main" id="{54CA06DB-DB72-8E46-BA40-3D91D30414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3120" y="3704069"/>
              <a:ext cx="624960" cy="7171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23" name="Text Box 17">
              <a:extLst>
                <a:ext uri="{FF2B5EF4-FFF2-40B4-BE49-F238E27FC236}">
                  <a16:creationId xmlns:a16="http://schemas.microsoft.com/office/drawing/2014/main" id="{0AD207EB-DA25-FD4C-B39C-314E6EDC3D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9680" y="4359338"/>
              <a:ext cx="109440" cy="28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i="1">
                  <a:solidFill>
                    <a:srgbClr val="000000"/>
                  </a:solidFill>
                  <a:latin typeface="Nimbus Roman No9 L" pitchFamily="16" charset="0"/>
                </a:rPr>
                <a:t>z</a:t>
              </a:r>
            </a:p>
          </p:txBody>
        </p:sp>
        <p:sp>
          <p:nvSpPr>
            <p:cNvPr id="24" name="Text Box 18">
              <a:extLst>
                <a:ext uri="{FF2B5EF4-FFF2-40B4-BE49-F238E27FC236}">
                  <a16:creationId xmlns:a16="http://schemas.microsoft.com/office/drawing/2014/main" id="{9EF9374E-3763-924E-8E04-BF7442120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481" y="2502983"/>
              <a:ext cx="123840" cy="28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i="1">
                  <a:solidFill>
                    <a:srgbClr val="000000"/>
                  </a:solidFill>
                  <a:latin typeface="Nimbus Roman No9 L" pitchFamily="16" charset="0"/>
                </a:rPr>
                <a:t>y</a:t>
              </a:r>
            </a:p>
          </p:txBody>
        </p: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id="{315235C3-D40E-8347-ADA3-777909ED0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7840" y="3647904"/>
              <a:ext cx="123840" cy="28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i="1">
                  <a:solidFill>
                    <a:srgbClr val="000000"/>
                  </a:solidFill>
                  <a:latin typeface="Nimbus Roman No9 L" pitchFamily="16" charset="0"/>
                </a:rPr>
                <a:t>x</a:t>
              </a:r>
            </a:p>
          </p:txBody>
        </p:sp>
        <p:pic>
          <p:nvPicPr>
            <p:cNvPr id="26" name="Picture 29">
              <a:extLst>
                <a:ext uri="{FF2B5EF4-FFF2-40B4-BE49-F238E27FC236}">
                  <a16:creationId xmlns:a16="http://schemas.microsoft.com/office/drawing/2014/main" id="{FED97725-D818-E24B-A6B1-BADA1771F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64160" y="3054562"/>
              <a:ext cx="352800" cy="481010"/>
            </a:xfrm>
            <a:prstGeom prst="rect">
              <a:avLst/>
            </a:prstGeom>
            <a:noFill/>
          </p:spPr>
        </p:pic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399043DE-8186-E94A-B11C-0966C6095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5200" y="2884624"/>
              <a:ext cx="999360" cy="8194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58" y="0"/>
                </a:cxn>
                <a:cxn ang="0">
                  <a:pos x="3058" y="2509"/>
                </a:cxn>
                <a:cxn ang="0">
                  <a:pos x="0" y="2509"/>
                </a:cxn>
                <a:cxn ang="0">
                  <a:pos x="0" y="0"/>
                </a:cxn>
              </a:cxnLst>
              <a:rect l="0" t="0" r="r" b="b"/>
              <a:pathLst>
                <a:path w="3059" h="2510">
                  <a:moveTo>
                    <a:pt x="0" y="0"/>
                  </a:moveTo>
                  <a:lnTo>
                    <a:pt x="3058" y="0"/>
                  </a:lnTo>
                  <a:lnTo>
                    <a:pt x="3058" y="2509"/>
                  </a:lnTo>
                  <a:lnTo>
                    <a:pt x="0" y="2509"/>
                  </a:lnTo>
                  <a:lnTo>
                    <a:pt x="0" y="0"/>
                  </a:lnTo>
                </a:path>
              </a:pathLst>
            </a:custGeom>
            <a:solidFill>
              <a:srgbClr val="E6E6E6">
                <a:alpha val="29999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pic>
          <p:nvPicPr>
            <p:cNvPr id="28" name="Picture 31">
              <a:extLst>
                <a:ext uri="{FF2B5EF4-FFF2-40B4-BE49-F238E27FC236}">
                  <a16:creationId xmlns:a16="http://schemas.microsoft.com/office/drawing/2014/main" id="{8C006BBB-4340-2E4C-90C7-4FDA624585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7200" y="3480846"/>
              <a:ext cx="455040" cy="620705"/>
            </a:xfrm>
            <a:prstGeom prst="rect">
              <a:avLst/>
            </a:prstGeom>
            <a:noFill/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80D7C00-6902-7446-9F5A-6C186C66DEF3}"/>
              </a:ext>
            </a:extLst>
          </p:cNvPr>
          <p:cNvSpPr txBox="1"/>
          <p:nvPr/>
        </p:nvSpPr>
        <p:spPr>
          <a:xfrm>
            <a:off x="849916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4/42</a:t>
            </a:r>
          </a:p>
        </p:txBody>
      </p:sp>
    </p:spTree>
    <p:extLst>
      <p:ext uri="{BB962C8B-B14F-4D97-AF65-F5344CB8AC3E}">
        <p14:creationId xmlns:p14="http://schemas.microsoft.com/office/powerpoint/2010/main" val="3093217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3D3B6C-47DE-7A49-9E44-FFB5D811523F}"/>
              </a:ext>
            </a:extLst>
          </p:cNvPr>
          <p:cNvSpPr txBox="1"/>
          <p:nvPr/>
        </p:nvSpPr>
        <p:spPr>
          <a:xfrm>
            <a:off x="467544" y="1047502"/>
            <a:ext cx="84249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Correspondence in action: skeleton extraction/transfer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 the skeleton in source mesh to the target mesh using surface mesh correspondences</a:t>
            </a: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Skeleton Transfer for Meshes and Clouds,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Seylan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Y. S., Graphical Models, 2019.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Skeleton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177C1B-FC5D-6646-9FF5-73EAF0873F1B}"/>
              </a:ext>
            </a:extLst>
          </p:cNvPr>
          <p:cNvSpPr/>
          <p:nvPr/>
        </p:nvSpPr>
        <p:spPr>
          <a:xfrm>
            <a:off x="755576" y="2780928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1F522B-23F8-614F-B146-58CE825F48CC}"/>
              </a:ext>
            </a:extLst>
          </p:cNvPr>
          <p:cNvSpPr/>
          <p:nvPr/>
        </p:nvSpPr>
        <p:spPr>
          <a:xfrm>
            <a:off x="4040741" y="5585609"/>
            <a:ext cx="58820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AA6D8-60FA-2B4D-ABC7-646D99FDB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1092200" cy="261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D80241-8883-9245-A19F-547408877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190" y="2679059"/>
            <a:ext cx="2070100" cy="2324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5D932C-7FED-314D-B9C9-27E84287F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36" y="2885915"/>
            <a:ext cx="762000" cy="2006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46EB4C-3C9F-2747-BD8A-E0B06EA3E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78" y="2951872"/>
            <a:ext cx="1219200" cy="180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261564-96AB-A545-BEFB-687FE11BE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878" y="2631915"/>
            <a:ext cx="977900" cy="2260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9899D0-CC76-8940-8E2E-5B364317A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40" y="2799709"/>
            <a:ext cx="1079500" cy="19431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43E31B-076F-BC47-A9A4-D2DFE3104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16" y="4996677"/>
            <a:ext cx="1143000" cy="1600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CB8EB2-1933-684D-9065-034158585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17" y="4980260"/>
            <a:ext cx="838200" cy="1689100"/>
          </a:xfrm>
          <a:prstGeom prst="rect">
            <a:avLst/>
          </a:prstGeom>
        </p:spPr>
      </p:pic>
      <p:sp>
        <p:nvSpPr>
          <p:cNvPr id="30" name="Right Arrow 29">
            <a:extLst>
              <a:ext uri="{FF2B5EF4-FFF2-40B4-BE49-F238E27FC236}">
                <a16:creationId xmlns:a16="http://schemas.microsoft.com/office/drawing/2014/main" id="{AC136534-446F-9240-A1AA-0C3EC998BD1F}"/>
              </a:ext>
            </a:extLst>
          </p:cNvPr>
          <p:cNvSpPr/>
          <p:nvPr/>
        </p:nvSpPr>
        <p:spPr>
          <a:xfrm>
            <a:off x="1625712" y="3519231"/>
            <a:ext cx="93651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15DFA7-826B-824D-8163-3104CEDEC379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40/42</a:t>
            </a:r>
          </a:p>
        </p:txBody>
      </p:sp>
    </p:spTree>
    <p:extLst>
      <p:ext uri="{BB962C8B-B14F-4D97-AF65-F5344CB8AC3E}">
        <p14:creationId xmlns:p14="http://schemas.microsoft.com/office/powerpoint/2010/main" val="3450155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43D3B6C-47DE-7A49-9E44-FFB5D811523F}"/>
              </a:ext>
            </a:extLst>
          </p:cNvPr>
          <p:cNvSpPr txBox="1"/>
          <p:nvPr/>
        </p:nvSpPr>
        <p:spPr>
          <a:xfrm>
            <a:off x="467544" y="1047502"/>
            <a:ext cx="842493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Correspondence in action: inverse problem, skin extract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 the source mesh to the target skeleton using skeleton correspondences</a:t>
            </a: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XXX,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Seylan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Y. S., under revision, 2020.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Skeleton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177C1B-FC5D-6646-9FF5-73EAF0873F1B}"/>
              </a:ext>
            </a:extLst>
          </p:cNvPr>
          <p:cNvSpPr/>
          <p:nvPr/>
        </p:nvSpPr>
        <p:spPr>
          <a:xfrm>
            <a:off x="755576" y="2780928"/>
            <a:ext cx="43204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1F522B-23F8-614F-B146-58CE825F48CC}"/>
              </a:ext>
            </a:extLst>
          </p:cNvPr>
          <p:cNvSpPr/>
          <p:nvPr/>
        </p:nvSpPr>
        <p:spPr>
          <a:xfrm>
            <a:off x="4040741" y="5585609"/>
            <a:ext cx="58820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78797-392E-6B42-A77C-CB97AC2F5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75" y="2420888"/>
            <a:ext cx="3059285" cy="2646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8F0E88-3EA3-7E4F-BA14-2801D7C56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27" y="2509737"/>
            <a:ext cx="3101628" cy="2646441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6A331C14-B3D4-7242-96C6-4302F289838F}"/>
              </a:ext>
            </a:extLst>
          </p:cNvPr>
          <p:cNvSpPr/>
          <p:nvPr/>
        </p:nvSpPr>
        <p:spPr>
          <a:xfrm>
            <a:off x="1625712" y="3519231"/>
            <a:ext cx="93651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6C9D74-A59B-F746-9774-7B9E40D53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1092200" cy="2616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FE9984-25C1-DE48-9D7C-C08284EF130E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41/42</a:t>
            </a:r>
          </a:p>
        </p:txBody>
      </p:sp>
    </p:spTree>
    <p:extLst>
      <p:ext uri="{BB962C8B-B14F-4D97-AF65-F5344CB8AC3E}">
        <p14:creationId xmlns:p14="http://schemas.microsoft.com/office/powerpoint/2010/main" val="1666252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Thanks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2CC196-B18F-914F-A8D8-592B21D2D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83" y="1529668"/>
            <a:ext cx="2980233" cy="334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F2ACF-988B-6044-9DD9-2EBE7E481B48}"/>
              </a:ext>
            </a:extLst>
          </p:cNvPr>
          <p:cNvSpPr txBox="1"/>
          <p:nvPr/>
        </p:nvSpPr>
        <p:spPr>
          <a:xfrm>
            <a:off x="3296597" y="4870351"/>
            <a:ext cx="28778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Y. S., Assoc. Prof.</a:t>
            </a:r>
          </a:p>
        </p:txBody>
      </p:sp>
      <p:pic>
        <p:nvPicPr>
          <p:cNvPr id="6" name="Picture 28">
            <a:extLst>
              <a:ext uri="{FF2B5EF4-FFF2-40B4-BE49-F238E27FC236}">
                <a16:creationId xmlns:a16="http://schemas.microsoft.com/office/drawing/2014/main" id="{43C915B7-445F-884A-B891-E5FE8A8A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50" y="5586685"/>
            <a:ext cx="1828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AA317DD5-7CFE-4D41-A2E3-83537738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63" y="5586685"/>
            <a:ext cx="8763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E317CF-6D9D-A647-BDD5-C089E2709F4C}"/>
              </a:ext>
            </a:extLst>
          </p:cNvPr>
          <p:cNvSpPr txBox="1"/>
          <p:nvPr/>
        </p:nvSpPr>
        <p:spPr>
          <a:xfrm>
            <a:off x="8499160" y="64886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42/42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B9FD3-64A3-3248-9655-81FB15E84AF1}"/>
              </a:ext>
            </a:extLst>
          </p:cNvPr>
          <p:cNvSpPr txBox="1"/>
          <p:nvPr/>
        </p:nvSpPr>
        <p:spPr>
          <a:xfrm>
            <a:off x="467544" y="1047502"/>
            <a:ext cx="84249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Papers, codes, executables, lectures, ..: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http://ceng.metu.edu.tr/~ys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5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Mesh Processing //CENG 789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MP vs. CG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BFD8AA4-04E6-C148-AF26-585D8E653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818" y="836712"/>
            <a:ext cx="1934722" cy="2000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0BAB58-AAE4-8F49-B0DD-724DF0844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861" y="1276593"/>
            <a:ext cx="683868" cy="10240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FC76A7-757F-5F4D-8203-8F56FAC29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82" y="1247773"/>
            <a:ext cx="630161" cy="1027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48A47D-77D2-8144-85B9-B88028F6A862}"/>
              </a:ext>
            </a:extLst>
          </p:cNvPr>
          <p:cNvSpPr txBox="1"/>
          <p:nvPr/>
        </p:nvSpPr>
        <p:spPr>
          <a:xfrm>
            <a:off x="849916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5/42</a:t>
            </a:r>
          </a:p>
        </p:txBody>
      </p:sp>
    </p:spTree>
    <p:extLst>
      <p:ext uri="{BB962C8B-B14F-4D97-AF65-F5344CB8AC3E}">
        <p14:creationId xmlns:p14="http://schemas.microsoft.com/office/powerpoint/2010/main" val="1838708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Mesh Processing //CENG 789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MP vs. CG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BFD8AA4-04E6-C148-AF26-585D8E653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818" y="836712"/>
            <a:ext cx="1934722" cy="2000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0BAB58-AAE4-8F49-B0DD-724DF0844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861" y="1276593"/>
            <a:ext cx="683868" cy="10240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FC76A7-757F-5F4D-8203-8F56FAC29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82" y="1247773"/>
            <a:ext cx="630161" cy="10275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0F6D33-46E3-1741-A60E-09C3BE973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29" y="2881902"/>
            <a:ext cx="5150971" cy="2000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BFBCF2-8E36-794D-9851-5100522C83B9}"/>
              </a:ext>
            </a:extLst>
          </p:cNvPr>
          <p:cNvSpPr txBox="1"/>
          <p:nvPr/>
        </p:nvSpPr>
        <p:spPr>
          <a:xfrm>
            <a:off x="849916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6/42</a:t>
            </a:r>
          </a:p>
        </p:txBody>
      </p:sp>
    </p:spTree>
    <p:extLst>
      <p:ext uri="{BB962C8B-B14F-4D97-AF65-F5344CB8AC3E}">
        <p14:creationId xmlns:p14="http://schemas.microsoft.com/office/powerpoint/2010/main" val="318731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352928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Mesh Processing //CENG 789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Smoothing/Remeshing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MP vs. CG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BFD8AA4-04E6-C148-AF26-585D8E653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818" y="836712"/>
            <a:ext cx="1934722" cy="2000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0BAB58-AAE4-8F49-B0DD-724DF0844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861" y="1276593"/>
            <a:ext cx="683868" cy="10240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FC76A7-757F-5F4D-8203-8F56FAC29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82" y="1247773"/>
            <a:ext cx="630161" cy="10275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0F6D33-46E3-1741-A60E-09C3BE973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29" y="2881902"/>
            <a:ext cx="5150971" cy="2000306"/>
          </a:xfrm>
          <a:prstGeom prst="rect">
            <a:avLst/>
          </a:prstGeom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8474B3A4-30D3-5E43-9863-DB6CE076CF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91693"/>
            <a:ext cx="193231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E392685-129A-5845-87F1-1A8B6FAFD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788" y="5095837"/>
            <a:ext cx="2859212" cy="133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F3779D-9B51-0A44-9791-F104BBAE2944}"/>
              </a:ext>
            </a:extLst>
          </p:cNvPr>
          <p:cNvSpPr txBox="1"/>
          <p:nvPr/>
        </p:nvSpPr>
        <p:spPr>
          <a:xfrm>
            <a:off x="849916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7/42</a:t>
            </a:r>
          </a:p>
        </p:txBody>
      </p:sp>
    </p:spTree>
    <p:extLst>
      <p:ext uri="{BB962C8B-B14F-4D97-AF65-F5344CB8AC3E}">
        <p14:creationId xmlns:p14="http://schemas.microsoft.com/office/powerpoint/2010/main" val="219449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676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Mesh Processing //CENG 789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Registration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Fabrication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I’ll focus on my papers on Reconstruction and Analysis</a:t>
            </a:r>
          </a:p>
          <a:p>
            <a:pPr lvl="1"/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        (Creation)      (Comparison)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MP vs. CG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3AEC548-5140-DD4B-87CD-2BBF4E4AA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119538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FDC3A4B-7F8F-EE46-AA05-140F596E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964" y="919188"/>
            <a:ext cx="24574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F384AA5-0EE2-3D4F-84A9-9D85B5450FE5}"/>
              </a:ext>
            </a:extLst>
          </p:cNvPr>
          <p:cNvCxnSpPr>
            <a:cxnSpLocks/>
          </p:cNvCxnSpPr>
          <p:nvPr/>
        </p:nvCxnSpPr>
        <p:spPr>
          <a:xfrm>
            <a:off x="3779912" y="1772816"/>
            <a:ext cx="504056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7E1961A-FE4A-7448-84DC-5224792DFBCE}"/>
              </a:ext>
            </a:extLst>
          </p:cNvPr>
          <p:cNvSpPr txBox="1"/>
          <p:nvPr/>
        </p:nvSpPr>
        <p:spPr>
          <a:xfrm>
            <a:off x="849916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8/42</a:t>
            </a:r>
          </a:p>
        </p:txBody>
      </p:sp>
    </p:spTree>
    <p:extLst>
      <p:ext uri="{BB962C8B-B14F-4D97-AF65-F5344CB8AC3E}">
        <p14:creationId xmlns:p14="http://schemas.microsoft.com/office/powerpoint/2010/main" val="3997684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1047502"/>
            <a:ext cx="8676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Mesh Processing //CENG 789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Registration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Fabrication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I’ll focus on my papers on Reconstruction and Analysis</a:t>
            </a:r>
          </a:p>
          <a:p>
            <a:pPr lvl="1"/>
            <a:r>
              <a:rPr lang="en-US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        (Creation)      (Comparison)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88640"/>
            <a:ext cx="6557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u="sng" dirty="0">
                <a:solidFill>
                  <a:srgbClr val="0070C0"/>
                </a:solidFill>
                <a:latin typeface="Tahoma" pitchFamily="34" charset="0"/>
              </a:rPr>
              <a:t>MP vs. CG</a:t>
            </a:r>
            <a:endParaRPr lang="en-US" sz="33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F384AA5-0EE2-3D4F-84A9-9D85B5450FE5}"/>
              </a:ext>
            </a:extLst>
          </p:cNvPr>
          <p:cNvCxnSpPr>
            <a:cxnSpLocks/>
          </p:cNvCxnSpPr>
          <p:nvPr/>
        </p:nvCxnSpPr>
        <p:spPr>
          <a:xfrm>
            <a:off x="3779912" y="1772816"/>
            <a:ext cx="504056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5AD7912-A73E-8946-96E2-255EB122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470" y="1818222"/>
            <a:ext cx="1109998" cy="114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E8FC141-14DF-1E4B-AAB8-1EE521318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406" y="1779099"/>
            <a:ext cx="889464" cy="114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56F68B9-013B-984E-B915-AA9F68CA3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705" y="1818222"/>
            <a:ext cx="1185952" cy="114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22CA7-BF19-AD45-BEA1-32B3AFED5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11872"/>
            <a:ext cx="863479" cy="114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FA4A90-D1AD-914B-BBFD-68F27A98CCA8}"/>
              </a:ext>
            </a:extLst>
          </p:cNvPr>
          <p:cNvSpPr txBox="1"/>
          <p:nvPr/>
        </p:nvSpPr>
        <p:spPr>
          <a:xfrm>
            <a:off x="8499160" y="648866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/>
              <a:t>9/42</a:t>
            </a:r>
          </a:p>
        </p:txBody>
      </p:sp>
    </p:spTree>
    <p:extLst>
      <p:ext uri="{BB962C8B-B14F-4D97-AF65-F5344CB8AC3E}">
        <p14:creationId xmlns:p14="http://schemas.microsoft.com/office/powerpoint/2010/main" val="3941662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3339</TotalTime>
  <Words>2135</Words>
  <Application>Microsoft Macintosh PowerPoint</Application>
  <PresentationFormat>On-screen Show (4:3)</PresentationFormat>
  <Paragraphs>617</Paragraphs>
  <Slides>42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Courier New</vt:lpstr>
      <vt:lpstr>Nimbus Roman No9 L</vt:lpstr>
      <vt:lpstr>StarSymbol</vt:lpstr>
      <vt:lpstr>Tahoma</vt:lpstr>
      <vt:lpstr>Times New Roman</vt:lpstr>
      <vt:lpstr>Office Theme</vt:lpstr>
      <vt:lpstr>Mesh Processing:  From Creation to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ysf</dc:creator>
  <cp:lastModifiedBy>yusuf_sahillioglu yusuf_sahillioglu</cp:lastModifiedBy>
  <cp:revision>436</cp:revision>
  <cp:lastPrinted>2018-10-23T08:01:44Z</cp:lastPrinted>
  <dcterms:created xsi:type="dcterms:W3CDTF">2014-06-04T12:57:01Z</dcterms:created>
  <dcterms:modified xsi:type="dcterms:W3CDTF">2020-12-02T15:10:21Z</dcterms:modified>
</cp:coreProperties>
</file>