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1" r:id="rId2"/>
    <p:sldId id="256" r:id="rId3"/>
    <p:sldId id="274" r:id="rId4"/>
    <p:sldId id="275" r:id="rId5"/>
    <p:sldId id="262" r:id="rId6"/>
    <p:sldId id="276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70" r:id="rId28"/>
    <p:sldId id="300" r:id="rId29"/>
    <p:sldId id="301" r:id="rId30"/>
    <p:sldId id="273" r:id="rId31"/>
    <p:sldId id="278" r:id="rId32"/>
    <p:sldId id="299" r:id="rId3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/>
    <p:restoredTop sz="94674"/>
  </p:normalViewPr>
  <p:slideViewPr>
    <p:cSldViewPr>
      <p:cViewPr>
        <p:scale>
          <a:sx n="130" d="100"/>
          <a:sy n="130" d="100"/>
        </p:scale>
        <p:origin x="1696" y="-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898B-042B-4D7F-B190-26594C12425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23894-70B8-4FC0-975A-E24BB328381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529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B4336-44EC-45B7-BDEA-3226C816994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7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1351B-F9FF-4B3D-9BED-DD91FE265381}" type="datetimeFigureOut">
              <a:rPr lang="tr-TR" smtClean="0"/>
              <a:pPr/>
              <a:t>23.10.2018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572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ahoma" pitchFamily="34" charset="0"/>
              </a:rPr>
              <a:t>A Genetic Isometric Shape Correspondence Algorithm </a:t>
            </a:r>
            <a:br>
              <a:rPr lang="en-US" sz="2800" b="1" dirty="0">
                <a:latin typeface="Tahoma" pitchFamily="34" charset="0"/>
              </a:rPr>
            </a:br>
            <a:r>
              <a:rPr lang="en-US" sz="2800" b="1" dirty="0">
                <a:latin typeface="Tahoma" pitchFamily="34" charset="0"/>
              </a:rPr>
              <a:t>with Adaptive Sampling</a:t>
            </a:r>
            <a:br>
              <a:rPr lang="en-US" sz="2800" b="1" dirty="0">
                <a:latin typeface="Tahoma" pitchFamily="34" charset="0"/>
              </a:rPr>
            </a:br>
            <a:endParaRPr lang="en-US" sz="2800" b="1" dirty="0">
              <a:latin typeface="Tahoma" pitchFamily="34" charset="0"/>
            </a:endParaRPr>
          </a:p>
        </p:txBody>
      </p:sp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2981656" y="4653136"/>
            <a:ext cx="3204723" cy="12618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</a:rPr>
              <a:t>Yusuf </a:t>
            </a:r>
            <a:r>
              <a:rPr lang="en-US" sz="2800" b="1" dirty="0" err="1">
                <a:solidFill>
                  <a:srgbClr val="000000"/>
                </a:solidFill>
                <a:latin typeface="Tahoma" pitchFamily="34" charset="0"/>
              </a:rPr>
              <a:t>Sahillio</a:t>
            </a:r>
            <a:r>
              <a:rPr lang="tr-TR" sz="2800" b="1" dirty="0" err="1">
                <a:solidFill>
                  <a:srgbClr val="000000"/>
                </a:solidFill>
                <a:latin typeface="Tahoma" pitchFamily="34" charset="0"/>
              </a:rPr>
              <a:t>ğlu</a:t>
            </a:r>
            <a:endParaRPr lang="tr-TR" sz="280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SIGGRAPH Asia 2018</a:t>
            </a:r>
            <a:endParaRPr lang="tr-TR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35385" y="6177498"/>
            <a:ext cx="516095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  Computer Eng. Dept.		                     Turkey 	</a:t>
            </a:r>
            <a:endParaRPr lang="en-US" sz="1400" baseline="300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DD9C8-5D67-7441-9389-93B92FAAE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5020"/>
            <a:ext cx="2739541" cy="814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08D4B-7978-8C40-9B2F-6B2399B85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67" y="2066218"/>
            <a:ext cx="7277100" cy="21209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extension demonstrated: partial matching.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75720-88D2-0C48-8EB5-FED57435FDF6}"/>
              </a:ext>
            </a:extLst>
          </p:cNvPr>
          <p:cNvSpPr txBox="1"/>
          <p:nvPr/>
        </p:nvSpPr>
        <p:spPr>
          <a:xfrm>
            <a:off x="1979712" y="5001828"/>
            <a:ext cx="5544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challenging partial matching problem solved with a simple extension.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0FAD1-1C07-4348-98EA-F0013056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2133600"/>
            <a:ext cx="3467100" cy="2590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C98AE1-1824-EC44-8E97-736495AE4A42}"/>
              </a:ext>
            </a:extLst>
          </p:cNvPr>
          <p:cNvSpPr/>
          <p:nvPr/>
        </p:nvSpPr>
        <p:spPr>
          <a:xfrm>
            <a:off x="4275085" y="4533510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5638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Permutation creation task carried out by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algorithm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for the best/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fittest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permutation/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chromosome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samples/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matches w/ the fixed samples: 1 2 .. 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Overview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98AE1-1824-EC44-8E97-736495AE4A42}"/>
              </a:ext>
            </a:extLst>
          </p:cNvPr>
          <p:cNvSpPr/>
          <p:nvPr/>
        </p:nvSpPr>
        <p:spPr>
          <a:xfrm>
            <a:off x="4275085" y="4533510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CED92-7FDF-DB44-A139-0C802D17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07597"/>
            <a:ext cx="4375742" cy="41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Healthy parts of two bijections </a:t>
            </a:r>
            <a:r>
              <a:rPr lang="en-US" sz="2500" dirty="0" err="1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xovered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into a better one.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98AE1-1824-EC44-8E97-736495AE4A42}"/>
              </a:ext>
            </a:extLst>
          </p:cNvPr>
          <p:cNvSpPr/>
          <p:nvPr/>
        </p:nvSpPr>
        <p:spPr>
          <a:xfrm>
            <a:off x="4275085" y="4533510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FB6F-4371-0942-A4C4-293D76279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01" y="1628800"/>
            <a:ext cx="4968552" cy="2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7EF8E-98E5-3E4C-9CFE-F543A2308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79" y="4348420"/>
            <a:ext cx="2790395" cy="2519597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A552C9C3-D838-DA4C-B075-C4E11C7671E9}"/>
              </a:ext>
            </a:extLst>
          </p:cNvPr>
          <p:cNvSpPr/>
          <p:nvPr/>
        </p:nvSpPr>
        <p:spPr>
          <a:xfrm rot="16200000">
            <a:off x="4588079" y="1517681"/>
            <a:ext cx="490196" cy="5040558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175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3660B-968E-6943-96DC-C90270BCF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283058"/>
            <a:ext cx="2676563" cy="2564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0E3441-E67F-BE47-A7F5-50373291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78" y="1557475"/>
            <a:ext cx="2790395" cy="2519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map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mutated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 a better one.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4860032" y="6737510"/>
            <a:ext cx="432048" cy="12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A552C9C3-D838-DA4C-B075-C4E11C7671E9}"/>
              </a:ext>
            </a:extLst>
          </p:cNvPr>
          <p:cNvSpPr/>
          <p:nvPr/>
        </p:nvSpPr>
        <p:spPr>
          <a:xfrm rot="16200000">
            <a:off x="4588079" y="1517681"/>
            <a:ext cx="490196" cy="5040558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2459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given chromosome representing permutation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    is the bijection that maps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baseline="30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sample to         sample, </a:t>
            </a: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									    ,</a:t>
            </a: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is a variant of the isometric distortion measures used in</a:t>
            </a: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[Bronstein et al.’06, Huang et al.’08,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Yemez’11].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FC45-3451-E945-A0EA-516C08DCC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24" y="1785764"/>
            <a:ext cx="26670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1739D-A57A-A74B-8EEE-7E86C37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88" y="1268760"/>
            <a:ext cx="26670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35631-2DA6-494E-9FF6-AB9D285A3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72" y="2340620"/>
            <a:ext cx="444500" cy="36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C15FD-B960-3B43-9E50-78C97A4F9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348880"/>
            <a:ext cx="508000" cy="342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D7C514-4595-C248-8C33-3492ACE5596C}"/>
              </a:ext>
            </a:extLst>
          </p:cNvPr>
          <p:cNvSpPr txBox="1"/>
          <p:nvPr/>
        </p:nvSpPr>
        <p:spPr>
          <a:xfrm>
            <a:off x="7524328" y="2276872"/>
            <a:ext cx="6480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aseline="30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999987-9554-894D-A779-B009D5680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43649"/>
            <a:ext cx="4191000" cy="10541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19D59F-546C-7C43-A446-B93BBE7677AD}"/>
              </a:ext>
            </a:extLst>
          </p:cNvPr>
          <p:cNvSpPr/>
          <p:nvPr/>
        </p:nvSpPr>
        <p:spPr>
          <a:xfrm>
            <a:off x="3851920" y="2996952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41DDF59A-159F-A64A-8583-EB84743C884E}"/>
              </a:ext>
            </a:extLst>
          </p:cNvPr>
          <p:cNvSpPr/>
          <p:nvPr/>
        </p:nvSpPr>
        <p:spPr>
          <a:xfrm rot="16200000">
            <a:off x="3454585" y="3191389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A37FB898-2D9F-1D48-B219-93FD6C06D434}"/>
              </a:ext>
            </a:extLst>
          </p:cNvPr>
          <p:cNvSpPr/>
          <p:nvPr/>
        </p:nvSpPr>
        <p:spPr>
          <a:xfrm rot="5400000">
            <a:off x="7919080" y="3175517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C914AA-9724-9147-A7AD-3E6933BCE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48" y="2953554"/>
            <a:ext cx="4470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60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given chromosome representing permutation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FC45-3451-E945-A0EA-516C08DCC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24" y="1785764"/>
            <a:ext cx="26670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1739D-A57A-A74B-8EEE-7E86C37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88" y="1268760"/>
            <a:ext cx="266700" cy="266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999987-9554-894D-A779-B009D5680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23884"/>
            <a:ext cx="4191000" cy="10541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19D59F-546C-7C43-A446-B93BBE7677AD}"/>
              </a:ext>
            </a:extLst>
          </p:cNvPr>
          <p:cNvSpPr/>
          <p:nvPr/>
        </p:nvSpPr>
        <p:spPr>
          <a:xfrm>
            <a:off x="3851920" y="2477187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41DDF59A-159F-A64A-8583-EB84743C884E}"/>
              </a:ext>
            </a:extLst>
          </p:cNvPr>
          <p:cNvSpPr/>
          <p:nvPr/>
        </p:nvSpPr>
        <p:spPr>
          <a:xfrm rot="16200000">
            <a:off x="3454585" y="2671624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A37FB898-2D9F-1D48-B219-93FD6C06D434}"/>
              </a:ext>
            </a:extLst>
          </p:cNvPr>
          <p:cNvSpPr/>
          <p:nvPr/>
        </p:nvSpPr>
        <p:spPr>
          <a:xfrm rot="5400000">
            <a:off x="7919080" y="2655752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C914AA-9724-9147-A7AD-3E6933BCE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48" y="2433789"/>
            <a:ext cx="4470400" cy="95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6ED9B-D317-3B4B-9C67-9BF13260A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98" y="3620465"/>
            <a:ext cx="1726082" cy="3036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12852F-DC9E-614F-B03C-AEC7014E0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" y="3500711"/>
            <a:ext cx="1764610" cy="31362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987B17-E9AF-E349-8E34-076A5729E38C}"/>
              </a:ext>
            </a:extLst>
          </p:cNvPr>
          <p:cNvSpPr txBox="1"/>
          <p:nvPr/>
        </p:nvSpPr>
        <p:spPr>
          <a:xfrm>
            <a:off x="971600" y="6596390"/>
            <a:ext cx="195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bad/high-distortion map.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A87FA2-639F-FA4A-80A3-1321C434DAF9}"/>
              </a:ext>
            </a:extLst>
          </p:cNvPr>
          <p:cNvCxnSpPr>
            <a:cxnSpLocks/>
            <a:stCxn id="37" idx="5"/>
            <a:endCxn id="35" idx="1"/>
          </p:cNvCxnSpPr>
          <p:nvPr/>
        </p:nvCxnSpPr>
        <p:spPr>
          <a:xfrm>
            <a:off x="420995" y="4831831"/>
            <a:ext cx="1709360" cy="1652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AEBAB7-03FF-264F-8FD2-B12C4C0FBB45}"/>
              </a:ext>
            </a:extLst>
          </p:cNvPr>
          <p:cNvCxnSpPr>
            <a:cxnSpLocks/>
            <a:stCxn id="47" idx="7"/>
            <a:endCxn id="49" idx="2"/>
          </p:cNvCxnSpPr>
          <p:nvPr/>
        </p:nvCxnSpPr>
        <p:spPr>
          <a:xfrm flipV="1">
            <a:off x="1764693" y="3818018"/>
            <a:ext cx="1570500" cy="1034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A40CA0-AD4E-D348-828A-86E3549D6CB3}"/>
              </a:ext>
            </a:extLst>
          </p:cNvPr>
          <p:cNvCxnSpPr>
            <a:cxnSpLocks/>
            <a:stCxn id="33" idx="6"/>
            <a:endCxn id="36" idx="2"/>
          </p:cNvCxnSpPr>
          <p:nvPr/>
        </p:nvCxnSpPr>
        <p:spPr>
          <a:xfrm>
            <a:off x="1092400" y="3609020"/>
            <a:ext cx="1040714" cy="188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D7C53D3-BF31-1A43-894B-570C7EC6F2B8}"/>
              </a:ext>
            </a:extLst>
          </p:cNvPr>
          <p:cNvSpPr/>
          <p:nvPr/>
        </p:nvSpPr>
        <p:spPr>
          <a:xfrm>
            <a:off x="1020392" y="357301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5DA348-F8E8-6D4C-BF51-D6178E05AF01}"/>
              </a:ext>
            </a:extLst>
          </p:cNvPr>
          <p:cNvSpPr/>
          <p:nvPr/>
        </p:nvSpPr>
        <p:spPr>
          <a:xfrm>
            <a:off x="2119810" y="647339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717F7C-A21E-D347-A38C-D7898E8E5DE7}"/>
              </a:ext>
            </a:extLst>
          </p:cNvPr>
          <p:cNvSpPr/>
          <p:nvPr/>
        </p:nvSpPr>
        <p:spPr>
          <a:xfrm>
            <a:off x="2133114" y="37610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05D1A2B-F4F6-9442-A6B0-F9EA029DF5CF}"/>
              </a:ext>
            </a:extLst>
          </p:cNvPr>
          <p:cNvSpPr/>
          <p:nvPr/>
        </p:nvSpPr>
        <p:spPr>
          <a:xfrm>
            <a:off x="359532" y="47703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640E464-3AC9-BB40-B68D-11B649456854}"/>
              </a:ext>
            </a:extLst>
          </p:cNvPr>
          <p:cNvSpPr/>
          <p:nvPr/>
        </p:nvSpPr>
        <p:spPr>
          <a:xfrm>
            <a:off x="1703230" y="484237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A3DEDBE-4BCD-8648-91F0-3E92EF69EBF3}"/>
              </a:ext>
            </a:extLst>
          </p:cNvPr>
          <p:cNvSpPr/>
          <p:nvPr/>
        </p:nvSpPr>
        <p:spPr>
          <a:xfrm>
            <a:off x="3335193" y="378201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267C5EC5-0FE9-BA40-8D38-ABFD8AE7A796}"/>
              </a:ext>
            </a:extLst>
          </p:cNvPr>
          <p:cNvSpPr/>
          <p:nvPr/>
        </p:nvSpPr>
        <p:spPr>
          <a:xfrm>
            <a:off x="330784" y="3634966"/>
            <a:ext cx="692258" cy="1140737"/>
          </a:xfrm>
          <a:custGeom>
            <a:avLst/>
            <a:gdLst>
              <a:gd name="connsiteX0" fmla="*/ 31355 w 692258"/>
              <a:gd name="connsiteY0" fmla="*/ 1140737 h 1140737"/>
              <a:gd name="connsiteX1" fmla="*/ 17774 w 692258"/>
              <a:gd name="connsiteY1" fmla="*/ 787652 h 1140737"/>
              <a:gd name="connsiteX2" fmla="*/ 244111 w 692258"/>
              <a:gd name="connsiteY2" fmla="*/ 660903 h 1140737"/>
              <a:gd name="connsiteX3" fmla="*/ 506662 w 692258"/>
              <a:gd name="connsiteY3" fmla="*/ 502468 h 1140737"/>
              <a:gd name="connsiteX4" fmla="*/ 660570 w 692258"/>
              <a:gd name="connsiteY4" fmla="*/ 443620 h 1140737"/>
              <a:gd name="connsiteX5" fmla="*/ 669624 w 692258"/>
              <a:gd name="connsiteY5" fmla="*/ 221810 h 1140737"/>
              <a:gd name="connsiteX6" fmla="*/ 637937 w 692258"/>
              <a:gd name="connsiteY6" fmla="*/ 81482 h 1140737"/>
              <a:gd name="connsiteX7" fmla="*/ 692258 w 692258"/>
              <a:gd name="connsiteY7" fmla="*/ 0 h 11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258" h="1140737">
                <a:moveTo>
                  <a:pt x="31355" y="1140737"/>
                </a:moveTo>
                <a:cubicBezTo>
                  <a:pt x="6835" y="1004180"/>
                  <a:pt x="-17685" y="867624"/>
                  <a:pt x="17774" y="787652"/>
                </a:cubicBezTo>
                <a:cubicBezTo>
                  <a:pt x="53233" y="707680"/>
                  <a:pt x="162630" y="708434"/>
                  <a:pt x="244111" y="660903"/>
                </a:cubicBezTo>
                <a:cubicBezTo>
                  <a:pt x="325592" y="613372"/>
                  <a:pt x="437252" y="538682"/>
                  <a:pt x="506662" y="502468"/>
                </a:cubicBezTo>
                <a:cubicBezTo>
                  <a:pt x="576072" y="466254"/>
                  <a:pt x="633410" y="490396"/>
                  <a:pt x="660570" y="443620"/>
                </a:cubicBezTo>
                <a:cubicBezTo>
                  <a:pt x="687730" y="396844"/>
                  <a:pt x="673396" y="282166"/>
                  <a:pt x="669624" y="221810"/>
                </a:cubicBezTo>
                <a:cubicBezTo>
                  <a:pt x="665852" y="161454"/>
                  <a:pt x="634165" y="118450"/>
                  <a:pt x="637937" y="81482"/>
                </a:cubicBezTo>
                <a:cubicBezTo>
                  <a:pt x="641709" y="44514"/>
                  <a:pt x="666983" y="22257"/>
                  <a:pt x="692258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6784FA6-FC3A-1649-8E42-B9604EC3EEA9}"/>
              </a:ext>
            </a:extLst>
          </p:cNvPr>
          <p:cNvSpPr/>
          <p:nvPr/>
        </p:nvSpPr>
        <p:spPr>
          <a:xfrm>
            <a:off x="2119707" y="3838669"/>
            <a:ext cx="497117" cy="2652666"/>
          </a:xfrm>
          <a:custGeom>
            <a:avLst/>
            <a:gdLst>
              <a:gd name="connsiteX0" fmla="*/ 53125 w 497117"/>
              <a:gd name="connsiteY0" fmla="*/ 2652666 h 2652666"/>
              <a:gd name="connsiteX1" fmla="*/ 234194 w 497117"/>
              <a:gd name="connsiteY1" fmla="*/ 2430856 h 2652666"/>
              <a:gd name="connsiteX2" fmla="*/ 66705 w 497117"/>
              <a:gd name="connsiteY2" fmla="*/ 1946495 h 2652666"/>
              <a:gd name="connsiteX3" fmla="*/ 379049 w 497117"/>
              <a:gd name="connsiteY3" fmla="*/ 1511929 h 2652666"/>
              <a:gd name="connsiteX4" fmla="*/ 496744 w 497117"/>
              <a:gd name="connsiteY4" fmla="*/ 959668 h 2652666"/>
              <a:gd name="connsiteX5" fmla="*/ 347362 w 497117"/>
              <a:gd name="connsiteY5" fmla="*/ 602056 h 2652666"/>
              <a:gd name="connsiteX6" fmla="*/ 30491 w 497117"/>
              <a:gd name="connsiteY6" fmla="*/ 407406 h 2652666"/>
              <a:gd name="connsiteX7" fmla="*/ 30491 w 497117"/>
              <a:gd name="connsiteY7" fmla="*/ 0 h 265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117" h="2652666">
                <a:moveTo>
                  <a:pt x="53125" y="2652666"/>
                </a:moveTo>
                <a:cubicBezTo>
                  <a:pt x="142528" y="2600608"/>
                  <a:pt x="231931" y="2548551"/>
                  <a:pt x="234194" y="2430856"/>
                </a:cubicBezTo>
                <a:cubicBezTo>
                  <a:pt x="236457" y="2313161"/>
                  <a:pt x="42563" y="2099649"/>
                  <a:pt x="66705" y="1946495"/>
                </a:cubicBezTo>
                <a:cubicBezTo>
                  <a:pt x="90847" y="1793341"/>
                  <a:pt x="307376" y="1676400"/>
                  <a:pt x="379049" y="1511929"/>
                </a:cubicBezTo>
                <a:cubicBezTo>
                  <a:pt x="450722" y="1347458"/>
                  <a:pt x="502025" y="1111313"/>
                  <a:pt x="496744" y="959668"/>
                </a:cubicBezTo>
                <a:cubicBezTo>
                  <a:pt x="491463" y="808023"/>
                  <a:pt x="425071" y="694100"/>
                  <a:pt x="347362" y="602056"/>
                </a:cubicBezTo>
                <a:cubicBezTo>
                  <a:pt x="269653" y="510012"/>
                  <a:pt x="83303" y="507748"/>
                  <a:pt x="30491" y="407406"/>
                </a:cubicBezTo>
                <a:cubicBezTo>
                  <a:pt x="-22321" y="307064"/>
                  <a:pt x="4085" y="153532"/>
                  <a:pt x="30491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99C9C4-7C66-9742-9E02-CA80E88D2333}"/>
              </a:ext>
            </a:extLst>
          </p:cNvPr>
          <p:cNvSpPr txBox="1"/>
          <p:nvPr/>
        </p:nvSpPr>
        <p:spPr>
          <a:xfrm>
            <a:off x="722788" y="3249049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D3C6F6-27D6-3C4F-9E8C-D66F77D26269}"/>
              </a:ext>
            </a:extLst>
          </p:cNvPr>
          <p:cNvSpPr txBox="1"/>
          <p:nvPr/>
        </p:nvSpPr>
        <p:spPr>
          <a:xfrm>
            <a:off x="2143880" y="3402028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628EE8-3592-174E-832D-C3C343C6AB91}"/>
              </a:ext>
            </a:extLst>
          </p:cNvPr>
          <p:cNvSpPr txBox="1"/>
          <p:nvPr/>
        </p:nvSpPr>
        <p:spPr>
          <a:xfrm>
            <a:off x="240004" y="4721937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4141B0E-D4DF-8F41-AF09-7DEE322CBF22}"/>
              </a:ext>
            </a:extLst>
          </p:cNvPr>
          <p:cNvSpPr txBox="1"/>
          <p:nvPr/>
        </p:nvSpPr>
        <p:spPr>
          <a:xfrm>
            <a:off x="2199528" y="6310481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F752DAED-CE17-9646-88F0-7BE61B1BA27B}"/>
              </a:ext>
            </a:extLst>
          </p:cNvPr>
          <p:cNvSpPr/>
          <p:nvPr/>
        </p:nvSpPr>
        <p:spPr>
          <a:xfrm rot="16200000">
            <a:off x="6735540" y="2268105"/>
            <a:ext cx="987013" cy="26067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E2F76D-6894-1646-AE33-F0277D6597A7}"/>
              </a:ext>
            </a:extLst>
          </p:cNvPr>
          <p:cNvSpPr txBox="1"/>
          <p:nvPr/>
        </p:nvSpPr>
        <p:spPr>
          <a:xfrm>
            <a:off x="6156175" y="4065005"/>
            <a:ext cx="2376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|.35 - .95| = .6    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9CDED8-1932-844B-8A13-2DF7A68D3E82}"/>
              </a:ext>
            </a:extLst>
          </p:cNvPr>
          <p:cNvSpPr txBox="1"/>
          <p:nvPr/>
        </p:nvSpPr>
        <p:spPr>
          <a:xfrm>
            <a:off x="1556492" y="4760204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E05CA4-8567-8541-AA51-511E5CBC32AA}"/>
              </a:ext>
            </a:extLst>
          </p:cNvPr>
          <p:cNvSpPr txBox="1"/>
          <p:nvPr/>
        </p:nvSpPr>
        <p:spPr>
          <a:xfrm>
            <a:off x="3351656" y="3399772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71C2994-1E16-144A-BC3D-9ED772310ADC}"/>
              </a:ext>
            </a:extLst>
          </p:cNvPr>
          <p:cNvSpPr/>
          <p:nvPr/>
        </p:nvSpPr>
        <p:spPr>
          <a:xfrm>
            <a:off x="1092055" y="3641925"/>
            <a:ext cx="692071" cy="1201782"/>
          </a:xfrm>
          <a:custGeom>
            <a:avLst/>
            <a:gdLst>
              <a:gd name="connsiteX0" fmla="*/ 647918 w 692071"/>
              <a:gd name="connsiteY0" fmla="*/ 1201782 h 1201782"/>
              <a:gd name="connsiteX1" fmla="*/ 684494 w 692071"/>
              <a:gd name="connsiteY1" fmla="*/ 830797 h 1201782"/>
              <a:gd name="connsiteX2" fmla="*/ 517289 w 692071"/>
              <a:gd name="connsiteY2" fmla="*/ 627017 h 1201782"/>
              <a:gd name="connsiteX3" fmla="*/ 261257 w 692071"/>
              <a:gd name="connsiteY3" fmla="*/ 480713 h 1201782"/>
              <a:gd name="connsiteX4" fmla="*/ 99278 w 692071"/>
              <a:gd name="connsiteY4" fmla="*/ 465037 h 1201782"/>
              <a:gd name="connsiteX5" fmla="*/ 36576 w 692071"/>
              <a:gd name="connsiteY5" fmla="*/ 402336 h 1201782"/>
              <a:gd name="connsiteX6" fmla="*/ 62702 w 692071"/>
              <a:gd name="connsiteY6" fmla="*/ 193330 h 1201782"/>
              <a:gd name="connsiteX7" fmla="*/ 41801 w 692071"/>
              <a:gd name="connsiteY7" fmla="*/ 52251 h 1201782"/>
              <a:gd name="connsiteX8" fmla="*/ 0 w 692071"/>
              <a:gd name="connsiteY8" fmla="*/ 0 h 12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071" h="1201782">
                <a:moveTo>
                  <a:pt x="647918" y="1201782"/>
                </a:moveTo>
                <a:cubicBezTo>
                  <a:pt x="677092" y="1064186"/>
                  <a:pt x="706266" y="926591"/>
                  <a:pt x="684494" y="830797"/>
                </a:cubicBezTo>
                <a:cubicBezTo>
                  <a:pt x="662723" y="735003"/>
                  <a:pt x="587828" y="685364"/>
                  <a:pt x="517289" y="627017"/>
                </a:cubicBezTo>
                <a:cubicBezTo>
                  <a:pt x="446749" y="568670"/>
                  <a:pt x="330926" y="507710"/>
                  <a:pt x="261257" y="480713"/>
                </a:cubicBezTo>
                <a:cubicBezTo>
                  <a:pt x="191588" y="453716"/>
                  <a:pt x="136725" y="478100"/>
                  <a:pt x="99278" y="465037"/>
                </a:cubicBezTo>
                <a:cubicBezTo>
                  <a:pt x="61831" y="451974"/>
                  <a:pt x="42672" y="447621"/>
                  <a:pt x="36576" y="402336"/>
                </a:cubicBezTo>
                <a:cubicBezTo>
                  <a:pt x="30480" y="357051"/>
                  <a:pt x="61831" y="251677"/>
                  <a:pt x="62702" y="193330"/>
                </a:cubicBezTo>
                <a:cubicBezTo>
                  <a:pt x="63573" y="134983"/>
                  <a:pt x="52251" y="84473"/>
                  <a:pt x="41801" y="52251"/>
                </a:cubicBezTo>
                <a:cubicBezTo>
                  <a:pt x="31351" y="20029"/>
                  <a:pt x="15675" y="10014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0C48232-CF0B-064A-A547-6F0ECDEC49AB}"/>
              </a:ext>
            </a:extLst>
          </p:cNvPr>
          <p:cNvSpPr/>
          <p:nvPr/>
        </p:nvSpPr>
        <p:spPr>
          <a:xfrm>
            <a:off x="2106580" y="3835255"/>
            <a:ext cx="1365099" cy="491494"/>
          </a:xfrm>
          <a:custGeom>
            <a:avLst/>
            <a:gdLst>
              <a:gd name="connsiteX0" fmla="*/ 51404 w 1365099"/>
              <a:gd name="connsiteY0" fmla="*/ 0 h 491494"/>
              <a:gd name="connsiteX1" fmla="*/ 20053 w 1365099"/>
              <a:gd name="connsiteY1" fmla="*/ 370985 h 491494"/>
              <a:gd name="connsiteX2" fmla="*/ 317886 w 1365099"/>
              <a:gd name="connsiteY2" fmla="*/ 438912 h 491494"/>
              <a:gd name="connsiteX3" fmla="*/ 568693 w 1365099"/>
              <a:gd name="connsiteY3" fmla="*/ 485938 h 491494"/>
              <a:gd name="connsiteX4" fmla="*/ 835175 w 1365099"/>
              <a:gd name="connsiteY4" fmla="*/ 485938 h 491494"/>
              <a:gd name="connsiteX5" fmla="*/ 981479 w 1365099"/>
              <a:gd name="connsiteY5" fmla="*/ 444137 h 491494"/>
              <a:gd name="connsiteX6" fmla="*/ 1227061 w 1365099"/>
              <a:gd name="connsiteY6" fmla="*/ 454587 h 491494"/>
              <a:gd name="connsiteX7" fmla="*/ 1357690 w 1365099"/>
              <a:gd name="connsiteY7" fmla="*/ 292608 h 491494"/>
              <a:gd name="connsiteX8" fmla="*/ 1342014 w 1365099"/>
              <a:gd name="connsiteY8" fmla="*/ 52251 h 491494"/>
              <a:gd name="connsiteX9" fmla="*/ 1284538 w 1365099"/>
              <a:gd name="connsiteY9" fmla="*/ 10450 h 49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5099" h="491494">
                <a:moveTo>
                  <a:pt x="51404" y="0"/>
                </a:moveTo>
                <a:cubicBezTo>
                  <a:pt x="13521" y="148916"/>
                  <a:pt x="-24361" y="297833"/>
                  <a:pt x="20053" y="370985"/>
                </a:cubicBezTo>
                <a:cubicBezTo>
                  <a:pt x="64467" y="444137"/>
                  <a:pt x="226446" y="419753"/>
                  <a:pt x="317886" y="438912"/>
                </a:cubicBezTo>
                <a:cubicBezTo>
                  <a:pt x="409326" y="458071"/>
                  <a:pt x="482478" y="478100"/>
                  <a:pt x="568693" y="485938"/>
                </a:cubicBezTo>
                <a:cubicBezTo>
                  <a:pt x="654908" y="493776"/>
                  <a:pt x="766377" y="492905"/>
                  <a:pt x="835175" y="485938"/>
                </a:cubicBezTo>
                <a:cubicBezTo>
                  <a:pt x="903973" y="478971"/>
                  <a:pt x="916165" y="449362"/>
                  <a:pt x="981479" y="444137"/>
                </a:cubicBezTo>
                <a:cubicBezTo>
                  <a:pt x="1046793" y="438912"/>
                  <a:pt x="1164359" y="479842"/>
                  <a:pt x="1227061" y="454587"/>
                </a:cubicBezTo>
                <a:cubicBezTo>
                  <a:pt x="1289763" y="429332"/>
                  <a:pt x="1338531" y="359664"/>
                  <a:pt x="1357690" y="292608"/>
                </a:cubicBezTo>
                <a:cubicBezTo>
                  <a:pt x="1376849" y="225552"/>
                  <a:pt x="1354206" y="99277"/>
                  <a:pt x="1342014" y="52251"/>
                </a:cubicBezTo>
                <a:cubicBezTo>
                  <a:pt x="1329822" y="5225"/>
                  <a:pt x="1307180" y="7837"/>
                  <a:pt x="1284538" y="104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23D3A7-3BE9-2843-A224-709EDDFA81A9}"/>
              </a:ext>
            </a:extLst>
          </p:cNvPr>
          <p:cNvSpPr txBox="1"/>
          <p:nvPr/>
        </p:nvSpPr>
        <p:spPr>
          <a:xfrm>
            <a:off x="6156176" y="4078233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|.34 - .48| = .14  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86CB1D-1A9B-CE4B-B551-868352D755BF}"/>
              </a:ext>
            </a:extLst>
          </p:cNvPr>
          <p:cNvCxnSpPr>
            <a:cxnSpLocks/>
          </p:cNvCxnSpPr>
          <p:nvPr/>
        </p:nvCxnSpPr>
        <p:spPr>
          <a:xfrm>
            <a:off x="2855623" y="3356992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A704A5-E6E0-8742-BF04-986EA3B676B9}"/>
              </a:ext>
            </a:extLst>
          </p:cNvPr>
          <p:cNvCxnSpPr>
            <a:cxnSpLocks/>
          </p:cNvCxnSpPr>
          <p:nvPr/>
        </p:nvCxnSpPr>
        <p:spPr>
          <a:xfrm>
            <a:off x="2855623" y="3356992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0D17A6F-1B4A-1247-A834-B30F309EC9A2}"/>
              </a:ext>
            </a:extLst>
          </p:cNvPr>
          <p:cNvSpPr txBox="1"/>
          <p:nvPr/>
        </p:nvSpPr>
        <p:spPr>
          <a:xfrm>
            <a:off x="237774" y="4726305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D1008F-2DF6-4940-BE12-E5C6AA0A29CA}"/>
              </a:ext>
            </a:extLst>
          </p:cNvPr>
          <p:cNvSpPr txBox="1"/>
          <p:nvPr/>
        </p:nvSpPr>
        <p:spPr>
          <a:xfrm>
            <a:off x="2217958" y="6310481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 animBg="1"/>
      <p:bldP spid="59" grpId="1" animBg="1"/>
      <p:bldP spid="60" grpId="0"/>
      <p:bldP spid="60" grpId="1"/>
      <p:bldP spid="34" grpId="0"/>
      <p:bldP spid="34" grpId="1"/>
      <p:bldP spid="38" grpId="0"/>
      <p:bldP spid="38" grpId="1"/>
      <p:bldP spid="2" grpId="0" animBg="1"/>
      <p:bldP spid="2" grpId="1" animBg="1"/>
      <p:bldP spid="6" grpId="0" animBg="1"/>
      <p:bldP spid="6" grpId="1" animBg="1"/>
      <p:bldP spid="39" grpId="0"/>
      <p:bldP spid="39" grpId="1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generation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population based on geodesic consistency.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Vector of geodesic distances to a few special samples that are already accurately matched – see Initial Bijection.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match candidates for each sample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{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}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satisfy </a:t>
            </a:r>
          </a:p>
          <a:p>
            <a:pPr lvl="1"/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          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 .125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(toe to knee half geo)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4860032" y="6737510"/>
            <a:ext cx="432048" cy="12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EF43C-F868-584D-83F3-A7000AB1C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16832"/>
            <a:ext cx="317500" cy="482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532D6C-1DDA-844E-B712-00D31084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4" y="1955180"/>
            <a:ext cx="266700" cy="393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0D7A54-1A75-6944-98F0-20BC383C8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39624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F5767-63D3-7840-AA54-98E942BCB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41967"/>
            <a:ext cx="3987800" cy="2108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58D9BB-12A6-4241-8F9F-26C3536F4B07}"/>
              </a:ext>
            </a:extLst>
          </p:cNvPr>
          <p:cNvSpPr txBox="1"/>
          <p:nvPr/>
        </p:nvSpPr>
        <p:spPr>
          <a:xfrm>
            <a:off x="2573733" y="5280623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5105C81-62D0-694D-B538-655AEF6C8486}"/>
              </a:ext>
            </a:extLst>
          </p:cNvPr>
          <p:cNvSpPr/>
          <p:nvPr/>
        </p:nvSpPr>
        <p:spPr>
          <a:xfrm>
            <a:off x="3060811" y="5496687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BB572C2-5C60-BF46-8DDE-90D4B933BBCD}"/>
              </a:ext>
            </a:extLst>
          </p:cNvPr>
          <p:cNvSpPr/>
          <p:nvPr/>
        </p:nvSpPr>
        <p:spPr>
          <a:xfrm>
            <a:off x="2871157" y="5528575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3253BB-CCD3-A445-B121-7D9AB4F1033B}"/>
              </a:ext>
            </a:extLst>
          </p:cNvPr>
          <p:cNvSpPr/>
          <p:nvPr/>
        </p:nvSpPr>
        <p:spPr>
          <a:xfrm>
            <a:off x="4866843" y="514017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B476588-594B-6344-B954-656B070C0AB2}"/>
              </a:ext>
            </a:extLst>
          </p:cNvPr>
          <p:cNvSpPr/>
          <p:nvPr/>
        </p:nvSpPr>
        <p:spPr>
          <a:xfrm>
            <a:off x="5002963" y="5792442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B8E06D-96D5-6F4A-A2C3-6F95C97D3F41}"/>
              </a:ext>
            </a:extLst>
          </p:cNvPr>
          <p:cNvSpPr/>
          <p:nvPr/>
        </p:nvSpPr>
        <p:spPr>
          <a:xfrm>
            <a:off x="4819407" y="5689699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8F9D3B0-6616-A840-BA56-80C072A78060}"/>
              </a:ext>
            </a:extLst>
          </p:cNvPr>
          <p:cNvSpPr/>
          <p:nvPr/>
        </p:nvSpPr>
        <p:spPr>
          <a:xfrm>
            <a:off x="5038967" y="530871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CF21EB-D52A-8545-95DE-3B176C93AE44}"/>
              </a:ext>
            </a:extLst>
          </p:cNvPr>
          <p:cNvSpPr/>
          <p:nvPr/>
        </p:nvSpPr>
        <p:spPr>
          <a:xfrm>
            <a:off x="4707074" y="538515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45587F7-0351-F54F-8CC9-FD7E04BA00DF}"/>
              </a:ext>
            </a:extLst>
          </p:cNvPr>
          <p:cNvSpPr/>
          <p:nvPr/>
        </p:nvSpPr>
        <p:spPr>
          <a:xfrm>
            <a:off x="4860032" y="5475789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7A5F96D-A909-9C4B-A622-5C8028DD08D4}"/>
              </a:ext>
            </a:extLst>
          </p:cNvPr>
          <p:cNvSpPr/>
          <p:nvPr/>
        </p:nvSpPr>
        <p:spPr>
          <a:xfrm>
            <a:off x="5124726" y="5106437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50A01FA-C4A7-E045-A676-427D7B9BC032}"/>
              </a:ext>
            </a:extLst>
          </p:cNvPr>
          <p:cNvSpPr/>
          <p:nvPr/>
        </p:nvSpPr>
        <p:spPr>
          <a:xfrm>
            <a:off x="4887931" y="5969480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949EABD-55C5-CD47-B6C4-0A1B052AD088}"/>
              </a:ext>
            </a:extLst>
          </p:cNvPr>
          <p:cNvSpPr/>
          <p:nvPr/>
        </p:nvSpPr>
        <p:spPr>
          <a:xfrm>
            <a:off x="6588224" y="486294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D951095-95FD-6F42-8864-9A3319E1795A}"/>
              </a:ext>
            </a:extLst>
          </p:cNvPr>
          <p:cNvSpPr/>
          <p:nvPr/>
        </p:nvSpPr>
        <p:spPr>
          <a:xfrm>
            <a:off x="6588224" y="530120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502F7C-975D-D64D-A2D6-CE3706A22E4F}"/>
              </a:ext>
            </a:extLst>
          </p:cNvPr>
          <p:cNvSpPr txBox="1"/>
          <p:nvPr/>
        </p:nvSpPr>
        <p:spPr>
          <a:xfrm>
            <a:off x="6588224" y="472514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Special sample matches.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7AB75-8075-2048-9A78-EC717BD5A8A2}"/>
              </a:ext>
            </a:extLst>
          </p:cNvPr>
          <p:cNvSpPr txBox="1"/>
          <p:nvPr/>
        </p:nvSpPr>
        <p:spPr>
          <a:xfrm>
            <a:off x="6588224" y="5081735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its initial match  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9D34153-265C-AF4E-8CE1-9ECE1047DE39}"/>
              </a:ext>
            </a:extLst>
          </p:cNvPr>
          <p:cNvSpPr/>
          <p:nvPr/>
        </p:nvSpPr>
        <p:spPr>
          <a:xfrm>
            <a:off x="3347864" y="4470530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7784229-B4BA-E94C-BB61-45BE3E09F98A}"/>
              </a:ext>
            </a:extLst>
          </p:cNvPr>
          <p:cNvSpPr/>
          <p:nvPr/>
        </p:nvSpPr>
        <p:spPr>
          <a:xfrm>
            <a:off x="5544520" y="450290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9828BC-7C1F-8E48-8D10-4AB0E858CFAD}"/>
              </a:ext>
            </a:extLst>
          </p:cNvPr>
          <p:cNvSpPr txBox="1"/>
          <p:nvPr/>
        </p:nvSpPr>
        <p:spPr>
          <a:xfrm>
            <a:off x="6683800" y="539427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472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population based on geodesic consistency.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10 candidates per sample (for N=100 case).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initial chromosome filled by picking a random candidate for its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gene. Population size always 10N, i.e. 1000 chromosomes.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Duplicates prevented to preserve bijection.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samples to random matches, not initial match candidates.</a:t>
            </a:r>
          </a:p>
          <a:p>
            <a:pPr lvl="1"/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4860032" y="6737510"/>
            <a:ext cx="432048" cy="12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2DF5767-63D3-7840-AA54-98E942BC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41967"/>
            <a:ext cx="3987800" cy="2108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58D9BB-12A6-4241-8F9F-26C3536F4B07}"/>
              </a:ext>
            </a:extLst>
          </p:cNvPr>
          <p:cNvSpPr txBox="1"/>
          <p:nvPr/>
        </p:nvSpPr>
        <p:spPr>
          <a:xfrm>
            <a:off x="2573733" y="5280623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5105C81-62D0-694D-B538-655AEF6C8486}"/>
              </a:ext>
            </a:extLst>
          </p:cNvPr>
          <p:cNvSpPr/>
          <p:nvPr/>
        </p:nvSpPr>
        <p:spPr>
          <a:xfrm>
            <a:off x="3060811" y="5496687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BB572C2-5C60-BF46-8DDE-90D4B933BBCD}"/>
              </a:ext>
            </a:extLst>
          </p:cNvPr>
          <p:cNvSpPr/>
          <p:nvPr/>
        </p:nvSpPr>
        <p:spPr>
          <a:xfrm>
            <a:off x="2871157" y="5528575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3253BB-CCD3-A445-B121-7D9AB4F1033B}"/>
              </a:ext>
            </a:extLst>
          </p:cNvPr>
          <p:cNvSpPr/>
          <p:nvPr/>
        </p:nvSpPr>
        <p:spPr>
          <a:xfrm>
            <a:off x="4866843" y="514017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B476588-594B-6344-B954-656B070C0AB2}"/>
              </a:ext>
            </a:extLst>
          </p:cNvPr>
          <p:cNvSpPr/>
          <p:nvPr/>
        </p:nvSpPr>
        <p:spPr>
          <a:xfrm>
            <a:off x="5002963" y="5792442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B8E06D-96D5-6F4A-A2C3-6F95C97D3F41}"/>
              </a:ext>
            </a:extLst>
          </p:cNvPr>
          <p:cNvSpPr/>
          <p:nvPr/>
        </p:nvSpPr>
        <p:spPr>
          <a:xfrm>
            <a:off x="4819407" y="5689699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8F9D3B0-6616-A840-BA56-80C072A78060}"/>
              </a:ext>
            </a:extLst>
          </p:cNvPr>
          <p:cNvSpPr/>
          <p:nvPr/>
        </p:nvSpPr>
        <p:spPr>
          <a:xfrm>
            <a:off x="5038967" y="530871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CF21EB-D52A-8545-95DE-3B176C93AE44}"/>
              </a:ext>
            </a:extLst>
          </p:cNvPr>
          <p:cNvSpPr/>
          <p:nvPr/>
        </p:nvSpPr>
        <p:spPr>
          <a:xfrm>
            <a:off x="4707074" y="538515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45587F7-0351-F54F-8CC9-FD7E04BA00DF}"/>
              </a:ext>
            </a:extLst>
          </p:cNvPr>
          <p:cNvSpPr/>
          <p:nvPr/>
        </p:nvSpPr>
        <p:spPr>
          <a:xfrm>
            <a:off x="4860032" y="5475789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7A5F96D-A909-9C4B-A622-5C8028DD08D4}"/>
              </a:ext>
            </a:extLst>
          </p:cNvPr>
          <p:cNvSpPr/>
          <p:nvPr/>
        </p:nvSpPr>
        <p:spPr>
          <a:xfrm>
            <a:off x="5124726" y="5106437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50A01FA-C4A7-E045-A676-427D7B9BC032}"/>
              </a:ext>
            </a:extLst>
          </p:cNvPr>
          <p:cNvSpPr/>
          <p:nvPr/>
        </p:nvSpPr>
        <p:spPr>
          <a:xfrm>
            <a:off x="4887931" y="5969480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949EABD-55C5-CD47-B6C4-0A1B052AD088}"/>
              </a:ext>
            </a:extLst>
          </p:cNvPr>
          <p:cNvSpPr/>
          <p:nvPr/>
        </p:nvSpPr>
        <p:spPr>
          <a:xfrm>
            <a:off x="6588224" y="486294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D951095-95FD-6F42-8864-9A3319E1795A}"/>
              </a:ext>
            </a:extLst>
          </p:cNvPr>
          <p:cNvSpPr/>
          <p:nvPr/>
        </p:nvSpPr>
        <p:spPr>
          <a:xfrm>
            <a:off x="6588224" y="530120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502F7C-975D-D64D-A2D6-CE3706A22E4F}"/>
              </a:ext>
            </a:extLst>
          </p:cNvPr>
          <p:cNvSpPr txBox="1"/>
          <p:nvPr/>
        </p:nvSpPr>
        <p:spPr>
          <a:xfrm>
            <a:off x="6588224" y="472514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Special sample matches.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7AB75-8075-2048-9A78-EC717BD5A8A2}"/>
              </a:ext>
            </a:extLst>
          </p:cNvPr>
          <p:cNvSpPr txBox="1"/>
          <p:nvPr/>
        </p:nvSpPr>
        <p:spPr>
          <a:xfrm>
            <a:off x="6588224" y="5081735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its initial match  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9D34153-265C-AF4E-8CE1-9ECE1047DE39}"/>
              </a:ext>
            </a:extLst>
          </p:cNvPr>
          <p:cNvSpPr/>
          <p:nvPr/>
        </p:nvSpPr>
        <p:spPr>
          <a:xfrm>
            <a:off x="3347864" y="4470530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7784229-B4BA-E94C-BB61-45BE3E09F98A}"/>
              </a:ext>
            </a:extLst>
          </p:cNvPr>
          <p:cNvSpPr/>
          <p:nvPr/>
        </p:nvSpPr>
        <p:spPr>
          <a:xfrm>
            <a:off x="5544520" y="450290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9828BC-7C1F-8E48-8D10-4AB0E858CFAD}"/>
              </a:ext>
            </a:extLst>
          </p:cNvPr>
          <p:cNvSpPr txBox="1"/>
          <p:nvPr/>
        </p:nvSpPr>
        <p:spPr>
          <a:xfrm>
            <a:off x="6683800" y="539427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candidates.</a:t>
            </a:r>
          </a:p>
        </p:txBody>
      </p:sp>
    </p:spTree>
    <p:extLst>
      <p:ext uri="{BB962C8B-B14F-4D97-AF65-F5344CB8AC3E}">
        <p14:creationId xmlns:p14="http://schemas.microsoft.com/office/powerpoint/2010/main" val="41542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 initial population (left) also lead to a good final generation, but not as fast &amp; accurate as our initialization.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C8958-A5C9-D746-BC92-2DA52A1F0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98" y="2313916"/>
            <a:ext cx="2272210" cy="4466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354E0-EB7A-5445-B60F-C3903F7E4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314602"/>
            <a:ext cx="2184065" cy="44562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6B2C33C-E247-7E43-810E-D0E44B3DE0B8}"/>
              </a:ext>
            </a:extLst>
          </p:cNvPr>
          <p:cNvSpPr txBox="1"/>
          <p:nvPr/>
        </p:nvSpPr>
        <p:spPr>
          <a:xfrm>
            <a:off x="198297" y="3617729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Fittest members of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(top) and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(bottom)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populations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FB9002-7B26-A449-B494-DEB02A67C956}"/>
              </a:ext>
            </a:extLst>
          </p:cNvPr>
          <p:cNvSpPr/>
          <p:nvPr/>
        </p:nvSpPr>
        <p:spPr>
          <a:xfrm>
            <a:off x="3851920" y="4120671"/>
            <a:ext cx="382783" cy="17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2FFD10-8359-BC4C-B5F4-55155F0CE5BA}"/>
              </a:ext>
            </a:extLst>
          </p:cNvPr>
          <p:cNvSpPr/>
          <p:nvPr/>
        </p:nvSpPr>
        <p:spPr>
          <a:xfrm>
            <a:off x="4261225" y="6568943"/>
            <a:ext cx="382783" cy="17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404AAF-3E31-B143-B095-1C0C94BF1903}"/>
              </a:ext>
            </a:extLst>
          </p:cNvPr>
          <p:cNvSpPr/>
          <p:nvPr/>
        </p:nvSpPr>
        <p:spPr>
          <a:xfrm>
            <a:off x="7724697" y="4149080"/>
            <a:ext cx="238767" cy="16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B379B2-04E5-2A43-9754-152B946EE8B9}"/>
              </a:ext>
            </a:extLst>
          </p:cNvPr>
          <p:cNvSpPr/>
          <p:nvPr/>
        </p:nvSpPr>
        <p:spPr>
          <a:xfrm>
            <a:off x="8172400" y="6568943"/>
            <a:ext cx="382783" cy="17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1966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divided into good and bad parts based on chromosome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fitnesses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chromosomes in the bad part replaced by the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crossovered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child of two good parents.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chromosomes mutated for individual improvement.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Elitism for free: best chromosome copied to the next gen.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092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one-to-one correspondence between a </a:t>
            </a: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 of isometric (or nearly isometric) shapes.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BE0581-0B71-D34A-A0B1-1B3EE587C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77121"/>
            <a:ext cx="1726082" cy="3036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1B63BA-611B-8545-9799-098898584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92" y="1876947"/>
            <a:ext cx="1764610" cy="31362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BA1B2-995F-E647-A9B9-A45263437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4482132" cy="51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5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Crossover: duplication-free (bijection), winner/loser-based.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Mutation: duplication-free, geodesic vector compatibility.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F8C8B-17DE-A046-8258-570F20ACD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72249"/>
            <a:ext cx="50546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934C8-D8EC-2047-A485-7FF429FEF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20" y="3140968"/>
            <a:ext cx="4648200" cy="33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EEDCBB-B7EA-7A48-8E58-2536740102AE}"/>
              </a:ext>
            </a:extLst>
          </p:cNvPr>
          <p:cNvSpPr txBox="1"/>
          <p:nvPr/>
        </p:nvSpPr>
        <p:spPr>
          <a:xfrm>
            <a:off x="899592" y="3105545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Resulting child: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753C12-014F-4D4B-B2EA-41FE1F36E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41" y="4390462"/>
            <a:ext cx="5840958" cy="2027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7844E5-31B1-BF42-A5B8-A9D287386706}"/>
              </a:ext>
            </a:extLst>
          </p:cNvPr>
          <p:cNvSpPr/>
          <p:nvPr/>
        </p:nvSpPr>
        <p:spPr>
          <a:xfrm>
            <a:off x="3635896" y="4869160"/>
            <a:ext cx="742823" cy="240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5F4DD-BB23-094C-B8A0-1FE354D87243}"/>
              </a:ext>
            </a:extLst>
          </p:cNvPr>
          <p:cNvSpPr txBox="1"/>
          <p:nvPr/>
        </p:nvSpPr>
        <p:spPr>
          <a:xfrm>
            <a:off x="3563888" y="479715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Slide 16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6A9EC1-C467-6249-A41A-0A771EBA79C1}"/>
              </a:ext>
            </a:extLst>
          </p:cNvPr>
          <p:cNvCxnSpPr/>
          <p:nvPr/>
        </p:nvCxnSpPr>
        <p:spPr>
          <a:xfrm>
            <a:off x="3635896" y="4869160"/>
            <a:ext cx="0" cy="216024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A26B1D8-8E96-1442-A4B0-AC92DF700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661248"/>
            <a:ext cx="6102021" cy="855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B76A49-112A-1D42-AA6E-62AA3DF3AB4E}"/>
              </a:ext>
            </a:extLst>
          </p:cNvPr>
          <p:cNvSpPr/>
          <p:nvPr/>
        </p:nvSpPr>
        <p:spPr>
          <a:xfrm>
            <a:off x="4067944" y="5404452"/>
            <a:ext cx="3168352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363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F322CD-DF3C-D249-9CE2-769092D1E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92611"/>
            <a:ext cx="4635251" cy="4974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96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operators, whose relative advantages visualized: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5543C1-5694-A14B-B74C-8D148378DE12}"/>
              </a:ext>
            </a:extLst>
          </p:cNvPr>
          <p:cNvSpPr txBox="1"/>
          <p:nvPr/>
        </p:nvSpPr>
        <p:spPr>
          <a:xfrm>
            <a:off x="35496" y="3617729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Fittest members shown.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 initialization.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w/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only.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w/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xovs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only.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w/ both on.</a:t>
            </a:r>
          </a:p>
        </p:txBody>
      </p:sp>
    </p:spTree>
    <p:extLst>
      <p:ext uri="{BB962C8B-B14F-4D97-AF65-F5344CB8AC3E}">
        <p14:creationId xmlns:p14="http://schemas.microsoft.com/office/powerpoint/2010/main" val="1130872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A583C-6B21-3B45-861C-A1C456D84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64" y="1179121"/>
            <a:ext cx="304800" cy="36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9620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While evaluating    ,           to make this frequent op. fast.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 special samples by FPS w/ a special stopping condition.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population of chromosomes evolved through Slide19.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Bijection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78487-4481-3345-8C2A-8EE3FF16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53721"/>
            <a:ext cx="8890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BFF3D-2731-8642-8EE2-E9F1A7929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1682750"/>
            <a:ext cx="41275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88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Matched samples relocated in a local neighborhood by considering geodesic consistency &amp; sampling regularization.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Given a map (bijection or not)      		=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{(</a:t>
            </a:r>
            <a:r>
              <a:rPr lang="en-US" sz="30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30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)}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target sample locations computed such that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30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a better match than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30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sampling radius on target </a:t>
            </a:r>
            <a:r>
              <a:rPr lang="en-US" sz="25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(based on new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{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}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asked to look like the radius of the source samples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 descent idea: if moving from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its 1-ring improves   , then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25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performed. Process repeated.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Adaptive Sampling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1FDE5-7D64-5D46-8DA9-D27EFFAE4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7747000" cy="9779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64E224-4A8A-B240-BDBF-3199FD2DE61D}"/>
              </a:ext>
            </a:extLst>
          </p:cNvPr>
          <p:cNvCxnSpPr>
            <a:cxnSpLocks/>
          </p:cNvCxnSpPr>
          <p:nvPr/>
        </p:nvCxnSpPr>
        <p:spPr>
          <a:xfrm>
            <a:off x="7897725" y="1936286"/>
            <a:ext cx="0" cy="412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833070-C10A-2E4E-AA69-15EB09BA590B}"/>
              </a:ext>
            </a:extLst>
          </p:cNvPr>
          <p:cNvCxnSpPr>
            <a:cxnSpLocks/>
          </p:cNvCxnSpPr>
          <p:nvPr/>
        </p:nvCxnSpPr>
        <p:spPr>
          <a:xfrm>
            <a:off x="3563888" y="1936286"/>
            <a:ext cx="1584176" cy="48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7F8AB07-107B-3646-97C7-B977FBEA4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24" y="3552056"/>
            <a:ext cx="1651000" cy="381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3958D-4D97-2F40-B5BF-4A670B693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28" y="3933056"/>
            <a:ext cx="241300" cy="152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268AC0-B722-984E-AAA2-E5E58EDB1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52" y="4788768"/>
            <a:ext cx="241300" cy="15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2A937D-674B-C743-812C-9D125E6D6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021288"/>
            <a:ext cx="279400" cy="292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65D980-42F1-6447-8FBC-420B25959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949280"/>
            <a:ext cx="241300" cy="15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6B4B3D-A5A2-8F4A-89ED-91ED9F03B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97152"/>
            <a:ext cx="241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65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D89305-3598-BB40-84E6-AD6EDAD09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50" y="1916832"/>
            <a:ext cx="4279900" cy="414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Matched samples relocated in a local neighborhood by considering geodesic consistency &amp; sampling regularization.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Adaptive Sampling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E19FD7-D5C7-DE40-A807-9420DB8D09A6}"/>
              </a:ext>
            </a:extLst>
          </p:cNvPr>
          <p:cNvSpPr/>
          <p:nvPr/>
        </p:nvSpPr>
        <p:spPr>
          <a:xfrm>
            <a:off x="4306246" y="3573016"/>
            <a:ext cx="382783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AE0C51-A2A5-0D40-AE8B-202D0A7AE08D}"/>
              </a:ext>
            </a:extLst>
          </p:cNvPr>
          <p:cNvSpPr/>
          <p:nvPr/>
        </p:nvSpPr>
        <p:spPr>
          <a:xfrm>
            <a:off x="4275085" y="5589240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603CB-DA69-D040-B3EB-7994AF49264E}"/>
              </a:ext>
            </a:extLst>
          </p:cNvPr>
          <p:cNvSpPr txBox="1"/>
          <p:nvPr/>
        </p:nvSpPr>
        <p:spPr>
          <a:xfrm>
            <a:off x="3995936" y="3573016"/>
            <a:ext cx="2520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without AS.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with AS.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18643D-E83F-E443-9A79-AD6CA769DBE2}"/>
              </a:ext>
            </a:extLst>
          </p:cNvPr>
          <p:cNvSpPr/>
          <p:nvPr/>
        </p:nvSpPr>
        <p:spPr>
          <a:xfrm>
            <a:off x="6708015" y="5740103"/>
            <a:ext cx="238302" cy="241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4642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Matched samples relocated in a local neighborhood by considering geodesic consistency &amp; sampling regularization.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Adaptive Sampling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F9C08-B479-5C4D-BD38-67192FE8E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" y="2132856"/>
            <a:ext cx="8178800" cy="3467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7A9008-A0F8-8D4C-B598-BD1DCF07C8CE}"/>
              </a:ext>
            </a:extLst>
          </p:cNvPr>
          <p:cNvSpPr/>
          <p:nvPr/>
        </p:nvSpPr>
        <p:spPr>
          <a:xfrm>
            <a:off x="1403648" y="5362500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9821B3-C618-4B4F-B251-FB012DD75B37}"/>
              </a:ext>
            </a:extLst>
          </p:cNvPr>
          <p:cNvSpPr/>
          <p:nvPr/>
        </p:nvSpPr>
        <p:spPr>
          <a:xfrm>
            <a:off x="4427984" y="5450582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E0E116-D2D3-C741-9CFE-5940A9352DF5}"/>
              </a:ext>
            </a:extLst>
          </p:cNvPr>
          <p:cNvSpPr/>
          <p:nvPr/>
        </p:nvSpPr>
        <p:spPr>
          <a:xfrm>
            <a:off x="7146523" y="5457132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C2BA23-D970-2F43-AC64-5CF535F050C0}"/>
              </a:ext>
            </a:extLst>
          </p:cNvPr>
          <p:cNvCxnSpPr>
            <a:cxnSpLocks/>
          </p:cNvCxnSpPr>
          <p:nvPr/>
        </p:nvCxnSpPr>
        <p:spPr>
          <a:xfrm>
            <a:off x="4427984" y="5450582"/>
            <a:ext cx="243856" cy="1845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74C0B6-B22C-8048-8FCA-E8C21E97EDFB}"/>
              </a:ext>
            </a:extLst>
          </p:cNvPr>
          <p:cNvCxnSpPr>
            <a:cxnSpLocks/>
          </p:cNvCxnSpPr>
          <p:nvPr/>
        </p:nvCxnSpPr>
        <p:spPr>
          <a:xfrm>
            <a:off x="7223264" y="5455318"/>
            <a:ext cx="306042" cy="13722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4EB90D-7AFB-B44B-841C-1A0C2034AB8B}"/>
              </a:ext>
            </a:extLst>
          </p:cNvPr>
          <p:cNvCxnSpPr>
            <a:cxnSpLocks/>
          </p:cNvCxnSpPr>
          <p:nvPr/>
        </p:nvCxnSpPr>
        <p:spPr>
          <a:xfrm>
            <a:off x="4497447" y="5389290"/>
            <a:ext cx="243856" cy="1845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7B95CA-4EF1-364D-A89D-CC3C3C25341B}"/>
              </a:ext>
            </a:extLst>
          </p:cNvPr>
          <p:cNvCxnSpPr>
            <a:cxnSpLocks/>
          </p:cNvCxnSpPr>
          <p:nvPr/>
        </p:nvCxnSpPr>
        <p:spPr>
          <a:xfrm>
            <a:off x="7254357" y="5395840"/>
            <a:ext cx="243856" cy="1845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8ED28DC-3BD8-4F45-A9DB-41A8AD626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66" y="4900101"/>
            <a:ext cx="735962" cy="311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174B76-E69E-C444-9270-B2B654438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26" y="4907799"/>
            <a:ext cx="747058" cy="2964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91522B-CA3D-CF43-99EC-172A1E6FCBE8}"/>
              </a:ext>
            </a:extLst>
          </p:cNvPr>
          <p:cNvSpPr/>
          <p:nvPr/>
        </p:nvSpPr>
        <p:spPr>
          <a:xfrm>
            <a:off x="3425042" y="5229200"/>
            <a:ext cx="5327357" cy="417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9A3AB8-44A3-2041-939C-4F4A9C4FE8D0}"/>
              </a:ext>
            </a:extLst>
          </p:cNvPr>
          <p:cNvSpPr/>
          <p:nvPr/>
        </p:nvSpPr>
        <p:spPr>
          <a:xfrm>
            <a:off x="7752262" y="4907799"/>
            <a:ext cx="1356242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EC9FC7-61A2-8646-988C-CAF2F7B0AA90}"/>
              </a:ext>
            </a:extLst>
          </p:cNvPr>
          <p:cNvSpPr/>
          <p:nvPr/>
        </p:nvSpPr>
        <p:spPr>
          <a:xfrm>
            <a:off x="4854079" y="4915426"/>
            <a:ext cx="1356242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1E08E2-6481-554D-B7B9-A609C210A9B7}"/>
              </a:ext>
            </a:extLst>
          </p:cNvPr>
          <p:cNvSpPr/>
          <p:nvPr/>
        </p:nvSpPr>
        <p:spPr>
          <a:xfrm>
            <a:off x="6936566" y="5157192"/>
            <a:ext cx="1667881" cy="323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2EFAA2-6E91-B14F-9141-690E16A87120}"/>
              </a:ext>
            </a:extLst>
          </p:cNvPr>
          <p:cNvSpPr/>
          <p:nvPr/>
        </p:nvSpPr>
        <p:spPr>
          <a:xfrm>
            <a:off x="4211402" y="5163029"/>
            <a:ext cx="1711989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7771A1-4141-044B-BE3A-0300F6DAA789}"/>
              </a:ext>
            </a:extLst>
          </p:cNvPr>
          <p:cNvSpPr/>
          <p:nvPr/>
        </p:nvSpPr>
        <p:spPr>
          <a:xfrm>
            <a:off x="6880786" y="4838952"/>
            <a:ext cx="1356242" cy="87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6687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Results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801F9-CEC3-AE49-A674-DEE4A3B0A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3040"/>
            <a:ext cx="5056023" cy="4970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DF3B60-22CB-9746-990B-ECF9FC493064}"/>
              </a:ext>
            </a:extLst>
          </p:cNvPr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maps on isometric (top 2 rows), nearly-isometric (bottom left-middle) cases. 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Limitation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non-isometries (gorilla-human).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Results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3B60-22CB-9746-990B-ECF9FC493064}"/>
              </a:ext>
            </a:extLst>
          </p:cNvPr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 guaranteed to increase in new generations (elitism).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Ground-truth distortion decreased in new generations.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takes the final distortion of GA and decreases it further.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EC87C-623B-5A40-BF64-94D5FDE4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0" y="2564904"/>
            <a:ext cx="7543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5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0AF5E8D-CEFF-3E46-8DD0-38E4B74EA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53136"/>
            <a:ext cx="1752972" cy="208543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ACAF51-6043-A148-88E9-4634A4E735F4}"/>
              </a:ext>
            </a:extLst>
          </p:cNvPr>
          <p:cNvSpPr/>
          <p:nvPr/>
        </p:nvSpPr>
        <p:spPr>
          <a:xfrm rot="263481">
            <a:off x="5687472" y="6633234"/>
            <a:ext cx="365993" cy="16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134F1C-02EF-2E41-B2DC-CD0795D99C17}"/>
              </a:ext>
            </a:extLst>
          </p:cNvPr>
          <p:cNvCxnSpPr/>
          <p:nvPr/>
        </p:nvCxnSpPr>
        <p:spPr>
          <a:xfrm>
            <a:off x="5748908" y="6597352"/>
            <a:ext cx="12156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Results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3B60-22CB-9746-990B-ECF9FC493064}"/>
              </a:ext>
            </a:extLst>
          </p:cNvPr>
          <p:cNvSpPr txBox="1"/>
          <p:nvPr/>
        </p:nvSpPr>
        <p:spPr>
          <a:xfrm>
            <a:off x="182000" y="1124744"/>
            <a:ext cx="8962000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Comparisons with BIM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[Kim et al.’11]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Tevs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al.’11]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OTE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Aigerman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Lipman’15]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GW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[Solomon et al.’16]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BIM and OTE fail on non-sphere topology but we do not. 		        Holes fail PS but not 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7D4AD-6812-9B42-B272-03DD78EF3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85566"/>
            <a:ext cx="4426446" cy="1357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50DC18-297E-6044-86D6-E70F82A16C52}"/>
              </a:ext>
            </a:extLst>
          </p:cNvPr>
          <p:cNvSpPr/>
          <p:nvPr/>
        </p:nvSpPr>
        <p:spPr>
          <a:xfrm>
            <a:off x="5436096" y="2685898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8715AA-959C-5142-992E-CD5F025254B9}"/>
              </a:ext>
            </a:extLst>
          </p:cNvPr>
          <p:cNvSpPr/>
          <p:nvPr/>
        </p:nvSpPr>
        <p:spPr>
          <a:xfrm>
            <a:off x="8134244" y="2728076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C877A-BB72-1E4A-B87B-11D40F44F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7579"/>
            <a:ext cx="3632282" cy="185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CA378-6C84-ED4C-BB94-3B62A573E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78" y="2933655"/>
            <a:ext cx="3410322" cy="17090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D85A41-2E98-B247-8C81-ABE595919E88}"/>
              </a:ext>
            </a:extLst>
          </p:cNvPr>
          <p:cNvSpPr txBox="1"/>
          <p:nvPr/>
        </p:nvSpPr>
        <p:spPr>
          <a:xfrm>
            <a:off x="905797" y="2348880"/>
            <a:ext cx="274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PS	            GA + AS	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D4CCDC-D293-E24D-BE55-AEA8A796024B}"/>
              </a:ext>
            </a:extLst>
          </p:cNvPr>
          <p:cNvSpPr/>
          <p:nvPr/>
        </p:nvSpPr>
        <p:spPr>
          <a:xfrm rot="21044661">
            <a:off x="6422411" y="4556264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D725B4-7678-ED4A-9DFE-75E78F0E4641}"/>
              </a:ext>
            </a:extLst>
          </p:cNvPr>
          <p:cNvSpPr/>
          <p:nvPr/>
        </p:nvSpPr>
        <p:spPr>
          <a:xfrm rot="21044661">
            <a:off x="8095454" y="4584602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E55411-5080-9C45-9F9E-04607FB14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84581"/>
            <a:ext cx="4735328" cy="18941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5A78313-7D7E-2D4F-9D84-B09D839E6E7C}"/>
              </a:ext>
            </a:extLst>
          </p:cNvPr>
          <p:cNvSpPr/>
          <p:nvPr/>
        </p:nvSpPr>
        <p:spPr>
          <a:xfrm>
            <a:off x="2397064" y="6268548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E603468-702F-8F41-9134-F824DA043A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83" y="6525344"/>
            <a:ext cx="224408" cy="2244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4D7162-D214-844F-A9EB-43387A89C108}"/>
              </a:ext>
            </a:extLst>
          </p:cNvPr>
          <p:cNvSpPr txBox="1"/>
          <p:nvPr/>
        </p:nvSpPr>
        <p:spPr>
          <a:xfrm>
            <a:off x="6433028" y="4443971"/>
            <a:ext cx="274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OTE	         GA + AS	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1DAD23-66FF-B04F-89D6-8BF826401F0F}"/>
              </a:ext>
            </a:extLst>
          </p:cNvPr>
          <p:cNvSpPr/>
          <p:nvPr/>
        </p:nvSpPr>
        <p:spPr>
          <a:xfrm>
            <a:off x="6433028" y="2953094"/>
            <a:ext cx="441055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AC819-1B94-204C-93F4-10B77175D0BA}"/>
              </a:ext>
            </a:extLst>
          </p:cNvPr>
          <p:cNvSpPr/>
          <p:nvPr/>
        </p:nvSpPr>
        <p:spPr>
          <a:xfrm>
            <a:off x="7945322" y="2957447"/>
            <a:ext cx="738511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595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sparse one-to-one correspondence between a pair of isometric (or nearly isometric) shapes.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1919A-8CDD-9A48-9834-2FA689C2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09276"/>
            <a:ext cx="5167830" cy="4847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B29F69-EB22-EA43-823C-DF1BB480FD2B}"/>
              </a:ext>
            </a:extLst>
          </p:cNvPr>
          <p:cNvSpPr/>
          <p:nvPr/>
        </p:nvSpPr>
        <p:spPr>
          <a:xfrm>
            <a:off x="1979712" y="5157192"/>
            <a:ext cx="576561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14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Future Work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0A870-99E8-3241-A82A-F31ABA58FC76}"/>
              </a:ext>
            </a:extLst>
          </p:cNvPr>
          <p:cNvSpPr txBox="1"/>
          <p:nvPr/>
        </p:nvSpPr>
        <p:spPr>
          <a:xfrm>
            <a:off x="182000" y="1124744"/>
            <a:ext cx="89620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 correspondence.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Non-isometric correspondence.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Partially-isometric correspondence.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Collection-wise consistent correspondence.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Partially-isometric matching already done by updating our fitness using the scale-invariant measure in [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Yemez’12] and introducing dummy entries that represent the unmatched samples on the full shape.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1AD8B-73E7-7F42-A042-EA32AC1D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63" y="4293096"/>
            <a:ext cx="1466634" cy="25649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9F4484-65E6-3A4B-AE75-B46BD1E45E4A}"/>
              </a:ext>
            </a:extLst>
          </p:cNvPr>
          <p:cNvSpPr/>
          <p:nvPr/>
        </p:nvSpPr>
        <p:spPr>
          <a:xfrm>
            <a:off x="7662391" y="6590096"/>
            <a:ext cx="293985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9CB31-BC6D-BD41-826B-C9E68C8B6076}"/>
              </a:ext>
            </a:extLst>
          </p:cNvPr>
          <p:cNvSpPr txBox="1"/>
          <p:nvPr/>
        </p:nvSpPr>
        <p:spPr>
          <a:xfrm>
            <a:off x="7883860" y="4515840"/>
            <a:ext cx="1152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shape.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24FC6-46A4-1F4D-990F-AC7827B56F60}"/>
              </a:ext>
            </a:extLst>
          </p:cNvPr>
          <p:cNvSpPr txBox="1"/>
          <p:nvPr/>
        </p:nvSpPr>
        <p:spPr>
          <a:xfrm>
            <a:off x="7452066" y="6425858"/>
            <a:ext cx="165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  shape.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genetic algorithm presented for isometric shape correspondence problem.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to implement, e.g., no algebra library.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as space of permutations explored wisely.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of embedding errors, e.g., no parameterization.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Requires no initial input matches, no genus restrictions.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 against triangulation quality, mild geometric noise.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Sampling algorithm presented for improvement of any sample-based correspondence method.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Conclusion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1756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Thanks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2CC196-B18F-914F-A8D8-592B21D2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20" y="1196752"/>
            <a:ext cx="30845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F2ACF-988B-6044-9DD9-2EBE7E481B48}"/>
              </a:ext>
            </a:extLst>
          </p:cNvPr>
          <p:cNvSpPr txBox="1"/>
          <p:nvPr/>
        </p:nvSpPr>
        <p:spPr>
          <a:xfrm>
            <a:off x="3027560" y="4581128"/>
            <a:ext cx="28778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Yusuf, Assoc. Prof.</a:t>
            </a:r>
          </a:p>
        </p:txBody>
      </p:sp>
      <p:pic>
        <p:nvPicPr>
          <p:cNvPr id="6" name="Picture 28">
            <a:extLst>
              <a:ext uri="{FF2B5EF4-FFF2-40B4-BE49-F238E27FC236}">
                <a16:creationId xmlns:a16="http://schemas.microsoft.com/office/drawing/2014/main" id="{43C915B7-445F-884A-B891-E5FE8A8A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53088"/>
            <a:ext cx="1828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AA317DD5-7CFE-4D41-A2E3-83537738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5653088"/>
            <a:ext cx="8763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25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sparse one-to-one correspondence between a pair of isometric (or nearly isometric) shapes using GA.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1919A-8CDD-9A48-9834-2FA689C2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09276"/>
            <a:ext cx="5167830" cy="484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78248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Correspondence information needed in many apps such as</a:t>
            </a: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Shape interpolation: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Deformation transfer: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Attribute transfer: 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Shape registration:</a:t>
            </a:r>
          </a:p>
          <a:p>
            <a:pPr lvl="1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Shape matching: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Statistical analysis: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Applications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298" y="2533526"/>
            <a:ext cx="2266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8380" y="4149080"/>
            <a:ext cx="23241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7372" y="5696669"/>
            <a:ext cx="3390900" cy="828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9FFE81-A51D-0445-8278-38E83473F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98" y="1533272"/>
            <a:ext cx="3128481" cy="941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C6261-DC3E-C345-947B-CC0E98B66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80" y="3272076"/>
            <a:ext cx="3157896" cy="7942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A30FD1-1CCF-C948-A842-88A66EE93E7D}"/>
              </a:ext>
            </a:extLst>
          </p:cNvPr>
          <p:cNvCxnSpPr>
            <a:endCxn id="5" idx="1"/>
          </p:cNvCxnSpPr>
          <p:nvPr/>
        </p:nvCxnSpPr>
        <p:spPr>
          <a:xfrm>
            <a:off x="4188380" y="3247901"/>
            <a:ext cx="0" cy="421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5BF9B-5AB9-1F4F-A0AE-D0A582EAFB80}"/>
              </a:ext>
            </a:extLst>
          </p:cNvPr>
          <p:cNvSpPr txBox="1"/>
          <p:nvPr/>
        </p:nvSpPr>
        <p:spPr>
          <a:xfrm>
            <a:off x="7529040" y="4319518"/>
            <a:ext cx="161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[Chang &amp; Zwicker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415B0-5048-3E40-9BFB-ABD7B2737AC1}"/>
              </a:ext>
            </a:extLst>
          </p:cNvPr>
          <p:cNvSpPr txBox="1"/>
          <p:nvPr/>
        </p:nvSpPr>
        <p:spPr>
          <a:xfrm>
            <a:off x="7529040" y="2807350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[Sumner &amp; Popovic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111AD-84B0-A048-9FFE-826F16950B01}"/>
              </a:ext>
            </a:extLst>
          </p:cNvPr>
          <p:cNvSpPr txBox="1"/>
          <p:nvPr/>
        </p:nvSpPr>
        <p:spPr>
          <a:xfrm>
            <a:off x="7529040" y="1943254"/>
            <a:ext cx="1507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[Kilian et al.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2007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DB983A-0F99-B54B-81AC-98E853CFBFCE}"/>
              </a:ext>
            </a:extLst>
          </p:cNvPr>
          <p:cNvSpPr txBox="1"/>
          <p:nvPr/>
        </p:nvSpPr>
        <p:spPr>
          <a:xfrm>
            <a:off x="7529040" y="3501008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98990-44DB-8E4A-B9BC-2EB53E78C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80" y="4825531"/>
            <a:ext cx="3410537" cy="7389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6B17F1-572C-2640-ACB9-70E83F76AFAF}"/>
              </a:ext>
            </a:extLst>
          </p:cNvPr>
          <p:cNvSpPr txBox="1"/>
          <p:nvPr/>
        </p:nvSpPr>
        <p:spPr>
          <a:xfrm>
            <a:off x="7524328" y="5039598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52D0F-9C55-4F48-A953-AFC4ECDA4FA6}"/>
              </a:ext>
            </a:extLst>
          </p:cNvPr>
          <p:cNvSpPr txBox="1"/>
          <p:nvPr/>
        </p:nvSpPr>
        <p:spPr>
          <a:xfrm>
            <a:off x="7524328" y="5903694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[Allen et al. 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2003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7824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connection established: GA and correspondence.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A30FD1-1CCF-C948-A842-88A66EE93E7D}"/>
              </a:ext>
            </a:extLst>
          </p:cNvPr>
          <p:cNvCxnSpPr>
            <a:cxnSpLocks/>
          </p:cNvCxnSpPr>
          <p:nvPr/>
        </p:nvCxnSpPr>
        <p:spPr>
          <a:xfrm>
            <a:off x="4188380" y="3247901"/>
            <a:ext cx="0" cy="421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579E6B-8699-BD44-BE42-810FE3AFE34D}"/>
              </a:ext>
            </a:extLst>
          </p:cNvPr>
          <p:cNvSpPr txBox="1"/>
          <p:nvPr/>
        </p:nvSpPr>
        <p:spPr>
          <a:xfrm>
            <a:off x="75233" y="4544963"/>
            <a:ext cx="61529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EvoLisa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Evolving color &amp; geometry</a:t>
            </a: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semi-transparent polygons.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48276-3B95-B041-A5C5-216894988EA0}"/>
              </a:ext>
            </a:extLst>
          </p:cNvPr>
          <p:cNvSpPr txBox="1"/>
          <p:nvPr/>
        </p:nvSpPr>
        <p:spPr>
          <a:xfrm>
            <a:off x="4283968" y="5075441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Alsing,Hua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CA67C-BD40-7F41-8EA9-D9BB9A31D083}"/>
              </a:ext>
            </a:extLst>
          </p:cNvPr>
          <p:cNvSpPr txBox="1"/>
          <p:nvPr/>
        </p:nvSpPr>
        <p:spPr>
          <a:xfrm>
            <a:off x="5724128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1 20 3 .. 44 45 .. 99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C98704-3956-0D4C-9234-CB34053FB567}"/>
              </a:ext>
            </a:extLst>
          </p:cNvPr>
          <p:cNvSpPr txBox="1"/>
          <p:nvPr/>
        </p:nvSpPr>
        <p:spPr>
          <a:xfrm>
            <a:off x="5724128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81 7 4 .. 99 59 .. 22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21919A-8CDD-9A48-9834-2FA689C22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53098"/>
            <a:ext cx="2791566" cy="261848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5004048" y="1556792"/>
            <a:ext cx="304790" cy="21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92280" y="1540141"/>
            <a:ext cx="0" cy="312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0FD6CC-F35B-3C4F-98C4-6FFC9F0398ED}"/>
              </a:ext>
            </a:extLst>
          </p:cNvPr>
          <p:cNvSpPr txBox="1"/>
          <p:nvPr/>
        </p:nvSpPr>
        <p:spPr>
          <a:xfrm>
            <a:off x="5796136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30 5 8 .. 36 28 .. 4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374B5-6B12-BC41-8BD4-5C0BC7349DC3}"/>
              </a:ext>
            </a:extLst>
          </p:cNvPr>
          <p:cNvSpPr txBox="1"/>
          <p:nvPr/>
        </p:nvSpPr>
        <p:spPr>
          <a:xfrm>
            <a:off x="5728217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77 6 9 .. 26 10 .. 5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278AC9-0635-BB41-997C-687BD244A864}"/>
              </a:ext>
            </a:extLst>
          </p:cNvPr>
          <p:cNvSpPr txBox="1"/>
          <p:nvPr/>
        </p:nvSpPr>
        <p:spPr>
          <a:xfrm>
            <a:off x="5746669" y="4725144"/>
            <a:ext cx="32178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4 12 5 .. 26 27 .. 44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8AE5DD-F12B-E141-A00F-B6637651ADE5}"/>
              </a:ext>
            </a:extLst>
          </p:cNvPr>
          <p:cNvSpPr txBox="1"/>
          <p:nvPr/>
        </p:nvSpPr>
        <p:spPr>
          <a:xfrm>
            <a:off x="5724128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60 1 8 .. 11 25 .. 7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6DF64C-2F94-D340-99AF-A9856B002BBE}"/>
              </a:ext>
            </a:extLst>
          </p:cNvPr>
          <p:cNvSpPr txBox="1"/>
          <p:nvPr/>
        </p:nvSpPr>
        <p:spPr>
          <a:xfrm>
            <a:off x="5746669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4 1 11 .. 61 19 .. 8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E0A13A-0B9E-8844-8957-DE96C3887455}"/>
              </a:ext>
            </a:extLst>
          </p:cNvPr>
          <p:cNvSpPr txBox="1"/>
          <p:nvPr/>
        </p:nvSpPr>
        <p:spPr>
          <a:xfrm>
            <a:off x="5748765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4 3 2 .. 41 57 .. 29</a:t>
            </a:r>
            <a:endParaRPr lang="en-US" sz="1300" dirty="0">
              <a:solidFill>
                <a:srgbClr val="B5010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7286DC-2CE6-C547-A02A-3CA3BFEED8C8}"/>
              </a:ext>
            </a:extLst>
          </p:cNvPr>
          <p:cNvSpPr txBox="1"/>
          <p:nvPr/>
        </p:nvSpPr>
        <p:spPr>
          <a:xfrm>
            <a:off x="5759039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80 4 8 .. 39 52 .. 53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F201A9-7CA2-4B49-8F89-06FC92E7D94E}"/>
              </a:ext>
            </a:extLst>
          </p:cNvPr>
          <p:cNvSpPr txBox="1"/>
          <p:nvPr/>
        </p:nvSpPr>
        <p:spPr>
          <a:xfrm>
            <a:off x="5796136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5 17 34 .. 1 83 .. 90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evolisa">
            <a:hlinkClick r:id="" action="ppaction://media"/>
            <a:extLst>
              <a:ext uri="{FF2B5EF4-FFF2-40B4-BE49-F238E27FC236}">
                <a16:creationId xmlns:a16="http://schemas.microsoft.com/office/drawing/2014/main" id="{ABE7E0EF-5169-2843-A0A5-C45E21C86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766915"/>
            <a:ext cx="5152561" cy="23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  <p:bldP spid="17" grpId="0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7824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maps improved: Adaptive Sampling scheme.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115B7-F79C-5D43-97E8-F63479CF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1816100"/>
            <a:ext cx="6007100" cy="322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48D89D-34D7-E242-A037-F9D78D60B044}"/>
              </a:ext>
            </a:extLst>
          </p:cNvPr>
          <p:cNvSpPr/>
          <p:nvPr/>
        </p:nvSpPr>
        <p:spPr>
          <a:xfrm>
            <a:off x="2771800" y="4797152"/>
            <a:ext cx="432048" cy="244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242B97-58C4-7648-A2BB-E918B654E2EA}"/>
              </a:ext>
            </a:extLst>
          </p:cNvPr>
          <p:cNvSpPr/>
          <p:nvPr/>
        </p:nvSpPr>
        <p:spPr>
          <a:xfrm rot="21282474">
            <a:off x="6386458" y="4884059"/>
            <a:ext cx="334793" cy="253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A12392-431F-FF43-88C9-A5990AE40992}"/>
              </a:ext>
            </a:extLst>
          </p:cNvPr>
          <p:cNvSpPr/>
          <p:nvPr/>
        </p:nvSpPr>
        <p:spPr>
          <a:xfrm>
            <a:off x="3491880" y="3212976"/>
            <a:ext cx="288032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828205-AAA8-8D49-BA9C-16C919CDE739}"/>
              </a:ext>
            </a:extLst>
          </p:cNvPr>
          <p:cNvSpPr/>
          <p:nvPr/>
        </p:nvSpPr>
        <p:spPr>
          <a:xfrm>
            <a:off x="3491880" y="3715310"/>
            <a:ext cx="288032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E7E421-A510-CA43-81D5-563EBE19F43A}"/>
              </a:ext>
            </a:extLst>
          </p:cNvPr>
          <p:cNvSpPr/>
          <p:nvPr/>
        </p:nvSpPr>
        <p:spPr>
          <a:xfrm>
            <a:off x="3059832" y="4005064"/>
            <a:ext cx="288032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67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Auto-initialization provided: dense match.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8D89D-34D7-E242-A037-F9D78D60B044}"/>
              </a:ext>
            </a:extLst>
          </p:cNvPr>
          <p:cNvSpPr/>
          <p:nvPr/>
        </p:nvSpPr>
        <p:spPr>
          <a:xfrm>
            <a:off x="4186788" y="5001828"/>
            <a:ext cx="432048" cy="244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30E70-C1F8-2842-BB96-9669666F8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2743200" cy="264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F552F-AE5C-F64E-9988-8BC2F402C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47" y="2101915"/>
            <a:ext cx="2806700" cy="2705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FD2959-93A0-3042-9CAA-F4721EC44FFA}"/>
              </a:ext>
            </a:extLst>
          </p:cNvPr>
          <p:cNvSpPr/>
          <p:nvPr/>
        </p:nvSpPr>
        <p:spPr>
          <a:xfrm rot="21282474">
            <a:off x="5856838" y="4635785"/>
            <a:ext cx="334793" cy="253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3B9D8C-0188-3B47-B291-BEB6C9B4CA6E}"/>
              </a:ext>
            </a:extLst>
          </p:cNvPr>
          <p:cNvSpPr/>
          <p:nvPr/>
        </p:nvSpPr>
        <p:spPr>
          <a:xfrm>
            <a:off x="2789507" y="4635784"/>
            <a:ext cx="605193" cy="28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0D2C86-7B6B-3A44-A5C4-05CF76333EFF}"/>
              </a:ext>
            </a:extLst>
          </p:cNvPr>
          <p:cNvSpPr/>
          <p:nvPr/>
        </p:nvSpPr>
        <p:spPr>
          <a:xfrm>
            <a:off x="5770964" y="2101915"/>
            <a:ext cx="792088" cy="38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CF65D1-A67E-B742-800A-85533D3B28B2}"/>
              </a:ext>
            </a:extLst>
          </p:cNvPr>
          <p:cNvSpPr txBox="1"/>
          <p:nvPr/>
        </p:nvSpPr>
        <p:spPr>
          <a:xfrm>
            <a:off x="2602612" y="5001828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landmark matches for 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Aigerman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Lipman 2015].</a:t>
            </a:r>
          </a:p>
        </p:txBody>
      </p:sp>
    </p:spTree>
    <p:extLst>
      <p:ext uri="{BB962C8B-B14F-4D97-AF65-F5344CB8AC3E}">
        <p14:creationId xmlns:p14="http://schemas.microsoft.com/office/powerpoint/2010/main" val="330021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Auto-initialization provided: real-world scan registration.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1598B-1592-E448-826E-CD1ABFB28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4536504" cy="35111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75720-88D2-0C48-8EB5-FED57435FDF6}"/>
              </a:ext>
            </a:extLst>
          </p:cNvPr>
          <p:cNvSpPr txBox="1"/>
          <p:nvPr/>
        </p:nvSpPr>
        <p:spPr>
          <a:xfrm>
            <a:off x="1979712" y="5001828"/>
            <a:ext cx="5209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Six (left) or more (right) landmark matches for FAUST scans [Bogo et al. 2014].</a:t>
            </a:r>
          </a:p>
        </p:txBody>
      </p:sp>
    </p:spTree>
    <p:extLst>
      <p:ext uri="{BB962C8B-B14F-4D97-AF65-F5344CB8AC3E}">
        <p14:creationId xmlns:p14="http://schemas.microsoft.com/office/powerpoint/2010/main" val="1407101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1173</Words>
  <Application>Microsoft Macintosh PowerPoint</Application>
  <PresentationFormat>On-screen Show (4:3)</PresentationFormat>
  <Paragraphs>229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Wingdings</vt:lpstr>
      <vt:lpstr>Office Theme</vt:lpstr>
      <vt:lpstr>A Genetic Isometric Shape Correspondence Algorithm  with Adaptive Sampling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ysf</dc:creator>
  <cp:lastModifiedBy>yusuf_sahillioglu yusuf_sahillioglu</cp:lastModifiedBy>
  <cp:revision>379</cp:revision>
  <cp:lastPrinted>2018-10-23T08:01:44Z</cp:lastPrinted>
  <dcterms:created xsi:type="dcterms:W3CDTF">2014-06-04T12:57:01Z</dcterms:created>
  <dcterms:modified xsi:type="dcterms:W3CDTF">2018-10-23T08:35:32Z</dcterms:modified>
</cp:coreProperties>
</file>